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62" r:id="rId3"/>
    <p:sldId id="259" r:id="rId4"/>
    <p:sldId id="263" r:id="rId5"/>
    <p:sldId id="260" r:id="rId6"/>
    <p:sldId id="258" r:id="rId7"/>
    <p:sldId id="26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p:scale>
          <a:sx n="82" d="100"/>
          <a:sy n="82" d="100"/>
        </p:scale>
        <p:origin x="-120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17/06/2020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6/17/2020 7:34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98537" y="1644650"/>
            <a:ext cx="7223125" cy="1323439"/>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000" b="1" dirty="0" smtClean="0">
                <a:solidFill>
                  <a:srgbClr val="000000"/>
                </a:solidFill>
                <a:latin typeface="Arial" panose="020B0604020202020204" pitchFamily="34" charset="0"/>
                <a:cs typeface="Arial" panose="020B0604020202020204" pitchFamily="34" charset="0"/>
              </a:rPr>
              <a:t>El niño y adolescente con TDAH</a:t>
            </a:r>
            <a:endParaRPr lang="es-ES" sz="4000" dirty="0">
              <a:solidFill>
                <a:srgbClr val="000000"/>
              </a:solidFill>
              <a:latin typeface="Arial" panose="020B0604020202020204" pitchFamily="34" charset="0"/>
              <a:cs typeface="Arial" panose="020B0604020202020204" pitchFamily="34" charset="0"/>
            </a:endParaRPr>
          </a:p>
        </p:txBody>
      </p:sp>
      <p:sp>
        <p:nvSpPr>
          <p:cNvPr id="2" name="CuadroTexto 11"/>
          <p:cNvSpPr txBox="1"/>
          <p:nvPr/>
        </p:nvSpPr>
        <p:spPr>
          <a:xfrm>
            <a:off x="1780880" y="3656432"/>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Rufino Hergueta </a:t>
            </a:r>
            <a:r>
              <a:rPr lang="es-ES" sz="2400" dirty="0" err="1" smtClean="0">
                <a:solidFill>
                  <a:srgbClr val="000000"/>
                </a:solidFill>
                <a:effectLst>
                  <a:outerShdw blurRad="38100" dist="38100" dir="2700000" algn="tl">
                    <a:srgbClr val="C0C0C0"/>
                  </a:outerShdw>
                </a:effectLst>
                <a:latin typeface="Arial" charset="0"/>
                <a:cs typeface="Arial" charset="0"/>
              </a:rPr>
              <a:t>Lendínez</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descr="C:\Users\serra\Desktop\nino_hiperactiv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3262" y="238919"/>
            <a:ext cx="6699861" cy="677108"/>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Introducción </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94B04042-F717-4FE6-B1F4-043418F998EB}"/>
              </a:ext>
            </a:extLst>
          </p:cNvPr>
          <p:cNvSpPr>
            <a:spLocks noGrp="1"/>
          </p:cNvSpPr>
          <p:nvPr>
            <p:ph idx="1"/>
          </p:nvPr>
        </p:nvSpPr>
        <p:spPr>
          <a:xfrm>
            <a:off x="549580" y="1025170"/>
            <a:ext cx="8382000" cy="4308872"/>
          </a:xfrm>
        </p:spPr>
        <p:txBody>
          <a:bodyPr/>
          <a:lstStyle/>
          <a:p>
            <a:pPr>
              <a:lnSpc>
                <a:spcPct val="125000"/>
              </a:lnSpc>
              <a:spcBef>
                <a:spcPts val="600"/>
              </a:spcBef>
              <a:buBlip>
                <a:blip r:embed="rId4"/>
              </a:buBlip>
            </a:pPr>
            <a:endParaRPr lang="es-ES" sz="2400" dirty="0" smtClean="0">
              <a:cs typeface="Arial"/>
            </a:endParaRPr>
          </a:p>
          <a:p>
            <a:pPr>
              <a:lnSpc>
                <a:spcPct val="125000"/>
              </a:lnSpc>
              <a:spcBef>
                <a:spcPts val="600"/>
              </a:spcBef>
              <a:buBlip>
                <a:blip r:embed="rId4"/>
              </a:buBlip>
            </a:pPr>
            <a:r>
              <a:rPr lang="es-ES" sz="2400" dirty="0" smtClean="0">
                <a:cs typeface="Arial"/>
              </a:rPr>
              <a:t>El TDAH es el trastorno del </a:t>
            </a:r>
            <a:r>
              <a:rPr lang="es-ES" sz="2400" dirty="0" err="1" smtClean="0">
                <a:cs typeface="Arial"/>
              </a:rPr>
              <a:t>neurodesarrollo</a:t>
            </a:r>
            <a:r>
              <a:rPr lang="es-ES" sz="2400" dirty="0" smtClean="0">
                <a:cs typeface="Arial"/>
              </a:rPr>
              <a:t> más frecuente de la infancia.</a:t>
            </a:r>
          </a:p>
          <a:p>
            <a:pPr>
              <a:lnSpc>
                <a:spcPct val="125000"/>
              </a:lnSpc>
              <a:spcBef>
                <a:spcPts val="600"/>
              </a:spcBef>
              <a:buBlip>
                <a:blip r:embed="rId4"/>
              </a:buBlip>
            </a:pPr>
            <a:r>
              <a:rPr lang="es-ES" sz="2400" dirty="0" smtClean="0">
                <a:cs typeface="Arial"/>
              </a:rPr>
              <a:t>Afecta al 5-7% de los niños en edad escolar.</a:t>
            </a:r>
          </a:p>
          <a:p>
            <a:pPr>
              <a:lnSpc>
                <a:spcPct val="125000"/>
              </a:lnSpc>
              <a:spcBef>
                <a:spcPts val="600"/>
              </a:spcBef>
              <a:buBlip>
                <a:blip r:embed="rId4"/>
              </a:buBlip>
            </a:pPr>
            <a:r>
              <a:rPr lang="es-ES" sz="2400" dirty="0" smtClean="0">
                <a:cs typeface="Arial"/>
              </a:rPr>
              <a:t>Es </a:t>
            </a:r>
            <a:r>
              <a:rPr lang="es-ES" sz="2400" dirty="0" smtClean="0">
                <a:cs typeface="Arial"/>
              </a:rPr>
              <a:t>debido a la interacción de factores genéticos y ambientales.</a:t>
            </a:r>
          </a:p>
          <a:p>
            <a:pPr>
              <a:lnSpc>
                <a:spcPct val="125000"/>
              </a:lnSpc>
              <a:spcBef>
                <a:spcPts val="600"/>
              </a:spcBef>
              <a:buBlip>
                <a:blip r:embed="rId4"/>
              </a:buBlip>
            </a:pPr>
            <a:r>
              <a:rPr lang="es-ES" sz="2400" dirty="0" smtClean="0">
                <a:cs typeface="Arial"/>
              </a:rPr>
              <a:t>Es un trastorno </a:t>
            </a:r>
            <a:r>
              <a:rPr lang="es-ES" sz="2400" dirty="0" smtClean="0">
                <a:cs typeface="Arial"/>
              </a:rPr>
              <a:t>crónico. Se </a:t>
            </a:r>
            <a:r>
              <a:rPr lang="es-ES" sz="2400" dirty="0" smtClean="0">
                <a:cs typeface="Arial"/>
              </a:rPr>
              <a:t>inicia en la infancia pero puede persistir durante la adolescencia</a:t>
            </a:r>
            <a:endParaRPr lang="es-ES" sz="2400" dirty="0">
              <a:cs typeface="Arial"/>
            </a:endParaRPr>
          </a:p>
          <a:p>
            <a:pPr marL="0" indent="0">
              <a:lnSpc>
                <a:spcPct val="125000"/>
              </a:lnSpc>
              <a:spcBef>
                <a:spcPts val="600"/>
              </a:spcBef>
              <a:buNone/>
            </a:pPr>
            <a:endParaRPr lang="es-ES" sz="3600" dirty="0"/>
          </a:p>
        </p:txBody>
      </p:sp>
      <p:pic>
        <p:nvPicPr>
          <p:cNvPr id="7" name="Picture 2" descr="C:\Users\serra\Desktop\nino_hiperactiv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19193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33153" y="306640"/>
            <a:ext cx="8009642" cy="1230080"/>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¿Cuáles son los síntomas del TDAH? </a:t>
            </a: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38E5A0F0-8913-4402-BA42-F8174209FB14}"/>
              </a:ext>
            </a:extLst>
          </p:cNvPr>
          <p:cNvSpPr>
            <a:spLocks noGrp="1"/>
          </p:cNvSpPr>
          <p:nvPr>
            <p:ph idx="1"/>
          </p:nvPr>
        </p:nvSpPr>
        <p:spPr>
          <a:xfrm>
            <a:off x="665162" y="1572869"/>
            <a:ext cx="8382000" cy="3385542"/>
          </a:xfrm>
        </p:spPr>
        <p:txBody>
          <a:bodyPr/>
          <a:lstStyle/>
          <a:p>
            <a:pPr>
              <a:lnSpc>
                <a:spcPct val="125000"/>
              </a:lnSpc>
              <a:spcBef>
                <a:spcPts val="600"/>
              </a:spcBef>
            </a:pPr>
            <a:endParaRPr lang="es-ES" dirty="0" smtClean="0"/>
          </a:p>
          <a:p>
            <a:pPr>
              <a:lnSpc>
                <a:spcPct val="125000"/>
              </a:lnSpc>
              <a:spcBef>
                <a:spcPts val="600"/>
              </a:spcBef>
            </a:pPr>
            <a:r>
              <a:rPr lang="es-ES" dirty="0" smtClean="0"/>
              <a:t>Inatención</a:t>
            </a:r>
            <a:endParaRPr lang="es-ES" dirty="0"/>
          </a:p>
          <a:p>
            <a:pPr>
              <a:lnSpc>
                <a:spcPct val="125000"/>
              </a:lnSpc>
              <a:spcBef>
                <a:spcPts val="600"/>
              </a:spcBef>
            </a:pPr>
            <a:r>
              <a:rPr lang="es-ES" dirty="0" smtClean="0"/>
              <a:t>Hiperactividad</a:t>
            </a:r>
            <a:endParaRPr lang="es-ES" dirty="0"/>
          </a:p>
          <a:p>
            <a:pPr>
              <a:lnSpc>
                <a:spcPct val="125000"/>
              </a:lnSpc>
              <a:spcBef>
                <a:spcPts val="600"/>
              </a:spcBef>
            </a:pPr>
            <a:r>
              <a:rPr lang="es-ES" dirty="0" smtClean="0"/>
              <a:t>Impulsividad</a:t>
            </a:r>
            <a:endParaRPr lang="es-ES" dirty="0"/>
          </a:p>
          <a:p>
            <a:pPr marL="0" indent="0">
              <a:lnSpc>
                <a:spcPct val="125000"/>
              </a:lnSpc>
              <a:spcBef>
                <a:spcPts val="600"/>
              </a:spcBef>
              <a:buNone/>
            </a:pPr>
            <a:endParaRPr lang="es-ES" dirty="0"/>
          </a:p>
        </p:txBody>
      </p:sp>
      <p:pic>
        <p:nvPicPr>
          <p:cNvPr id="7" name="Picture 2" descr="C:\Users\serra\Desktop\nino_hiperactiv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4194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33153" y="306640"/>
            <a:ext cx="8009642" cy="620683"/>
          </a:xfrm>
        </p:spPr>
        <p:txBody>
          <a:bodyPr numCol="1" anchorCtr="0" compatLnSpc="1">
            <a:prstTxWarp prst="textNoShape">
              <a:avLst/>
            </a:prstTxWarp>
          </a:bodyPr>
          <a:lstStyle/>
          <a:p>
            <a:pPr eaLnBrk="1" hangingPunct="1">
              <a:defRPr/>
            </a:pPr>
            <a:r>
              <a:rPr lang="es-ES" sz="4400" dirty="0" smtClean="0">
                <a:ln>
                  <a:noFill/>
                </a:ln>
                <a:solidFill>
                  <a:schemeClr val="tx1"/>
                </a:solidFill>
                <a:effectLst>
                  <a:outerShdw blurRad="38100" dist="38100" dir="2700000" algn="tl">
                    <a:srgbClr val="000000">
                      <a:alpha val="43137"/>
                    </a:srgbClr>
                  </a:outerShdw>
                </a:effectLst>
              </a:rPr>
              <a:t>  ¿Qué tipos de TDAH existen? </a:t>
            </a:r>
            <a:endParaRPr lang="es-ES" sz="44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38E5A0F0-8913-4402-BA42-F8174209FB14}"/>
              </a:ext>
            </a:extLst>
          </p:cNvPr>
          <p:cNvSpPr>
            <a:spLocks noGrp="1"/>
          </p:cNvSpPr>
          <p:nvPr>
            <p:ph idx="1"/>
          </p:nvPr>
        </p:nvSpPr>
        <p:spPr>
          <a:xfrm>
            <a:off x="665162" y="1572869"/>
            <a:ext cx="8382000" cy="3616375"/>
          </a:xfrm>
        </p:spPr>
        <p:txBody>
          <a:bodyPr/>
          <a:lstStyle/>
          <a:p>
            <a:pPr>
              <a:lnSpc>
                <a:spcPct val="125000"/>
              </a:lnSpc>
              <a:spcBef>
                <a:spcPts val="600"/>
              </a:spcBef>
            </a:pPr>
            <a:endParaRPr lang="es-ES" sz="2800" dirty="0" smtClean="0"/>
          </a:p>
          <a:p>
            <a:pPr>
              <a:lnSpc>
                <a:spcPct val="125000"/>
              </a:lnSpc>
              <a:spcBef>
                <a:spcPts val="600"/>
              </a:spcBef>
            </a:pPr>
            <a:r>
              <a:rPr lang="es-ES" sz="2800" dirty="0" smtClean="0"/>
              <a:t>TDAH con predominio de déficit de atención</a:t>
            </a:r>
            <a:endParaRPr lang="es-ES" sz="2800" dirty="0"/>
          </a:p>
          <a:p>
            <a:pPr>
              <a:lnSpc>
                <a:spcPct val="125000"/>
              </a:lnSpc>
              <a:spcBef>
                <a:spcPts val="600"/>
              </a:spcBef>
            </a:pPr>
            <a:r>
              <a:rPr lang="es-ES" sz="2800" dirty="0" smtClean="0"/>
              <a:t>TDAH con predominio de hiperactividad-impulsividad</a:t>
            </a:r>
            <a:endParaRPr lang="es-ES" sz="2800" dirty="0"/>
          </a:p>
          <a:p>
            <a:pPr>
              <a:lnSpc>
                <a:spcPct val="125000"/>
              </a:lnSpc>
              <a:spcBef>
                <a:spcPts val="600"/>
              </a:spcBef>
            </a:pPr>
            <a:r>
              <a:rPr lang="es-ES" sz="2800" dirty="0" smtClean="0"/>
              <a:t>TDAH tipo combinado: presenta déficit de atención, hiperactividad e impulsividad</a:t>
            </a:r>
            <a:endParaRPr lang="es-ES" sz="2800" dirty="0"/>
          </a:p>
          <a:p>
            <a:pPr marL="0" indent="0">
              <a:lnSpc>
                <a:spcPct val="125000"/>
              </a:lnSpc>
              <a:spcBef>
                <a:spcPts val="600"/>
              </a:spcBef>
              <a:buNone/>
            </a:pPr>
            <a:endParaRPr lang="es-ES" dirty="0"/>
          </a:p>
        </p:txBody>
      </p:sp>
      <p:pic>
        <p:nvPicPr>
          <p:cNvPr id="7" name="Picture 2" descr="C:\Users\serra\Desktop\nino_hiperactiv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9472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3262" y="234950"/>
            <a:ext cx="6620132" cy="1006429"/>
          </a:xfrm>
        </p:spPr>
        <p:txBody>
          <a:bodyPr numCol="1" anchorCtr="0" compatLnSpc="1">
            <a:prstTxWarp prst="textNoShape">
              <a:avLst/>
            </a:prstTxWarp>
          </a:bodyPr>
          <a:lstStyle/>
          <a:p>
            <a:pPr eaLnBrk="1" hangingPunct="1">
              <a:defRPr/>
            </a:pPr>
            <a:r>
              <a:rPr lang="es-ES" sz="3600" dirty="0" smtClean="0">
                <a:ln>
                  <a:noFill/>
                </a:ln>
                <a:solidFill>
                  <a:schemeClr val="tx1"/>
                </a:solidFill>
                <a:effectLst>
                  <a:outerShdw blurRad="38100" dist="38100" dir="2700000" algn="tl">
                    <a:srgbClr val="000000">
                      <a:alpha val="43137"/>
                    </a:srgbClr>
                  </a:outerShdw>
                </a:effectLst>
              </a:rPr>
              <a:t>¿Qué características deben cumplir los síntomas del TDAH?</a:t>
            </a:r>
            <a:endParaRPr lang="es-ES" sz="36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1F8D75E4-E902-43AE-ACA4-13085C6355BC}"/>
              </a:ext>
            </a:extLst>
          </p:cNvPr>
          <p:cNvSpPr>
            <a:spLocks noGrp="1"/>
          </p:cNvSpPr>
          <p:nvPr>
            <p:ph idx="1"/>
          </p:nvPr>
        </p:nvSpPr>
        <p:spPr>
          <a:xfrm>
            <a:off x="652049" y="925308"/>
            <a:ext cx="8176993" cy="4197752"/>
          </a:xfrm>
        </p:spPr>
        <p:txBody>
          <a:bodyPr/>
          <a:lstStyle/>
          <a:p>
            <a:pPr marL="0" indent="0">
              <a:lnSpc>
                <a:spcPct val="125000"/>
              </a:lnSpc>
              <a:spcBef>
                <a:spcPts val="600"/>
              </a:spcBef>
              <a:buNone/>
            </a:pPr>
            <a:endParaRPr lang="es-ES" dirty="0"/>
          </a:p>
          <a:p>
            <a:pPr algn="just">
              <a:lnSpc>
                <a:spcPct val="125000"/>
              </a:lnSpc>
              <a:spcBef>
                <a:spcPts val="600"/>
              </a:spcBef>
            </a:pPr>
            <a:r>
              <a:rPr lang="es-ES" sz="2400" dirty="0" smtClean="0"/>
              <a:t>Deben estar presentes antes de los 12 años</a:t>
            </a:r>
            <a:endParaRPr lang="es-ES" sz="2400" dirty="0"/>
          </a:p>
          <a:p>
            <a:pPr algn="just">
              <a:lnSpc>
                <a:spcPct val="125000"/>
              </a:lnSpc>
              <a:spcBef>
                <a:spcPts val="600"/>
              </a:spcBef>
            </a:pPr>
            <a:r>
              <a:rPr lang="es-ES" sz="2400" dirty="0" smtClean="0"/>
              <a:t>Deben persistir al menos 6 meses</a:t>
            </a:r>
            <a:endParaRPr lang="es-ES" sz="2400" dirty="0"/>
          </a:p>
          <a:p>
            <a:pPr algn="just">
              <a:lnSpc>
                <a:spcPct val="125000"/>
              </a:lnSpc>
              <a:spcBef>
                <a:spcPts val="600"/>
              </a:spcBef>
            </a:pPr>
            <a:r>
              <a:rPr lang="es-ES" sz="2400" dirty="0" smtClean="0"/>
              <a:t>Deben estar presentes al menos en dos o más contextos: escuela, familia, amigos</a:t>
            </a:r>
          </a:p>
          <a:p>
            <a:pPr algn="just">
              <a:lnSpc>
                <a:spcPct val="125000"/>
              </a:lnSpc>
              <a:spcBef>
                <a:spcPts val="600"/>
              </a:spcBef>
            </a:pPr>
            <a:r>
              <a:rPr lang="es-ES" sz="2400" dirty="0" smtClean="0"/>
              <a:t>Los síntomas interfieren de forma significativa en el rendimiento escolar y las actividades cotidianas</a:t>
            </a:r>
          </a:p>
          <a:p>
            <a:pPr algn="just">
              <a:lnSpc>
                <a:spcPct val="125000"/>
              </a:lnSpc>
              <a:spcBef>
                <a:spcPts val="600"/>
              </a:spcBef>
            </a:pPr>
            <a:endParaRPr lang="es-ES" sz="2400" dirty="0"/>
          </a:p>
        </p:txBody>
      </p:sp>
      <p:pic>
        <p:nvPicPr>
          <p:cNvPr id="7" name="Picture 2" descr="C:\Users\serra\Desktop\nino_hiperactiv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9491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119438" y="234950"/>
            <a:ext cx="7326866" cy="200670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diagnostica el TDAH?</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707649B0-89B1-4EE1-9B32-B16A4F7E82C7}"/>
              </a:ext>
            </a:extLst>
          </p:cNvPr>
          <p:cNvSpPr>
            <a:spLocks noGrp="1"/>
          </p:cNvSpPr>
          <p:nvPr>
            <p:ph idx="1"/>
          </p:nvPr>
        </p:nvSpPr>
        <p:spPr>
          <a:xfrm>
            <a:off x="436957" y="542557"/>
            <a:ext cx="8382000" cy="4384405"/>
          </a:xfrm>
        </p:spPr>
        <p:txBody>
          <a:bodyPr/>
          <a:lstStyle/>
          <a:p>
            <a:pPr marL="0" indent="0">
              <a:lnSpc>
                <a:spcPct val="114000"/>
              </a:lnSpc>
              <a:spcBef>
                <a:spcPts val="600"/>
              </a:spcBef>
              <a:buNone/>
            </a:pPr>
            <a:endParaRPr lang="es-ES" sz="3600" dirty="0"/>
          </a:p>
          <a:p>
            <a:pPr marL="0" indent="0">
              <a:lnSpc>
                <a:spcPct val="114000"/>
              </a:lnSpc>
              <a:spcBef>
                <a:spcPts val="600"/>
              </a:spcBef>
              <a:buNone/>
            </a:pPr>
            <a:endParaRPr lang="es-ES" sz="2400" dirty="0" smtClean="0"/>
          </a:p>
          <a:p>
            <a:pPr>
              <a:lnSpc>
                <a:spcPct val="114000"/>
              </a:lnSpc>
              <a:spcBef>
                <a:spcPts val="600"/>
              </a:spcBef>
              <a:buBlip>
                <a:blip r:embed="rId4"/>
              </a:buBlip>
            </a:pPr>
            <a:r>
              <a:rPr lang="es-ES" sz="2400" dirty="0" smtClean="0"/>
              <a:t>Se </a:t>
            </a:r>
            <a:r>
              <a:rPr lang="es-ES" sz="2400" dirty="0" smtClean="0"/>
              <a:t>recoge información sobre la frecuencia, duración e intensidad de los síntomas a través de los padres, los profesores y el propio </a:t>
            </a:r>
            <a:r>
              <a:rPr lang="es-ES" sz="2400" dirty="0" smtClean="0"/>
              <a:t>niño</a:t>
            </a:r>
            <a:endParaRPr lang="es-ES" sz="2400" dirty="0"/>
          </a:p>
          <a:p>
            <a:pPr>
              <a:lnSpc>
                <a:spcPct val="114000"/>
              </a:lnSpc>
              <a:spcBef>
                <a:spcPts val="600"/>
              </a:spcBef>
              <a:buBlip>
                <a:blip r:embed="rId4"/>
              </a:buBlip>
            </a:pPr>
            <a:r>
              <a:rPr lang="es-ES" sz="2400" dirty="0" smtClean="0"/>
              <a:t>No </a:t>
            </a:r>
            <a:r>
              <a:rPr lang="es-ES" sz="2400" dirty="0" smtClean="0"/>
              <a:t>existe ninguna analítica o prueba psicométrica </a:t>
            </a:r>
            <a:r>
              <a:rPr lang="es-ES" sz="2400" dirty="0" smtClean="0"/>
              <a:t> </a:t>
            </a:r>
            <a:r>
              <a:rPr lang="es-ES" sz="2400" dirty="0" smtClean="0"/>
              <a:t>para el </a:t>
            </a:r>
            <a:r>
              <a:rPr lang="es-ES" sz="2400" dirty="0" smtClean="0"/>
              <a:t>diagnóstico</a:t>
            </a:r>
            <a:endParaRPr lang="es-ES" sz="2400" dirty="0"/>
          </a:p>
          <a:p>
            <a:pPr>
              <a:lnSpc>
                <a:spcPct val="114000"/>
              </a:lnSpc>
              <a:spcBef>
                <a:spcPts val="600"/>
              </a:spcBef>
              <a:buBlip>
                <a:blip r:embed="rId4"/>
              </a:buBlip>
            </a:pPr>
            <a:r>
              <a:rPr lang="es-ES" sz="2400" dirty="0" smtClean="0"/>
              <a:t>Hay que hacer un examen </a:t>
            </a:r>
            <a:r>
              <a:rPr lang="es-ES" sz="2400" dirty="0" smtClean="0"/>
              <a:t>clínico </a:t>
            </a:r>
            <a:r>
              <a:rPr lang="es-ES" sz="2400" dirty="0" smtClean="0"/>
              <a:t>completo</a:t>
            </a:r>
            <a:endParaRPr lang="es-ES" sz="2400" dirty="0"/>
          </a:p>
          <a:p>
            <a:pPr>
              <a:lnSpc>
                <a:spcPct val="114000"/>
              </a:lnSpc>
              <a:spcBef>
                <a:spcPts val="600"/>
              </a:spcBef>
              <a:buBlip>
                <a:blip r:embed="rId4"/>
              </a:buBlip>
            </a:pPr>
            <a:r>
              <a:rPr lang="es-ES" sz="2400" dirty="0" smtClean="0"/>
              <a:t>Es </a:t>
            </a:r>
            <a:r>
              <a:rPr lang="es-ES" sz="2400" dirty="0"/>
              <a:t>muy importante </a:t>
            </a:r>
            <a:r>
              <a:rPr lang="es-ES" sz="2400" dirty="0" smtClean="0"/>
              <a:t>la valoración </a:t>
            </a:r>
            <a:r>
              <a:rPr lang="es-ES" sz="2400" dirty="0" smtClean="0"/>
              <a:t>psicopedagógica </a:t>
            </a:r>
            <a:endParaRPr lang="es-ES" sz="2400" dirty="0"/>
          </a:p>
        </p:txBody>
      </p:sp>
      <p:pic>
        <p:nvPicPr>
          <p:cNvPr id="7" name="Picture 2" descr="C:\Users\serra\Desktop\nino_hiperactiv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2911" y="4691305"/>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6859587" cy="564257"/>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¿Cómo se trata el TDAH?</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22B27960-5499-444A-AE62-3A82FD076C8F}"/>
              </a:ext>
            </a:extLst>
          </p:cNvPr>
          <p:cNvSpPr>
            <a:spLocks noGrp="1"/>
          </p:cNvSpPr>
          <p:nvPr>
            <p:ph idx="1"/>
          </p:nvPr>
        </p:nvSpPr>
        <p:spPr>
          <a:xfrm>
            <a:off x="624193" y="1035289"/>
            <a:ext cx="8382000" cy="3675878"/>
          </a:xfrm>
        </p:spPr>
        <p:txBody>
          <a:bodyPr/>
          <a:lstStyle/>
          <a:p>
            <a:pPr>
              <a:lnSpc>
                <a:spcPct val="114000"/>
              </a:lnSpc>
              <a:spcBef>
                <a:spcPts val="600"/>
              </a:spcBef>
            </a:pPr>
            <a:endParaRPr lang="es-ES" sz="2400" dirty="0" smtClean="0"/>
          </a:p>
          <a:p>
            <a:pPr>
              <a:lnSpc>
                <a:spcPct val="114000"/>
              </a:lnSpc>
              <a:spcBef>
                <a:spcPts val="600"/>
              </a:spcBef>
            </a:pPr>
            <a:r>
              <a:rPr lang="es-ES" sz="2400" dirty="0" smtClean="0"/>
              <a:t>El objetivo</a:t>
            </a:r>
            <a:r>
              <a:rPr lang="es-ES" sz="2400" dirty="0"/>
              <a:t> </a:t>
            </a:r>
            <a:r>
              <a:rPr lang="es-ES" sz="2400" dirty="0" smtClean="0"/>
              <a:t>es</a:t>
            </a:r>
            <a:r>
              <a:rPr lang="es-ES" sz="2400" dirty="0" smtClean="0"/>
              <a:t> </a:t>
            </a:r>
            <a:r>
              <a:rPr lang="es-ES" sz="2400" dirty="0" smtClean="0"/>
              <a:t>disminuir la frecuencia e intensidad de los síntomas </a:t>
            </a:r>
            <a:r>
              <a:rPr lang="es-ES" sz="2400" dirty="0" smtClean="0"/>
              <a:t>para que el niño funcione mejor.</a:t>
            </a:r>
            <a:endParaRPr lang="es-ES" sz="2400" dirty="0" smtClean="0"/>
          </a:p>
          <a:p>
            <a:pPr>
              <a:lnSpc>
                <a:spcPct val="114000"/>
              </a:lnSpc>
              <a:spcBef>
                <a:spcPts val="600"/>
              </a:spcBef>
            </a:pPr>
            <a:r>
              <a:rPr lang="es-ES" sz="2400" dirty="0"/>
              <a:t>E</a:t>
            </a:r>
            <a:r>
              <a:rPr lang="es-ES" sz="2400" dirty="0" smtClean="0"/>
              <a:t>n </a:t>
            </a:r>
            <a:r>
              <a:rPr lang="es-ES" sz="2400" dirty="0" smtClean="0"/>
              <a:t>la </a:t>
            </a:r>
            <a:r>
              <a:rPr lang="es-ES" sz="2400" dirty="0" smtClean="0"/>
              <a:t>actualidad</a:t>
            </a:r>
            <a:r>
              <a:rPr lang="es-ES" sz="2400" dirty="0"/>
              <a:t> </a:t>
            </a:r>
            <a:r>
              <a:rPr lang="es-ES" sz="2400" dirty="0" smtClean="0"/>
              <a:t>no hay </a:t>
            </a:r>
            <a:r>
              <a:rPr lang="es-ES" sz="2400" dirty="0"/>
              <a:t>tratamiento </a:t>
            </a:r>
            <a:r>
              <a:rPr lang="es-ES" sz="2400" dirty="0" smtClean="0"/>
              <a:t>para curarlo. </a:t>
            </a:r>
            <a:endParaRPr lang="es-ES" sz="2400" dirty="0" smtClean="0"/>
          </a:p>
          <a:p>
            <a:pPr>
              <a:lnSpc>
                <a:spcPct val="114000"/>
              </a:lnSpc>
              <a:spcBef>
                <a:spcPts val="600"/>
              </a:spcBef>
            </a:pPr>
            <a:r>
              <a:rPr lang="es-ES" sz="2400" dirty="0" smtClean="0"/>
              <a:t>Hay que acordar </a:t>
            </a:r>
            <a:r>
              <a:rPr lang="es-ES" sz="2400" dirty="0" smtClean="0"/>
              <a:t>con la familia tratamiento pedagógico, psicológico y/o farmacológico más adecuado</a:t>
            </a:r>
          </a:p>
          <a:p>
            <a:pPr>
              <a:lnSpc>
                <a:spcPct val="114000"/>
              </a:lnSpc>
              <a:spcBef>
                <a:spcPts val="600"/>
              </a:spcBef>
            </a:pPr>
            <a:r>
              <a:rPr lang="es-ES" sz="2400" dirty="0" smtClean="0"/>
              <a:t>Tratamiento farmacológico</a:t>
            </a:r>
            <a:r>
              <a:rPr lang="es-ES" sz="2400" dirty="0"/>
              <a:t> </a:t>
            </a:r>
            <a:r>
              <a:rPr lang="es-ES" sz="2400" dirty="0" smtClean="0"/>
              <a:t>según las características del niño. No suele iniciarse antes de los 6 años</a:t>
            </a:r>
            <a:endParaRPr lang="es-ES" sz="2400" dirty="0"/>
          </a:p>
        </p:txBody>
      </p:sp>
      <p:pic>
        <p:nvPicPr>
          <p:cNvPr id="7" name="Picture 2" descr="C:\Users\serra\Desktop\nino_hiperactiv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0880" y="4529260"/>
            <a:ext cx="1886627"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948215"/>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7652</TotalTime>
  <Words>383</Words>
  <Application>Microsoft Office PowerPoint</Application>
  <PresentationFormat>Presentación en pantalla (4:3)</PresentationFormat>
  <Paragraphs>48</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1_White with Blue Bar Segoe Template_TP10286789</vt:lpstr>
      <vt:lpstr>Presentación de PowerPoint</vt:lpstr>
      <vt:lpstr>Introducción </vt:lpstr>
      <vt:lpstr>¿Cuáles son los síntomas del TDAH? </vt:lpstr>
      <vt:lpstr>  ¿Qué tipos de TDAH existen? </vt:lpstr>
      <vt:lpstr>¿Qué características deben cumplir los síntomas del TDAH?</vt:lpstr>
      <vt:lpstr>¿Cómo se diagnostica el TDAH?</vt:lpstr>
      <vt:lpstr>¿Cómo se trata el TDAH?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51</cp:revision>
  <dcterms:created xsi:type="dcterms:W3CDTF">2016-05-03T15:33:32Z</dcterms:created>
  <dcterms:modified xsi:type="dcterms:W3CDTF">2020-06-17T17:41:05Z</dcterms:modified>
</cp:coreProperties>
</file>