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76" r:id="rId2"/>
    <p:sldId id="258" r:id="rId3"/>
    <p:sldId id="277" r:id="rId4"/>
    <p:sldId id="278" r:id="rId5"/>
    <p:sldId id="282" r:id="rId6"/>
    <p:sldId id="279" r:id="rId7"/>
    <p:sldId id="280" r:id="rId8"/>
    <p:sldId id="281" r:id="rId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20" autoAdjust="0"/>
    <p:restoredTop sz="94723" autoAdjust="0"/>
  </p:normalViewPr>
  <p:slideViewPr>
    <p:cSldViewPr snapToGrid="0">
      <p:cViewPr>
        <p:scale>
          <a:sx n="50" d="100"/>
          <a:sy n="50" d="100"/>
        </p:scale>
        <p:origin x="-2142" y="-60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D46E38-630D-43E1-9801-0A5857B40ED7}" type="datetimeFigureOut">
              <a:rPr lang="es-ES" smtClean="0"/>
              <a:pPr/>
              <a:t>19/04/2022</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519295-932D-40A1-A176-D7B0E145A51E}" type="slidenum">
              <a:rPr lang="es-ES" smtClean="0"/>
              <a:pPr/>
              <a:t>‹Nº›</a:t>
            </a:fld>
            <a:endParaRPr lang="es-ES"/>
          </a:p>
        </p:txBody>
      </p:sp>
    </p:spTree>
    <p:extLst>
      <p:ext uri="{BB962C8B-B14F-4D97-AF65-F5344CB8AC3E}">
        <p14:creationId xmlns:p14="http://schemas.microsoft.com/office/powerpoint/2010/main" val="1574220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ltLang="es-ES" sz="900">
              <a:latin typeface="Arial" charset="0"/>
              <a:cs typeface="Arial" charset="0"/>
            </a:endParaRPr>
          </a:p>
        </p:txBody>
      </p:sp>
      <p:sp>
        <p:nvSpPr>
          <p:cNvPr id="16387"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38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F38CDF-4E54-4B60-BA0B-20D7060343C0}" type="datetime8">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4/19/2022 10:02 PM</a:t>
            </a:fld>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389" name="Footer Placeholder 5"/>
          <p:cNvSpPr>
            <a:spLocks noGrp="1"/>
          </p:cNvSpPr>
          <p:nvPr>
            <p:ph type="ftr" sz="quarter" idx="4"/>
          </p:nvPr>
        </p:nvSpPr>
        <p:spPr bwMode="auto">
          <a:xfrm>
            <a:off x="0" y="8685213"/>
            <a:ext cx="6172200" cy="457200"/>
          </a:xfrm>
          <a:ln>
            <a:miter lim="800000"/>
            <a:headEnd/>
            <a:tailEnd/>
          </a:ln>
        </p:spPr>
        <p:txBody>
          <a:bodyPr wrap="square" numCol="1"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00" b="0" i="0" u="none" strike="noStrike" kern="1200" cap="none" spc="0" normalizeH="0" baseline="0" noProof="0">
                <a:ln>
                  <a:noFill/>
                </a:ln>
                <a:solidFill>
                  <a:srgbClr val="000000"/>
                </a:solidFill>
                <a:effectLst/>
                <a:uLnTx/>
                <a:uFillTx/>
                <a:latin typeface="Calibri" panose="020F0502020204030204"/>
                <a:ea typeface="+mn-ea"/>
                <a:cs typeface="+mn-cs"/>
              </a:rPr>
              <a:t>© 2007 Microsoft Corporation. Todos los derechos reservados. Microsoft, Windows, Windows Vista y otros nombres de productos son o podrían ser marcas registradas o marcas comerciales en los EE.UU. u otros países.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00" b="0" i="0" u="none" strike="noStrike" kern="1200" cap="none" spc="0" normalizeH="0" baseline="0" noProof="0">
                <a:ln>
                  <a:noFill/>
                </a:ln>
                <a:solidFill>
                  <a:srgbClr val="000000"/>
                </a:solidFill>
                <a:effectLst/>
                <a:uLnTx/>
                <a:uFillTx/>
                <a:latin typeface="Calibri" panose="020F0502020204030204"/>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kumimoji="0" lang="en-US" sz="500" b="0" i="0" u="none" strike="noStrike" kern="1200" cap="none" spc="0" normalizeH="0" baseline="0" noProof="0">
                <a:ln>
                  <a:noFill/>
                </a:ln>
                <a:solidFill>
                  <a:srgbClr val="000000"/>
                </a:solidFill>
                <a:effectLst/>
                <a:uLnTx/>
                <a:uFillTx/>
                <a:latin typeface="Calibri" panose="020F0502020204030204"/>
                <a:ea typeface="+mn-ea"/>
                <a:cs typeface="+mn-cs"/>
              </a:rPr>
            </a:br>
            <a:r>
              <a:rPr kumimoji="0" lang="en-US" sz="500" b="0" i="0" u="none" strike="noStrike" kern="1200" cap="none" spc="0" normalizeH="0" baseline="0" noProof="0">
                <a:ln>
                  <a:noFill/>
                </a:ln>
                <a:solidFill>
                  <a:srgbClr val="000000"/>
                </a:solidFill>
                <a:effectLst/>
                <a:uLnTx/>
                <a:uFillTx/>
                <a:latin typeface="Calibri" panose="020F0502020204030204"/>
                <a:ea typeface="+mn-ea"/>
                <a:cs typeface="+mn-cs"/>
              </a:rPr>
              <a:t>MICROSOFT NO FACILITA GARANTÍAS EXPRESAS, IMPLÍCITAS O ESTATUTORIAS EN RELACIÓN A LA INFORMACIÓN CONTENIDA EN ESTA PRESENTACIÓN.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390" name="Slide Number Placeholder 6"/>
          <p:cNvSpPr>
            <a:spLocks noGrp="1"/>
          </p:cNvSpPr>
          <p:nvPr>
            <p:ph type="sldNum" sz="quarter" idx="5"/>
          </p:nvPr>
        </p:nvSpPr>
        <p:spPr bwMode="auto">
          <a:xfrm>
            <a:off x="6172200" y="8685213"/>
            <a:ext cx="684213" cy="457200"/>
          </a:xfrm>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D6B175-3349-4FA5-9BE1-83870639E76A}" type="slidenum">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7600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a:t>Haga clic para modificar el estilo de subtítulo del patrón</a:t>
            </a:r>
            <a:endParaRPr lang="en-US" dirty="0"/>
          </a:p>
        </p:txBody>
      </p:sp>
    </p:spTree>
    <p:extLst>
      <p:ext uri="{BB962C8B-B14F-4D97-AF65-F5344CB8AC3E}">
        <p14:creationId xmlns:p14="http://schemas.microsoft.com/office/powerpoint/2010/main" val="94228282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s-ES"/>
              <a:t>Haga clic para modificar el estilo de título del patrón</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154871206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s-ES"/>
              <a:t>Haga clic para modificar el estilo de título del patrón</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s-ES"/>
              <a:t>Haga clic para modificar el estilo de texto del patrón</a:t>
            </a:r>
          </a:p>
        </p:txBody>
      </p:sp>
    </p:spTree>
    <p:extLst>
      <p:ext uri="{BB962C8B-B14F-4D97-AF65-F5344CB8AC3E}">
        <p14:creationId xmlns:p14="http://schemas.microsoft.com/office/powerpoint/2010/main" val="318466663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a:t>Haga clic para modificar el estilo de subtítulo del patrón</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s-ES" dirty="0"/>
              <a:t>Haga clic para modificar el estilo de texto del patrón</a:t>
            </a:r>
          </a:p>
        </p:txBody>
      </p:sp>
    </p:spTree>
    <p:extLst>
      <p:ext uri="{BB962C8B-B14F-4D97-AF65-F5344CB8AC3E}">
        <p14:creationId xmlns:p14="http://schemas.microsoft.com/office/powerpoint/2010/main" val="398600886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a:t>Haga clic para modificar el estilo de subtítulo del patrón</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s-ES" dirty="0"/>
              <a:t>Haga clic para modificar el estilo de texto del patrón</a:t>
            </a:r>
          </a:p>
        </p:txBody>
      </p:sp>
    </p:spTree>
    <p:extLst>
      <p:ext uri="{BB962C8B-B14F-4D97-AF65-F5344CB8AC3E}">
        <p14:creationId xmlns:p14="http://schemas.microsoft.com/office/powerpoint/2010/main" val="375922538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416723299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22632838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209782987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346449424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298665909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066271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94582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cstate="print"/>
          <a:srcRect/>
          <a:stretch>
            <a:fillRect/>
          </a:stretch>
        </p:blipFill>
        <p:spPr bwMode="auto">
          <a:xfrm>
            <a:off x="-15875" y="6007100"/>
            <a:ext cx="9159875" cy="849313"/>
          </a:xfrm>
          <a:prstGeom prst="rect">
            <a:avLst/>
          </a:prstGeom>
          <a:noFill/>
          <a:ln w="9525">
            <a:noFill/>
            <a:miter lim="800000"/>
            <a:headEnd/>
            <a:tailEnd/>
          </a:ln>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s-ES"/>
              <a:t>Haga clic para modificar el estilo de título del patrón</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12708468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6"/>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7"/>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8.gif"/><Relationship Id="rId5" Type="http://schemas.openxmlformats.org/officeDocument/2006/relationships/hyperlink" Target="https://www.google.es/url?sa=i&amp;rct=j&amp;q=&amp;esrc=s&amp;source=images&amp;cd=&amp;cad=rja&amp;uact=8&amp;ved=0ahUKEwirrZCsr6jYAhXDzRQKHbJVBd8QjRwIBw&amp;url=http://isanidad.com/51889/conocer-los-errores-de-los-sistemas-de-vacunaciones-para-mejorarlos/&amp;psig=AOvVaw1449zkQ9q3RZxgx7QHsa85&amp;ust=1514401468147420" TargetMode="Externa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hyperlink" Target="https://www.google.es/url?sa=i&amp;rct=j&amp;q=&amp;esrc=s&amp;source=images&amp;cd=&amp;cad=rja&amp;uact=8&amp;ved=0ahUKEwjXvOLirajYAhWD1RQKHco4Bx8QjRwIBw&amp;url=https://rjthefiredog.com/2013/10/08/get-your-kids-a-whooping-cough-vaccine/&amp;psig=AOvVaw3al4R6nWFpjmr0cT1I5T6C&amp;ust=1514401056916851" TargetMode="External"/><Relationship Id="rId5" Type="http://schemas.openxmlformats.org/officeDocument/2006/relationships/image" Target="../media/image9.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hyperlink" Target="https://www.cdc.gov/cdctv/spanish/healthyliving/acabe-con-los-microbios.html"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hyperlink" Target="http://www.familiaysalud.es/vivimos-sanos/higiene/higiene-general/rap-de-la-tos-y-el-codo"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6.png"/><Relationship Id="rId7" Type="http://schemas.openxmlformats.org/officeDocument/2006/relationships/hyperlink" Target="https://www.google.es/url?sa=i&amp;rct=j&amp;q=&amp;esrc=s&amp;source=images&amp;cd=&amp;cad=rja&amp;uact=8&amp;ved=0ahUKEwj2gqOBtqjYAhXJUhQKHb8gDUIQjRwIBw&amp;url=http://www.jennysuemakeup.com/2011/02/ready-for-2011-grammy-awards-show.html&amp;psig=AOvVaw3IyTAy0qugWOtsI7k-DM_Z&amp;ust=1514403269478608" TargetMode="External"/><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hyperlink" Target="https://www.google.es/url?sa=i&amp;rct=j&amp;q=&amp;esrc=s&amp;source=images&amp;cd=&amp;cad=rja&amp;uact=8&amp;ved=0ahUKEwj2xYzltajYAhWGwBQKHUJkDpYQjRwIBw&amp;url=https://charuzu.wordpress.com/2013/09/02/smoke-free-chatswood/&amp;psig=AOvVaw3SlToeqJpLIIHu-YmgREqu&amp;ust=1514403181977287"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agen 3"/>
          <p:cNvPicPr>
            <a:picLocks noChangeAspect="1"/>
          </p:cNvPicPr>
          <p:nvPr/>
        </p:nvPicPr>
        <p:blipFill>
          <a:blip r:embed="rId3"/>
          <a:srcRect/>
          <a:stretch>
            <a:fillRect/>
          </a:stretch>
        </p:blipFill>
        <p:spPr bwMode="auto">
          <a:xfrm>
            <a:off x="7524750" y="6330950"/>
            <a:ext cx="1447800" cy="447675"/>
          </a:xfrm>
          <a:prstGeom prst="rect">
            <a:avLst/>
          </a:prstGeom>
          <a:noFill/>
          <a:ln w="9525">
            <a:noFill/>
            <a:miter lim="800000"/>
            <a:headEnd/>
            <a:tailEnd/>
          </a:ln>
        </p:spPr>
      </p:pic>
      <p:pic>
        <p:nvPicPr>
          <p:cNvPr id="15362" name="Imagen 4"/>
          <p:cNvPicPr>
            <a:picLocks noChangeAspect="1"/>
          </p:cNvPicPr>
          <p:nvPr/>
        </p:nvPicPr>
        <p:blipFill>
          <a:blip r:embed="rId4"/>
          <a:srcRect/>
          <a:stretch>
            <a:fillRect/>
          </a:stretch>
        </p:blipFill>
        <p:spPr bwMode="auto">
          <a:xfrm>
            <a:off x="7559675" y="234950"/>
            <a:ext cx="1439863" cy="882650"/>
          </a:xfrm>
          <a:prstGeom prst="rect">
            <a:avLst/>
          </a:prstGeom>
          <a:noFill/>
          <a:ln w="9525">
            <a:noFill/>
            <a:miter lim="800000"/>
            <a:headEnd/>
            <a:tailEnd/>
          </a:ln>
        </p:spPr>
      </p:pic>
      <p:sp>
        <p:nvSpPr>
          <p:cNvPr id="12" name="CuadroTexto 11"/>
          <p:cNvSpPr txBox="1"/>
          <p:nvPr/>
        </p:nvSpPr>
        <p:spPr>
          <a:xfrm>
            <a:off x="179388" y="6202363"/>
            <a:ext cx="4430712" cy="58420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3497AE">
                    <a:lumMod val="20000"/>
                    <a:lumOff val="8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www.familiaysalud.es</a:t>
            </a:r>
          </a:p>
        </p:txBody>
      </p:sp>
      <p:sp>
        <p:nvSpPr>
          <p:cNvPr id="15364" name="Text Box 5"/>
          <p:cNvSpPr txBox="1">
            <a:spLocks noChangeArrowheads="1"/>
          </p:cNvSpPr>
          <p:nvPr/>
        </p:nvSpPr>
        <p:spPr bwMode="auto">
          <a:xfrm>
            <a:off x="960438" y="1644650"/>
            <a:ext cx="7223125" cy="1446550"/>
          </a:xfrm>
          <a:prstGeom prst="rect">
            <a:avLst/>
          </a:prstGeom>
          <a:noFill/>
          <a:ln w="12700">
            <a:solidFill>
              <a:schemeClr val="tx1"/>
            </a:solidFill>
            <a:miter lim="800000"/>
            <a:headEnd/>
            <a:tailEnd/>
          </a:ln>
        </p:spPr>
        <p:txBody>
          <a:bodyPr>
            <a:spAutoFit/>
          </a:bodyPr>
          <a:lstStyle/>
          <a:p>
            <a:pPr lvl="0" algn="ctr" fontAlgn="base">
              <a:spcBef>
                <a:spcPct val="50000"/>
              </a:spcBef>
              <a:spcAft>
                <a:spcPct val="0"/>
              </a:spcAft>
            </a:pPr>
            <a:r>
              <a:rPr lang="es-ES" sz="4400" b="1" dirty="0">
                <a:latin typeface="Arial" charset="0"/>
              </a:rPr>
              <a:t>¡Familias más sanas con las infecciones a raya!</a:t>
            </a:r>
          </a:p>
        </p:txBody>
      </p:sp>
      <p:sp>
        <p:nvSpPr>
          <p:cNvPr id="2" name="CuadroTexto 11"/>
          <p:cNvSpPr txBox="1"/>
          <p:nvPr/>
        </p:nvSpPr>
        <p:spPr>
          <a:xfrm>
            <a:off x="1995854" y="3922713"/>
            <a:ext cx="5571759" cy="1138773"/>
          </a:xfrm>
          <a:prstGeom prst="rect">
            <a:avLst/>
          </a:prstGeom>
          <a:noFill/>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ES" sz="24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charset="0"/>
                <a:ea typeface="+mn-ea"/>
                <a:cs typeface="Arial" charset="0"/>
              </a:rPr>
              <a:t>Yolanda Martín Peinador. </a:t>
            </a:r>
            <a:r>
              <a:rPr kumimoji="0" lang="es-ES" sz="20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charset="0"/>
                <a:ea typeface="+mn-ea"/>
                <a:cs typeface="Arial" charset="0"/>
              </a:rPr>
              <a:t>Pediatra</a:t>
            </a:r>
          </a:p>
          <a:p>
            <a:pPr marL="0" marR="0" lvl="0" indent="0" algn="just" defTabSz="914400" rtl="0" eaLnBrk="1" fontAlgn="base" latinLnBrk="0" hangingPunct="1">
              <a:lnSpc>
                <a:spcPct val="100000"/>
              </a:lnSpc>
              <a:spcBef>
                <a:spcPct val="0"/>
              </a:spcBef>
              <a:spcAft>
                <a:spcPct val="0"/>
              </a:spcAft>
              <a:buClrTx/>
              <a:buSzTx/>
              <a:buFontTx/>
              <a:buNone/>
              <a:tabLst/>
              <a:defRPr/>
            </a:pPr>
            <a:r>
              <a:rPr lang="es-ES" sz="2000" dirty="0">
                <a:solidFill>
                  <a:srgbClr val="000000"/>
                </a:solidFill>
                <a:effectLst>
                  <a:outerShdw blurRad="38100" dist="38100" dir="2700000" algn="tl">
                    <a:srgbClr val="C0C0C0"/>
                  </a:outerShdw>
                </a:effectLst>
                <a:latin typeface="Arial" charset="0"/>
                <a:cs typeface="Arial" charset="0"/>
              </a:rPr>
              <a:t>Grupo de Patología Infecciosa (</a:t>
            </a:r>
            <a:r>
              <a:rPr lang="es-ES" sz="2000" dirty="0" err="1">
                <a:solidFill>
                  <a:srgbClr val="000000"/>
                </a:solidFill>
                <a:effectLst>
                  <a:outerShdw blurRad="38100" dist="38100" dir="2700000" algn="tl">
                    <a:srgbClr val="C0C0C0"/>
                  </a:outerShdw>
                </a:effectLst>
                <a:latin typeface="Arial" charset="0"/>
                <a:cs typeface="Arial" charset="0"/>
              </a:rPr>
              <a:t>AEPap</a:t>
            </a:r>
            <a:r>
              <a:rPr lang="es-ES" sz="2000" dirty="0">
                <a:solidFill>
                  <a:srgbClr val="000000"/>
                </a:solidFill>
                <a:effectLst>
                  <a:outerShdw blurRad="38100" dist="38100" dir="2700000" algn="tl">
                    <a:srgbClr val="C0C0C0"/>
                  </a:outerShdw>
                </a:effectLst>
                <a:latin typeface="Arial" charset="0"/>
                <a:cs typeface="Arial" charset="0"/>
              </a:rPr>
              <a:t>)</a:t>
            </a:r>
            <a:endParaRPr kumimoji="0" lang="es-ES" sz="20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charset="0"/>
              <a:ea typeface="+mn-ea"/>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ES" sz="24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charset="0"/>
                <a:ea typeface="+mn-ea"/>
                <a:cs typeface="Arial" charset="0"/>
              </a:rPr>
              <a:t>Alicia Arévalo </a:t>
            </a:r>
            <a:r>
              <a:rPr kumimoji="0" lang="es-ES" sz="2400" b="0" i="0" u="none" strike="noStrike" kern="1200" cap="none" spc="0" normalizeH="0" baseline="0" noProof="0" dirty="0" err="1">
                <a:ln>
                  <a:noFill/>
                </a:ln>
                <a:solidFill>
                  <a:srgbClr val="000000"/>
                </a:solidFill>
                <a:effectLst>
                  <a:outerShdw blurRad="38100" dist="38100" dir="2700000" algn="tl">
                    <a:srgbClr val="C0C0C0"/>
                  </a:outerShdw>
                </a:effectLst>
                <a:uLnTx/>
                <a:uFillTx/>
                <a:latin typeface="Arial" charset="0"/>
                <a:ea typeface="+mn-ea"/>
                <a:cs typeface="Arial" charset="0"/>
              </a:rPr>
              <a:t>Cenzual</a:t>
            </a:r>
            <a:r>
              <a:rPr kumimoji="0" lang="es-ES" sz="24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charset="0"/>
                <a:ea typeface="+mn-ea"/>
                <a:cs typeface="Arial" charset="0"/>
              </a:rPr>
              <a:t>. </a:t>
            </a:r>
            <a:r>
              <a:rPr kumimoji="0" lang="es-ES" sz="20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charset="0"/>
                <a:ea typeface="+mn-ea"/>
                <a:cs typeface="Arial" charset="0"/>
              </a:rPr>
              <a:t>MIR de Pediatría</a:t>
            </a:r>
            <a:endParaRPr kumimoji="0" lang="es-ES" sz="24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charset="0"/>
              <a:ea typeface="+mn-ea"/>
              <a:cs typeface="Arial" charset="0"/>
            </a:endParaRPr>
          </a:p>
        </p:txBody>
      </p:sp>
      <p:pic>
        <p:nvPicPr>
          <p:cNvPr id="7" name="Imagen 6">
            <a:extLst>
              <a:ext uri="{FF2B5EF4-FFF2-40B4-BE49-F238E27FC236}">
                <a16:creationId xmlns="" xmlns:a16="http://schemas.microsoft.com/office/drawing/2014/main" id="{A413CF47-6003-41E3-8E1D-D117004D3A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9538" y="4493350"/>
            <a:ext cx="1440000" cy="1440000"/>
          </a:xfrm>
          <a:prstGeom prst="rect">
            <a:avLst/>
          </a:prstGeom>
        </p:spPr>
      </p:pic>
    </p:spTree>
    <p:extLst>
      <p:ext uri="{BB962C8B-B14F-4D97-AF65-F5344CB8AC3E}">
        <p14:creationId xmlns:p14="http://schemas.microsoft.com/office/powerpoint/2010/main" val="392027239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bwMode="auto">
          <a:xfrm>
            <a:off x="1033463" y="387350"/>
            <a:ext cx="6053137" cy="526298"/>
          </a:xfrm>
        </p:spPr>
        <p:txBody>
          <a:bodyPr numCol="1" anchorCtr="0" compatLnSpc="1">
            <a:prstTxWarp prst="textNoShape">
              <a:avLst/>
            </a:prstTxWarp>
          </a:bodyPr>
          <a:lstStyle/>
          <a:p>
            <a:pPr eaLnBrk="1" hangingPunct="1">
              <a:defRPr/>
            </a:pPr>
            <a:r>
              <a:rPr lang="es-ES" sz="3800" dirty="0">
                <a:ln>
                  <a:noFill/>
                </a:ln>
                <a:solidFill>
                  <a:schemeClr val="tx1"/>
                </a:solidFill>
                <a:effectLst>
                  <a:outerShdw blurRad="38100" dist="38100" dir="2700000" algn="tl">
                    <a:srgbClr val="000000">
                      <a:alpha val="43137"/>
                    </a:srgbClr>
                  </a:outerShdw>
                </a:effectLst>
              </a:rPr>
              <a:t>¿Podemos evitar las infecciones?</a:t>
            </a:r>
          </a:p>
        </p:txBody>
      </p:sp>
      <p:pic>
        <p:nvPicPr>
          <p:cNvPr id="19460" name="Imagen 3"/>
          <p:cNvPicPr>
            <a:picLocks noChangeAspect="1"/>
          </p:cNvPicPr>
          <p:nvPr/>
        </p:nvPicPr>
        <p:blipFill>
          <a:blip r:embed="rId2"/>
          <a:srcRect/>
          <a:stretch>
            <a:fillRect/>
          </a:stretch>
        </p:blipFill>
        <p:spPr bwMode="auto">
          <a:xfrm>
            <a:off x="7524750" y="6330950"/>
            <a:ext cx="1447800" cy="447675"/>
          </a:xfrm>
          <a:prstGeom prst="rect">
            <a:avLst/>
          </a:prstGeom>
          <a:noFill/>
          <a:ln w="9525">
            <a:noFill/>
            <a:miter lim="800000"/>
            <a:headEnd/>
            <a:tailEnd/>
          </a:ln>
        </p:spPr>
      </p:pic>
      <p:pic>
        <p:nvPicPr>
          <p:cNvPr id="6" name="Imagen 4"/>
          <p:cNvPicPr>
            <a:picLocks noChangeAspect="1"/>
          </p:cNvPicPr>
          <p:nvPr/>
        </p:nvPicPr>
        <p:blipFill>
          <a:blip r:embed="rId3"/>
          <a:srcRect/>
          <a:stretch>
            <a:fillRect/>
          </a:stretch>
        </p:blipFill>
        <p:spPr bwMode="auto">
          <a:xfrm>
            <a:off x="7559675" y="234950"/>
            <a:ext cx="1439863" cy="882650"/>
          </a:xfrm>
          <a:prstGeom prst="rect">
            <a:avLst/>
          </a:prstGeom>
          <a:noFill/>
          <a:ln w="9525">
            <a:noFill/>
            <a:miter lim="800000"/>
            <a:headEnd/>
            <a:tailEnd/>
          </a:ln>
        </p:spPr>
      </p:pic>
      <p:sp>
        <p:nvSpPr>
          <p:cNvPr id="8" name="CuadroTexto 7"/>
          <p:cNvSpPr txBox="1"/>
          <p:nvPr/>
        </p:nvSpPr>
        <p:spPr>
          <a:xfrm>
            <a:off x="179388" y="6202363"/>
            <a:ext cx="4430712" cy="58420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3497AE">
                    <a:lumMod val="20000"/>
                    <a:lumOff val="8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www.familiaysalud.es</a:t>
            </a:r>
          </a:p>
        </p:txBody>
      </p:sp>
      <p:sp>
        <p:nvSpPr>
          <p:cNvPr id="3" name="Marcador de contenido 2">
            <a:extLst>
              <a:ext uri="{FF2B5EF4-FFF2-40B4-BE49-F238E27FC236}">
                <a16:creationId xmlns="" xmlns:a16="http://schemas.microsoft.com/office/drawing/2014/main" id="{73E12290-0D2C-49F0-A39D-D3FD8231C4A7}"/>
              </a:ext>
            </a:extLst>
          </p:cNvPr>
          <p:cNvSpPr>
            <a:spLocks noGrp="1"/>
          </p:cNvSpPr>
          <p:nvPr>
            <p:ph idx="1"/>
          </p:nvPr>
        </p:nvSpPr>
        <p:spPr>
          <a:xfrm>
            <a:off x="665163" y="1436142"/>
            <a:ext cx="8382000" cy="3069174"/>
          </a:xfrm>
        </p:spPr>
        <p:txBody>
          <a:bodyPr/>
          <a:lstStyle/>
          <a:p>
            <a:pPr marL="0" indent="0">
              <a:lnSpc>
                <a:spcPct val="114000"/>
              </a:lnSpc>
              <a:spcBef>
                <a:spcPts val="600"/>
              </a:spcBef>
              <a:buNone/>
            </a:pPr>
            <a:r>
              <a:rPr lang="es-ES" sz="4000" dirty="0">
                <a:effectLst>
                  <a:outerShdw blurRad="38100" dist="38100" dir="2700000" algn="tl">
                    <a:srgbClr val="000000">
                      <a:alpha val="43137"/>
                    </a:srgbClr>
                  </a:outerShdw>
                </a:effectLst>
              </a:rPr>
              <a:t>Pues muchas sí</a:t>
            </a:r>
          </a:p>
          <a:p>
            <a:pPr>
              <a:lnSpc>
                <a:spcPct val="114000"/>
              </a:lnSpc>
              <a:spcBef>
                <a:spcPts val="600"/>
              </a:spcBef>
            </a:pPr>
            <a:r>
              <a:rPr lang="es-ES" dirty="0"/>
              <a:t>Con las </a:t>
            </a:r>
            <a:r>
              <a:rPr lang="es-ES" b="1" dirty="0"/>
              <a:t>Vacunas</a:t>
            </a:r>
            <a:r>
              <a:rPr lang="es-ES" dirty="0"/>
              <a:t> disponibles  y</a:t>
            </a:r>
          </a:p>
          <a:p>
            <a:pPr>
              <a:lnSpc>
                <a:spcPct val="114000"/>
              </a:lnSpc>
              <a:spcBef>
                <a:spcPts val="600"/>
              </a:spcBef>
            </a:pPr>
            <a:r>
              <a:rPr lang="es-ES" dirty="0"/>
              <a:t>Con </a:t>
            </a:r>
            <a:r>
              <a:rPr lang="es-ES" b="1" dirty="0" err="1"/>
              <a:t>Médidas</a:t>
            </a:r>
            <a:r>
              <a:rPr lang="es-ES" b="1" dirty="0"/>
              <a:t> básicas de higiene y convivencia </a:t>
            </a:r>
            <a:r>
              <a:rPr lang="es-ES" dirty="0"/>
              <a:t>que pueden evitar que enfermemos o que la infección se extienda a más personas. </a:t>
            </a:r>
          </a:p>
        </p:txBody>
      </p:sp>
      <p:pic>
        <p:nvPicPr>
          <p:cNvPr id="15" name="Imagen 14">
            <a:extLst>
              <a:ext uri="{FF2B5EF4-FFF2-40B4-BE49-F238E27FC236}">
                <a16:creationId xmlns="" xmlns:a16="http://schemas.microsoft.com/office/drawing/2014/main" id="{584C063A-CE7F-4B81-B67A-4A9C611F1B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9538" y="4493350"/>
            <a:ext cx="1440000" cy="1440000"/>
          </a:xfrm>
          <a:prstGeom prst="rect">
            <a:avLst/>
          </a:prstGeom>
        </p:spPr>
      </p:pic>
      <p:pic>
        <p:nvPicPr>
          <p:cNvPr id="16" name="Picture 2" descr="Resultado de imagen de vacunas">
            <a:hlinkClick r:id="rId5"/>
            <a:extLst>
              <a:ext uri="{FF2B5EF4-FFF2-40B4-BE49-F238E27FC236}">
                <a16:creationId xmlns="" xmlns:a16="http://schemas.microsoft.com/office/drawing/2014/main" id="{02B991BA-040B-44DD-B59E-D59169AC48EC}"/>
              </a:ext>
            </a:extLst>
          </p:cNvPr>
          <p:cNvPicPr>
            <a:picLocks noChangeAspect="1" noChangeArrowheads="1"/>
          </p:cNvPicPr>
          <p:nvPr/>
        </p:nvPicPr>
        <p:blipFill>
          <a:blip r:embed="rId6"/>
          <a:srcRect/>
          <a:stretch>
            <a:fillRect/>
          </a:stretch>
        </p:blipFill>
        <p:spPr bwMode="auto">
          <a:xfrm>
            <a:off x="6414906" y="1368973"/>
            <a:ext cx="1256632" cy="1427330"/>
          </a:xfrm>
          <a:prstGeom prst="rect">
            <a:avLst/>
          </a:prstGeom>
          <a:noFill/>
        </p:spPr>
      </p:pic>
    </p:spTree>
    <p:extLst>
      <p:ext uri="{BB962C8B-B14F-4D97-AF65-F5344CB8AC3E}">
        <p14:creationId xmlns:p14="http://schemas.microsoft.com/office/powerpoint/2010/main" val="180565155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bwMode="auto">
          <a:xfrm>
            <a:off x="665163" y="425450"/>
            <a:ext cx="6859587" cy="539750"/>
          </a:xfrm>
        </p:spPr>
        <p:txBody>
          <a:bodyPr numCol="1" anchorCtr="0" compatLnSpc="1">
            <a:prstTxWarp prst="textNoShape">
              <a:avLst/>
            </a:prstTxWarp>
          </a:bodyPr>
          <a:lstStyle/>
          <a:p>
            <a:pPr eaLnBrk="1" hangingPunct="1">
              <a:defRPr/>
            </a:pPr>
            <a:r>
              <a:rPr lang="es-ES" sz="3800" dirty="0">
                <a:ln>
                  <a:noFill/>
                </a:ln>
                <a:solidFill>
                  <a:schemeClr val="tx1"/>
                </a:solidFill>
                <a:effectLst>
                  <a:outerShdw blurRad="38100" dist="38100" dir="2700000" algn="tl">
                    <a:srgbClr val="000000">
                      <a:alpha val="43137"/>
                    </a:srgbClr>
                  </a:outerShdw>
                </a:effectLst>
              </a:rPr>
              <a:t>¡Los microbios están en todas partes!</a:t>
            </a:r>
          </a:p>
        </p:txBody>
      </p:sp>
      <p:pic>
        <p:nvPicPr>
          <p:cNvPr id="19460" name="Imagen 3"/>
          <p:cNvPicPr>
            <a:picLocks noChangeAspect="1"/>
          </p:cNvPicPr>
          <p:nvPr/>
        </p:nvPicPr>
        <p:blipFill>
          <a:blip r:embed="rId2"/>
          <a:srcRect/>
          <a:stretch>
            <a:fillRect/>
          </a:stretch>
        </p:blipFill>
        <p:spPr bwMode="auto">
          <a:xfrm>
            <a:off x="7524750" y="6330950"/>
            <a:ext cx="1447800" cy="447675"/>
          </a:xfrm>
          <a:prstGeom prst="rect">
            <a:avLst/>
          </a:prstGeom>
          <a:noFill/>
          <a:ln w="9525">
            <a:noFill/>
            <a:miter lim="800000"/>
            <a:headEnd/>
            <a:tailEnd/>
          </a:ln>
        </p:spPr>
      </p:pic>
      <p:pic>
        <p:nvPicPr>
          <p:cNvPr id="6" name="Imagen 4"/>
          <p:cNvPicPr>
            <a:picLocks noChangeAspect="1"/>
          </p:cNvPicPr>
          <p:nvPr/>
        </p:nvPicPr>
        <p:blipFill>
          <a:blip r:embed="rId3"/>
          <a:srcRect/>
          <a:stretch>
            <a:fillRect/>
          </a:stretch>
        </p:blipFill>
        <p:spPr bwMode="auto">
          <a:xfrm>
            <a:off x="7559675" y="234950"/>
            <a:ext cx="1439863" cy="882650"/>
          </a:xfrm>
          <a:prstGeom prst="rect">
            <a:avLst/>
          </a:prstGeom>
          <a:noFill/>
          <a:ln w="9525">
            <a:noFill/>
            <a:miter lim="800000"/>
            <a:headEnd/>
            <a:tailEnd/>
          </a:ln>
        </p:spPr>
      </p:pic>
      <p:sp>
        <p:nvSpPr>
          <p:cNvPr id="8" name="CuadroTexto 7"/>
          <p:cNvSpPr txBox="1"/>
          <p:nvPr/>
        </p:nvSpPr>
        <p:spPr>
          <a:xfrm>
            <a:off x="179388" y="6202363"/>
            <a:ext cx="4430712" cy="58420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3497AE">
                    <a:lumMod val="20000"/>
                    <a:lumOff val="8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www.familiaysalud.es</a:t>
            </a:r>
          </a:p>
        </p:txBody>
      </p:sp>
      <p:pic>
        <p:nvPicPr>
          <p:cNvPr id="15" name="Imagen 14">
            <a:extLst>
              <a:ext uri="{FF2B5EF4-FFF2-40B4-BE49-F238E27FC236}">
                <a16:creationId xmlns="" xmlns:a16="http://schemas.microsoft.com/office/drawing/2014/main" id="{584C063A-CE7F-4B81-B67A-4A9C611F1B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9538" y="4493350"/>
            <a:ext cx="1440000" cy="1440000"/>
          </a:xfrm>
          <a:prstGeom prst="rect">
            <a:avLst/>
          </a:prstGeom>
        </p:spPr>
      </p:pic>
      <p:sp>
        <p:nvSpPr>
          <p:cNvPr id="4" name="Marcador de contenido 3">
            <a:extLst>
              <a:ext uri="{FF2B5EF4-FFF2-40B4-BE49-F238E27FC236}">
                <a16:creationId xmlns="" xmlns:a16="http://schemas.microsoft.com/office/drawing/2014/main" id="{485B87BA-CF7B-4D4F-9F6C-42AEA8B8B130}"/>
              </a:ext>
            </a:extLst>
          </p:cNvPr>
          <p:cNvSpPr>
            <a:spLocks noGrp="1"/>
          </p:cNvSpPr>
          <p:nvPr>
            <p:ph idx="1"/>
          </p:nvPr>
        </p:nvSpPr>
        <p:spPr>
          <a:xfrm>
            <a:off x="665163" y="1377391"/>
            <a:ext cx="8382000" cy="3108543"/>
          </a:xfrm>
        </p:spPr>
        <p:txBody>
          <a:bodyPr/>
          <a:lstStyle/>
          <a:p>
            <a:pPr>
              <a:lnSpc>
                <a:spcPct val="100000"/>
              </a:lnSpc>
              <a:spcBef>
                <a:spcPts val="600"/>
              </a:spcBef>
            </a:pPr>
            <a:r>
              <a:rPr lang="es-ES" dirty="0"/>
              <a:t>En nuestras manos, objetos contaminados, alimentos.</a:t>
            </a:r>
          </a:p>
          <a:p>
            <a:pPr>
              <a:lnSpc>
                <a:spcPct val="100000"/>
              </a:lnSpc>
              <a:spcBef>
                <a:spcPts val="600"/>
              </a:spcBef>
            </a:pPr>
            <a:r>
              <a:rPr lang="es-ES" dirty="0"/>
              <a:t>Se pueden transmitir por vía aérea (saliva, tos, estornudo) y por contacto.</a:t>
            </a:r>
          </a:p>
          <a:p>
            <a:pPr>
              <a:lnSpc>
                <a:spcPct val="100000"/>
              </a:lnSpc>
              <a:spcBef>
                <a:spcPts val="600"/>
              </a:spcBef>
            </a:pPr>
            <a:r>
              <a:rPr lang="es-ES" dirty="0"/>
              <a:t>Pueden entrar en nuestro cuerpo a través de la boca, la nariz, los ojos. </a:t>
            </a:r>
          </a:p>
        </p:txBody>
      </p:sp>
      <p:pic>
        <p:nvPicPr>
          <p:cNvPr id="11" name="8 Imagen" descr="C:\Users\yolan\Desktop\Preven Infecc FyS\Imágenes Prev Infecc\mikrob.jpg">
            <a:extLst>
              <a:ext uri="{FF2B5EF4-FFF2-40B4-BE49-F238E27FC236}">
                <a16:creationId xmlns="" xmlns:a16="http://schemas.microsoft.com/office/drawing/2014/main" id="{0DA9C46F-5621-4C69-8ADC-6773BC3A9644}"/>
              </a:ext>
            </a:extLst>
          </p:cNvPr>
          <p:cNvPicPr/>
          <p:nvPr/>
        </p:nvPicPr>
        <p:blipFill>
          <a:blip r:embed="rId5"/>
          <a:srcRect/>
          <a:stretch>
            <a:fillRect/>
          </a:stretch>
        </p:blipFill>
        <p:spPr bwMode="auto">
          <a:xfrm>
            <a:off x="253645" y="4485934"/>
            <a:ext cx="1728081" cy="1440000"/>
          </a:xfrm>
          <a:prstGeom prst="rect">
            <a:avLst/>
          </a:prstGeom>
          <a:noFill/>
          <a:ln w="9525">
            <a:noFill/>
            <a:miter lim="800000"/>
            <a:headEnd/>
            <a:tailEnd/>
          </a:ln>
        </p:spPr>
      </p:pic>
      <p:pic>
        <p:nvPicPr>
          <p:cNvPr id="12" name="Picture 2" descr="Imagen relacionada">
            <a:hlinkClick r:id="rId6"/>
            <a:extLst>
              <a:ext uri="{FF2B5EF4-FFF2-40B4-BE49-F238E27FC236}">
                <a16:creationId xmlns="" xmlns:a16="http://schemas.microsoft.com/office/drawing/2014/main" id="{F449696D-EEBF-4D6A-97A0-3A3EA9B0DD4A}"/>
              </a:ext>
            </a:extLst>
          </p:cNvPr>
          <p:cNvPicPr>
            <a:picLocks noChangeAspect="1" noChangeArrowheads="1"/>
          </p:cNvPicPr>
          <p:nvPr/>
        </p:nvPicPr>
        <p:blipFill>
          <a:blip r:embed="rId7"/>
          <a:srcRect/>
          <a:stretch>
            <a:fillRect/>
          </a:stretch>
        </p:blipFill>
        <p:spPr bwMode="auto">
          <a:xfrm>
            <a:off x="2654957" y="4493350"/>
            <a:ext cx="1439999" cy="1440000"/>
          </a:xfrm>
          <a:prstGeom prst="rect">
            <a:avLst/>
          </a:prstGeom>
          <a:noFill/>
        </p:spPr>
      </p:pic>
      <p:pic>
        <p:nvPicPr>
          <p:cNvPr id="13" name="10 Imagen" descr="C:\Users\yolan\Desktop\Preven Infecc FyS\Imágenes Prev Infecc\bebe-moco-claro.png">
            <a:extLst>
              <a:ext uri="{FF2B5EF4-FFF2-40B4-BE49-F238E27FC236}">
                <a16:creationId xmlns="" xmlns:a16="http://schemas.microsoft.com/office/drawing/2014/main" id="{19905B4F-E950-4339-B08D-545AC95B331A}"/>
              </a:ext>
            </a:extLst>
          </p:cNvPr>
          <p:cNvPicPr/>
          <p:nvPr/>
        </p:nvPicPr>
        <p:blipFill>
          <a:blip r:embed="rId8"/>
          <a:srcRect/>
          <a:stretch>
            <a:fillRect/>
          </a:stretch>
        </p:blipFill>
        <p:spPr bwMode="auto">
          <a:xfrm>
            <a:off x="4768187" y="4584700"/>
            <a:ext cx="2108200" cy="1257300"/>
          </a:xfrm>
          <a:prstGeom prst="rect">
            <a:avLst/>
          </a:prstGeom>
          <a:noFill/>
          <a:ln w="9525">
            <a:noFill/>
            <a:miter lim="800000"/>
            <a:headEnd/>
            <a:tailEnd/>
          </a:ln>
        </p:spPr>
      </p:pic>
    </p:spTree>
    <p:extLst>
      <p:ext uri="{BB962C8B-B14F-4D97-AF65-F5344CB8AC3E}">
        <p14:creationId xmlns:p14="http://schemas.microsoft.com/office/powerpoint/2010/main" val="156672282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bwMode="auto">
          <a:xfrm>
            <a:off x="665163" y="234950"/>
            <a:ext cx="6859587" cy="941796"/>
          </a:xfrm>
        </p:spPr>
        <p:txBody>
          <a:bodyPr numCol="1" anchorCtr="0" compatLnSpc="1">
            <a:prstTxWarp prst="textNoShape">
              <a:avLst/>
            </a:prstTxWarp>
          </a:bodyPr>
          <a:lstStyle/>
          <a:p>
            <a:pPr algn="ctr" eaLnBrk="1" hangingPunct="1">
              <a:defRPr/>
            </a:pPr>
            <a:r>
              <a:rPr lang="es-ES" sz="3400" dirty="0">
                <a:ln>
                  <a:noFill/>
                </a:ln>
                <a:solidFill>
                  <a:schemeClr val="tx1"/>
                </a:solidFill>
                <a:effectLst>
                  <a:outerShdw blurRad="38100" dist="38100" dir="2700000" algn="tl">
                    <a:srgbClr val="000000">
                      <a:alpha val="43137"/>
                    </a:srgbClr>
                  </a:outerShdw>
                </a:effectLst>
              </a:rPr>
              <a:t>¡El lavado de manos es la medida más eficaz para mantener los microbios a raya!</a:t>
            </a:r>
          </a:p>
        </p:txBody>
      </p:sp>
      <p:pic>
        <p:nvPicPr>
          <p:cNvPr id="19460" name="Imagen 3"/>
          <p:cNvPicPr>
            <a:picLocks noChangeAspect="1"/>
          </p:cNvPicPr>
          <p:nvPr/>
        </p:nvPicPr>
        <p:blipFill>
          <a:blip r:embed="rId2"/>
          <a:srcRect/>
          <a:stretch>
            <a:fillRect/>
          </a:stretch>
        </p:blipFill>
        <p:spPr bwMode="auto">
          <a:xfrm>
            <a:off x="7524750" y="6330950"/>
            <a:ext cx="1447800" cy="447675"/>
          </a:xfrm>
          <a:prstGeom prst="rect">
            <a:avLst/>
          </a:prstGeom>
          <a:noFill/>
          <a:ln w="9525">
            <a:noFill/>
            <a:miter lim="800000"/>
            <a:headEnd/>
            <a:tailEnd/>
          </a:ln>
        </p:spPr>
      </p:pic>
      <p:pic>
        <p:nvPicPr>
          <p:cNvPr id="6" name="Imagen 4"/>
          <p:cNvPicPr>
            <a:picLocks noChangeAspect="1"/>
          </p:cNvPicPr>
          <p:nvPr/>
        </p:nvPicPr>
        <p:blipFill>
          <a:blip r:embed="rId3"/>
          <a:srcRect/>
          <a:stretch>
            <a:fillRect/>
          </a:stretch>
        </p:blipFill>
        <p:spPr bwMode="auto">
          <a:xfrm>
            <a:off x="7559675" y="234950"/>
            <a:ext cx="1439863" cy="882650"/>
          </a:xfrm>
          <a:prstGeom prst="rect">
            <a:avLst/>
          </a:prstGeom>
          <a:noFill/>
          <a:ln w="9525">
            <a:noFill/>
            <a:miter lim="800000"/>
            <a:headEnd/>
            <a:tailEnd/>
          </a:ln>
        </p:spPr>
      </p:pic>
      <p:sp>
        <p:nvSpPr>
          <p:cNvPr id="8" name="CuadroTexto 7"/>
          <p:cNvSpPr txBox="1"/>
          <p:nvPr/>
        </p:nvSpPr>
        <p:spPr>
          <a:xfrm>
            <a:off x="179388" y="6202363"/>
            <a:ext cx="4430712" cy="58420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3497AE">
                    <a:lumMod val="20000"/>
                    <a:lumOff val="8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www.familiaysalud.es</a:t>
            </a:r>
          </a:p>
        </p:txBody>
      </p:sp>
      <p:pic>
        <p:nvPicPr>
          <p:cNvPr id="15" name="Imagen 14">
            <a:extLst>
              <a:ext uri="{FF2B5EF4-FFF2-40B4-BE49-F238E27FC236}">
                <a16:creationId xmlns="" xmlns:a16="http://schemas.microsoft.com/office/drawing/2014/main" id="{584C063A-CE7F-4B81-B67A-4A9C611F1B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9538" y="4493350"/>
            <a:ext cx="1440000" cy="1440000"/>
          </a:xfrm>
          <a:prstGeom prst="rect">
            <a:avLst/>
          </a:prstGeom>
        </p:spPr>
      </p:pic>
      <p:sp>
        <p:nvSpPr>
          <p:cNvPr id="3" name="Marcador de contenido 2">
            <a:extLst>
              <a:ext uri="{FF2B5EF4-FFF2-40B4-BE49-F238E27FC236}">
                <a16:creationId xmlns="" xmlns:a16="http://schemas.microsoft.com/office/drawing/2014/main" id="{6893E450-518C-4F64-90CA-D4E742475B73}"/>
              </a:ext>
            </a:extLst>
          </p:cNvPr>
          <p:cNvSpPr>
            <a:spLocks noGrp="1"/>
          </p:cNvSpPr>
          <p:nvPr>
            <p:ph idx="1"/>
          </p:nvPr>
        </p:nvSpPr>
        <p:spPr>
          <a:xfrm>
            <a:off x="665163" y="1515200"/>
            <a:ext cx="8382000" cy="3170099"/>
          </a:xfrm>
        </p:spPr>
        <p:txBody>
          <a:bodyPr/>
          <a:lstStyle/>
          <a:p>
            <a:pPr marL="0" indent="0">
              <a:buNone/>
            </a:pPr>
            <a:r>
              <a:rPr lang="es-ES" dirty="0">
                <a:effectLst>
                  <a:outerShdw blurRad="38100" dist="38100" dir="2700000" algn="tl">
                    <a:srgbClr val="000000">
                      <a:alpha val="43137"/>
                    </a:srgbClr>
                  </a:outerShdw>
                </a:effectLst>
              </a:rPr>
              <a:t>¿Dónde? </a:t>
            </a:r>
          </a:p>
          <a:p>
            <a:r>
              <a:rPr lang="es-ES" dirty="0"/>
              <a:t>En casa, en el trabajo, en la escuela, en los centros sanitarios.</a:t>
            </a:r>
          </a:p>
          <a:p>
            <a:endParaRPr lang="es-ES" sz="2000" dirty="0"/>
          </a:p>
          <a:p>
            <a:pPr>
              <a:buNone/>
            </a:pPr>
            <a:r>
              <a:rPr lang="es-ES" dirty="0">
                <a:effectLst>
                  <a:outerShdw blurRad="38100" dist="38100" dir="2700000" algn="tl">
                    <a:srgbClr val="000000">
                      <a:alpha val="43137"/>
                    </a:srgbClr>
                  </a:outerShdw>
                </a:effectLst>
              </a:rPr>
              <a:t>¿Cómo?: Mira este vídeo</a:t>
            </a:r>
          </a:p>
          <a:p>
            <a:pPr marL="0" indent="0">
              <a:buNone/>
            </a:pPr>
            <a:r>
              <a:rPr lang="es-US" sz="2800" u="sng" dirty="0">
                <a:hlinkClick r:id="rId5"/>
              </a:rPr>
              <a:t>https://www.cdc.gov/cdctv/spanish/healthyliving/acabe-con-los-microbios.html</a:t>
            </a:r>
            <a:endParaRPr lang="es-ES" sz="2800" dirty="0"/>
          </a:p>
        </p:txBody>
      </p:sp>
      <p:pic>
        <p:nvPicPr>
          <p:cNvPr id="16" name="8 Imagen" descr="C:\Users\yolan\Desktop\Preven Infecc FyS\Imágenes Prev Infecc\Washing-Hands-1024x681.jpg">
            <a:extLst>
              <a:ext uri="{FF2B5EF4-FFF2-40B4-BE49-F238E27FC236}">
                <a16:creationId xmlns="" xmlns:a16="http://schemas.microsoft.com/office/drawing/2014/main" id="{5F707E1F-FE86-4439-82B8-AA009ACDEA7A}"/>
              </a:ext>
            </a:extLst>
          </p:cNvPr>
          <p:cNvPicPr>
            <a:picLocks noChangeAspect="1"/>
          </p:cNvPicPr>
          <p:nvPr/>
        </p:nvPicPr>
        <p:blipFill>
          <a:blip r:embed="rId6" cstate="print"/>
          <a:srcRect/>
          <a:stretch>
            <a:fillRect/>
          </a:stretch>
        </p:blipFill>
        <p:spPr bwMode="auto">
          <a:xfrm>
            <a:off x="4379692" y="4493350"/>
            <a:ext cx="1849220" cy="1440000"/>
          </a:xfrm>
          <a:prstGeom prst="rect">
            <a:avLst/>
          </a:prstGeom>
          <a:noFill/>
          <a:ln w="9525">
            <a:noFill/>
            <a:miter lim="800000"/>
            <a:headEnd/>
            <a:tailEnd/>
          </a:ln>
        </p:spPr>
      </p:pic>
    </p:spTree>
    <p:extLst>
      <p:ext uri="{BB962C8B-B14F-4D97-AF65-F5344CB8AC3E}">
        <p14:creationId xmlns:p14="http://schemas.microsoft.com/office/powerpoint/2010/main" val="410776270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bwMode="auto">
          <a:xfrm>
            <a:off x="665163" y="234950"/>
            <a:ext cx="6859587" cy="941796"/>
          </a:xfrm>
        </p:spPr>
        <p:txBody>
          <a:bodyPr numCol="1" anchorCtr="0" compatLnSpc="1">
            <a:prstTxWarp prst="textNoShape">
              <a:avLst/>
            </a:prstTxWarp>
          </a:bodyPr>
          <a:lstStyle/>
          <a:p>
            <a:pPr algn="ctr" eaLnBrk="1" hangingPunct="1">
              <a:defRPr/>
            </a:pPr>
            <a:r>
              <a:rPr lang="es-ES" sz="3400" dirty="0">
                <a:ln>
                  <a:noFill/>
                </a:ln>
                <a:solidFill>
                  <a:schemeClr val="tx1"/>
                </a:solidFill>
                <a:effectLst>
                  <a:outerShdw blurRad="38100" dist="38100" dir="2700000" algn="tl">
                    <a:srgbClr val="000000">
                      <a:alpha val="43137"/>
                    </a:srgbClr>
                  </a:outerShdw>
                </a:effectLst>
              </a:rPr>
              <a:t>¡El lavado de manos es la medida más eficaz para mantener los microbios a raya!</a:t>
            </a:r>
          </a:p>
        </p:txBody>
      </p:sp>
      <p:pic>
        <p:nvPicPr>
          <p:cNvPr id="19460" name="Imagen 3"/>
          <p:cNvPicPr>
            <a:picLocks noChangeAspect="1"/>
          </p:cNvPicPr>
          <p:nvPr/>
        </p:nvPicPr>
        <p:blipFill>
          <a:blip r:embed="rId2"/>
          <a:srcRect/>
          <a:stretch>
            <a:fillRect/>
          </a:stretch>
        </p:blipFill>
        <p:spPr bwMode="auto">
          <a:xfrm>
            <a:off x="7524750" y="6330950"/>
            <a:ext cx="1447800" cy="447675"/>
          </a:xfrm>
          <a:prstGeom prst="rect">
            <a:avLst/>
          </a:prstGeom>
          <a:noFill/>
          <a:ln w="9525">
            <a:noFill/>
            <a:miter lim="800000"/>
            <a:headEnd/>
            <a:tailEnd/>
          </a:ln>
        </p:spPr>
      </p:pic>
      <p:pic>
        <p:nvPicPr>
          <p:cNvPr id="6" name="Imagen 4"/>
          <p:cNvPicPr>
            <a:picLocks noChangeAspect="1"/>
          </p:cNvPicPr>
          <p:nvPr/>
        </p:nvPicPr>
        <p:blipFill>
          <a:blip r:embed="rId3"/>
          <a:srcRect/>
          <a:stretch>
            <a:fillRect/>
          </a:stretch>
        </p:blipFill>
        <p:spPr bwMode="auto">
          <a:xfrm>
            <a:off x="7559675" y="234950"/>
            <a:ext cx="1439863" cy="882650"/>
          </a:xfrm>
          <a:prstGeom prst="rect">
            <a:avLst/>
          </a:prstGeom>
          <a:noFill/>
          <a:ln w="9525">
            <a:noFill/>
            <a:miter lim="800000"/>
            <a:headEnd/>
            <a:tailEnd/>
          </a:ln>
        </p:spPr>
      </p:pic>
      <p:sp>
        <p:nvSpPr>
          <p:cNvPr id="8" name="CuadroTexto 7"/>
          <p:cNvSpPr txBox="1"/>
          <p:nvPr/>
        </p:nvSpPr>
        <p:spPr>
          <a:xfrm>
            <a:off x="179388" y="6202363"/>
            <a:ext cx="4430712" cy="58420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3497AE">
                    <a:lumMod val="20000"/>
                    <a:lumOff val="8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www.familiaysalud.es</a:t>
            </a:r>
          </a:p>
        </p:txBody>
      </p:sp>
      <p:pic>
        <p:nvPicPr>
          <p:cNvPr id="15" name="Imagen 14">
            <a:extLst>
              <a:ext uri="{FF2B5EF4-FFF2-40B4-BE49-F238E27FC236}">
                <a16:creationId xmlns="" xmlns:a16="http://schemas.microsoft.com/office/drawing/2014/main" id="{584C063A-CE7F-4B81-B67A-4A9C611F1B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2838" y="4518750"/>
            <a:ext cx="1440000" cy="1440000"/>
          </a:xfrm>
          <a:prstGeom prst="rect">
            <a:avLst/>
          </a:prstGeom>
        </p:spPr>
      </p:pic>
      <p:sp>
        <p:nvSpPr>
          <p:cNvPr id="3" name="Marcador de contenido 2">
            <a:extLst>
              <a:ext uri="{FF2B5EF4-FFF2-40B4-BE49-F238E27FC236}">
                <a16:creationId xmlns="" xmlns:a16="http://schemas.microsoft.com/office/drawing/2014/main" id="{6893E450-518C-4F64-90CA-D4E742475B73}"/>
              </a:ext>
            </a:extLst>
          </p:cNvPr>
          <p:cNvSpPr>
            <a:spLocks noGrp="1"/>
          </p:cNvSpPr>
          <p:nvPr>
            <p:ph idx="1"/>
          </p:nvPr>
        </p:nvSpPr>
        <p:spPr>
          <a:xfrm>
            <a:off x="665163" y="1388200"/>
            <a:ext cx="7793037" cy="2363724"/>
          </a:xfrm>
        </p:spPr>
        <p:txBody>
          <a:bodyPr/>
          <a:lstStyle/>
          <a:p>
            <a:pPr marL="0" indent="0" algn="ctr">
              <a:buNone/>
            </a:pPr>
            <a:r>
              <a:rPr lang="es-ES" sz="2400" dirty="0" smtClean="0">
                <a:effectLst>
                  <a:outerShdw blurRad="38100" dist="38100" dir="2700000" algn="tl">
                    <a:srgbClr val="000000">
                      <a:alpha val="43137"/>
                    </a:srgbClr>
                  </a:outerShdw>
                </a:effectLst>
              </a:rPr>
              <a:t>También podemos utilizar </a:t>
            </a:r>
          </a:p>
          <a:p>
            <a:pPr marL="0" indent="0" algn="ctr">
              <a:buNone/>
            </a:pPr>
            <a:r>
              <a:rPr lang="es-ES" sz="2400" b="1" dirty="0" smtClean="0">
                <a:effectLst>
                  <a:outerShdw blurRad="38100" dist="38100" dir="2700000" algn="tl">
                    <a:srgbClr val="000000">
                      <a:alpha val="43137"/>
                    </a:srgbClr>
                  </a:outerShdw>
                </a:effectLst>
              </a:rPr>
              <a:t>Soluciones o geles </a:t>
            </a:r>
            <a:r>
              <a:rPr lang="es-ES" sz="2400" b="1" dirty="0" err="1" smtClean="0">
                <a:effectLst>
                  <a:outerShdw blurRad="38100" dist="38100" dir="2700000" algn="tl">
                    <a:srgbClr val="000000">
                      <a:alpha val="43137"/>
                    </a:srgbClr>
                  </a:outerShdw>
                </a:effectLst>
              </a:rPr>
              <a:t>hidroalcohólicos</a:t>
            </a:r>
            <a:r>
              <a:rPr lang="es-ES" sz="2400" b="1" dirty="0" smtClean="0">
                <a:effectLst>
                  <a:outerShdw blurRad="38100" dist="38100" dir="2700000" algn="tl">
                    <a:srgbClr val="000000">
                      <a:alpha val="43137"/>
                    </a:srgbClr>
                  </a:outerShdw>
                </a:effectLst>
              </a:rPr>
              <a:t> </a:t>
            </a:r>
          </a:p>
          <a:p>
            <a:pPr marL="0" indent="0" algn="ctr">
              <a:buNone/>
            </a:pPr>
            <a:r>
              <a:rPr lang="es-ES" sz="2400" dirty="0" smtClean="0">
                <a:effectLst>
                  <a:outerShdw blurRad="38100" dist="38100" dir="2700000" algn="tl">
                    <a:srgbClr val="000000">
                      <a:alpha val="43137"/>
                    </a:srgbClr>
                  </a:outerShdw>
                </a:effectLst>
              </a:rPr>
              <a:t>para desinfección de manos</a:t>
            </a:r>
          </a:p>
          <a:p>
            <a:pPr marL="0" indent="0" algn="ctr">
              <a:buNone/>
            </a:pPr>
            <a:r>
              <a:rPr lang="es-ES" sz="2400" dirty="0" smtClean="0">
                <a:effectLst>
                  <a:outerShdw blurRad="38100" dist="38100" dir="2700000" algn="tl">
                    <a:srgbClr val="000000">
                      <a:alpha val="43137"/>
                    </a:srgbClr>
                  </a:outerShdw>
                </a:effectLst>
              </a:rPr>
              <a:t>No sustituyen el lavado de manos, </a:t>
            </a:r>
          </a:p>
          <a:p>
            <a:pPr marL="0" indent="0" algn="ctr">
              <a:buNone/>
            </a:pPr>
            <a:r>
              <a:rPr lang="es-ES" sz="2400" dirty="0" smtClean="0">
                <a:effectLst>
                  <a:outerShdw blurRad="38100" dist="38100" dir="2700000" algn="tl">
                    <a:srgbClr val="000000">
                      <a:alpha val="43137"/>
                    </a:srgbClr>
                  </a:outerShdw>
                </a:effectLst>
              </a:rPr>
              <a:t>pero útiles y rápidos en el día a día </a:t>
            </a:r>
          </a:p>
          <a:p>
            <a:pPr marL="0" indent="0" algn="ctr">
              <a:buNone/>
            </a:pPr>
            <a:r>
              <a:rPr lang="es-ES" sz="2400" dirty="0" smtClean="0">
                <a:effectLst>
                  <a:outerShdw blurRad="38100" dist="38100" dir="2700000" algn="tl">
                    <a:srgbClr val="000000">
                      <a:alpha val="43137"/>
                    </a:srgbClr>
                  </a:outerShdw>
                </a:effectLst>
              </a:rPr>
              <a:t>¡Cuidado con los más pequeños!</a:t>
            </a:r>
            <a:endParaRPr lang="es-ES" sz="2400" dirty="0"/>
          </a:p>
        </p:txBody>
      </p:sp>
      <p:pic>
        <p:nvPicPr>
          <p:cNvPr id="16" name="8 Imagen" descr="C:\Users\yolan\Desktop\Preven Infecc FyS\Imágenes Prev Infecc\Washing-Hands-1024x681.jpg">
            <a:extLst>
              <a:ext uri="{FF2B5EF4-FFF2-40B4-BE49-F238E27FC236}">
                <a16:creationId xmlns="" xmlns:a16="http://schemas.microsoft.com/office/drawing/2014/main" id="{5F707E1F-FE86-4439-82B8-AA009ACDEA7A}"/>
              </a:ext>
            </a:extLst>
          </p:cNvPr>
          <p:cNvPicPr>
            <a:picLocks noChangeAspect="1"/>
          </p:cNvPicPr>
          <p:nvPr/>
        </p:nvPicPr>
        <p:blipFill>
          <a:blip r:embed="rId5" cstate="print"/>
          <a:srcRect/>
          <a:stretch>
            <a:fillRect/>
          </a:stretch>
        </p:blipFill>
        <p:spPr bwMode="auto">
          <a:xfrm>
            <a:off x="4582892" y="4417150"/>
            <a:ext cx="1849220" cy="1440000"/>
          </a:xfrm>
          <a:prstGeom prst="rect">
            <a:avLst/>
          </a:prstGeom>
          <a:noFill/>
          <a:ln w="9525">
            <a:noFill/>
            <a:miter lim="800000"/>
            <a:headEnd/>
            <a:tailEnd/>
          </a:ln>
        </p:spPr>
      </p:pic>
      <p:pic>
        <p:nvPicPr>
          <p:cNvPr id="1026" name="Picture 2" descr="El precio máximo del gel desinfectante se fija en 0,021 euros el mililitro"/>
          <p:cNvPicPr>
            <a:picLocks noChangeAspect="1" noChangeArrowheads="1"/>
          </p:cNvPicPr>
          <p:nvPr/>
        </p:nvPicPr>
        <p:blipFill>
          <a:blip r:embed="rId6" cstate="print"/>
          <a:srcRect/>
          <a:stretch>
            <a:fillRect/>
          </a:stretch>
        </p:blipFill>
        <p:spPr bwMode="auto">
          <a:xfrm>
            <a:off x="1257300" y="4319389"/>
            <a:ext cx="2735086" cy="1538486"/>
          </a:xfrm>
          <a:prstGeom prst="rect">
            <a:avLst/>
          </a:prstGeom>
          <a:noFill/>
        </p:spPr>
      </p:pic>
    </p:spTree>
    <p:extLst>
      <p:ext uri="{BB962C8B-B14F-4D97-AF65-F5344CB8AC3E}">
        <p14:creationId xmlns:p14="http://schemas.microsoft.com/office/powerpoint/2010/main" val="410776270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bwMode="auto">
          <a:xfrm>
            <a:off x="1503363" y="501650"/>
            <a:ext cx="5138737" cy="526298"/>
          </a:xfrm>
        </p:spPr>
        <p:txBody>
          <a:bodyPr numCol="1" anchorCtr="0" compatLnSpc="1">
            <a:prstTxWarp prst="textNoShape">
              <a:avLst/>
            </a:prstTxWarp>
          </a:bodyPr>
          <a:lstStyle/>
          <a:p>
            <a:pPr eaLnBrk="1" hangingPunct="1">
              <a:defRPr/>
            </a:pPr>
            <a:r>
              <a:rPr lang="es-ES" sz="3800" dirty="0">
                <a:ln>
                  <a:noFill/>
                </a:ln>
                <a:solidFill>
                  <a:schemeClr val="tx1"/>
                </a:solidFill>
                <a:effectLst>
                  <a:outerShdw blurRad="38100" dist="38100" dir="2700000" algn="tl">
                    <a:srgbClr val="000000">
                      <a:alpha val="43137"/>
                    </a:srgbClr>
                  </a:outerShdw>
                </a:effectLst>
              </a:rPr>
              <a:t>¿Qué más podemos hacer?</a:t>
            </a:r>
          </a:p>
        </p:txBody>
      </p:sp>
      <p:pic>
        <p:nvPicPr>
          <p:cNvPr id="19460" name="Imagen 3"/>
          <p:cNvPicPr>
            <a:picLocks noChangeAspect="1"/>
          </p:cNvPicPr>
          <p:nvPr/>
        </p:nvPicPr>
        <p:blipFill>
          <a:blip r:embed="rId2"/>
          <a:srcRect/>
          <a:stretch>
            <a:fillRect/>
          </a:stretch>
        </p:blipFill>
        <p:spPr bwMode="auto">
          <a:xfrm>
            <a:off x="7524750" y="6330950"/>
            <a:ext cx="1447800" cy="447675"/>
          </a:xfrm>
          <a:prstGeom prst="rect">
            <a:avLst/>
          </a:prstGeom>
          <a:noFill/>
          <a:ln w="9525">
            <a:noFill/>
            <a:miter lim="800000"/>
            <a:headEnd/>
            <a:tailEnd/>
          </a:ln>
        </p:spPr>
      </p:pic>
      <p:pic>
        <p:nvPicPr>
          <p:cNvPr id="6" name="Imagen 4"/>
          <p:cNvPicPr>
            <a:picLocks noChangeAspect="1"/>
          </p:cNvPicPr>
          <p:nvPr/>
        </p:nvPicPr>
        <p:blipFill>
          <a:blip r:embed="rId3"/>
          <a:srcRect/>
          <a:stretch>
            <a:fillRect/>
          </a:stretch>
        </p:blipFill>
        <p:spPr bwMode="auto">
          <a:xfrm>
            <a:off x="7559675" y="234950"/>
            <a:ext cx="1439863" cy="882650"/>
          </a:xfrm>
          <a:prstGeom prst="rect">
            <a:avLst/>
          </a:prstGeom>
          <a:noFill/>
          <a:ln w="9525">
            <a:noFill/>
            <a:miter lim="800000"/>
            <a:headEnd/>
            <a:tailEnd/>
          </a:ln>
        </p:spPr>
      </p:pic>
      <p:sp>
        <p:nvSpPr>
          <p:cNvPr id="8" name="CuadroTexto 7"/>
          <p:cNvSpPr txBox="1"/>
          <p:nvPr/>
        </p:nvSpPr>
        <p:spPr>
          <a:xfrm>
            <a:off x="179388" y="6202363"/>
            <a:ext cx="4430712" cy="58420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3497AE">
                    <a:lumMod val="20000"/>
                    <a:lumOff val="8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www.familiaysalud.es</a:t>
            </a:r>
          </a:p>
        </p:txBody>
      </p:sp>
      <p:pic>
        <p:nvPicPr>
          <p:cNvPr id="15" name="Imagen 14">
            <a:extLst>
              <a:ext uri="{FF2B5EF4-FFF2-40B4-BE49-F238E27FC236}">
                <a16:creationId xmlns="" xmlns:a16="http://schemas.microsoft.com/office/drawing/2014/main" id="{584C063A-CE7F-4B81-B67A-4A9C611F1B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9538" y="4493350"/>
            <a:ext cx="1440000" cy="1440000"/>
          </a:xfrm>
          <a:prstGeom prst="rect">
            <a:avLst/>
          </a:prstGeom>
        </p:spPr>
      </p:pic>
      <p:sp>
        <p:nvSpPr>
          <p:cNvPr id="4" name="Marcador de contenido 3">
            <a:extLst>
              <a:ext uri="{FF2B5EF4-FFF2-40B4-BE49-F238E27FC236}">
                <a16:creationId xmlns="" xmlns:a16="http://schemas.microsoft.com/office/drawing/2014/main" id="{0881923C-5BA3-4C58-935B-18D746B5E24C}"/>
              </a:ext>
            </a:extLst>
          </p:cNvPr>
          <p:cNvSpPr>
            <a:spLocks noGrp="1"/>
          </p:cNvSpPr>
          <p:nvPr>
            <p:ph idx="1"/>
          </p:nvPr>
        </p:nvSpPr>
        <p:spPr>
          <a:xfrm>
            <a:off x="665163" y="1330250"/>
            <a:ext cx="8382000" cy="4247317"/>
          </a:xfrm>
        </p:spPr>
        <p:txBody>
          <a:bodyPr/>
          <a:lstStyle/>
          <a:p>
            <a:pPr>
              <a:lnSpc>
                <a:spcPct val="100000"/>
              </a:lnSpc>
              <a:spcBef>
                <a:spcPts val="600"/>
              </a:spcBef>
            </a:pPr>
            <a:r>
              <a:rPr lang="es-ES" sz="2800" dirty="0"/>
              <a:t>Evitar tocarse los ojos, la nariz o la boca.</a:t>
            </a:r>
          </a:p>
          <a:p>
            <a:pPr>
              <a:lnSpc>
                <a:spcPct val="100000"/>
              </a:lnSpc>
              <a:spcBef>
                <a:spcPts val="600"/>
              </a:spcBef>
            </a:pPr>
            <a:r>
              <a:rPr lang="es-ES" sz="2800" dirty="0"/>
              <a:t>Cubrirse la boca y la nariz con un pañuelo desechable cuando se tose o estornuda, no hacerlo en la mano. </a:t>
            </a:r>
          </a:p>
          <a:p>
            <a:pPr>
              <a:lnSpc>
                <a:spcPct val="100000"/>
              </a:lnSpc>
              <a:spcBef>
                <a:spcPts val="600"/>
              </a:spcBef>
            </a:pPr>
            <a:r>
              <a:rPr lang="es-ES" sz="2800" dirty="0"/>
              <a:t>Limpiar y desinfectar las superficies de contacto más comunes en el hogar, en el trabajo o en la escuela, especialmente cuando alguien está enfermo. </a:t>
            </a:r>
          </a:p>
          <a:p>
            <a:pPr>
              <a:lnSpc>
                <a:spcPct val="100000"/>
              </a:lnSpc>
              <a:spcBef>
                <a:spcPts val="600"/>
              </a:spcBef>
            </a:pPr>
            <a:r>
              <a:rPr lang="es-ES" sz="2800" dirty="0"/>
              <a:t>Realizar una correcta manipulación y preparación de los alimentos.</a:t>
            </a:r>
          </a:p>
          <a:p>
            <a:pPr marL="0" indent="0">
              <a:lnSpc>
                <a:spcPct val="100000"/>
              </a:lnSpc>
              <a:spcBef>
                <a:spcPts val="600"/>
              </a:spcBef>
              <a:buNone/>
            </a:pPr>
            <a:r>
              <a:rPr lang="es-ES" dirty="0">
                <a:hlinkClick r:id="rId5"/>
              </a:rPr>
              <a:t>Rap de la tos y el codo</a:t>
            </a:r>
            <a:endParaRPr lang="es-ES" sz="2800" dirty="0"/>
          </a:p>
        </p:txBody>
      </p:sp>
      <p:pic>
        <p:nvPicPr>
          <p:cNvPr id="11" name="Imagen 10">
            <a:extLst>
              <a:ext uri="{FF2B5EF4-FFF2-40B4-BE49-F238E27FC236}">
                <a16:creationId xmlns="" xmlns:a16="http://schemas.microsoft.com/office/drawing/2014/main" id="{0FEA9B30-EBA3-4610-ABEE-14B3212780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4310" y="4673350"/>
            <a:ext cx="1892223" cy="1260000"/>
          </a:xfrm>
          <a:prstGeom prst="rect">
            <a:avLst/>
          </a:prstGeom>
        </p:spPr>
      </p:pic>
    </p:spTree>
    <p:extLst>
      <p:ext uri="{BB962C8B-B14F-4D97-AF65-F5344CB8AC3E}">
        <p14:creationId xmlns:p14="http://schemas.microsoft.com/office/powerpoint/2010/main" val="163326477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bwMode="auto">
          <a:xfrm>
            <a:off x="1617663" y="374650"/>
            <a:ext cx="5062537" cy="526298"/>
          </a:xfrm>
        </p:spPr>
        <p:txBody>
          <a:bodyPr numCol="1" anchorCtr="0" compatLnSpc="1">
            <a:prstTxWarp prst="textNoShape">
              <a:avLst/>
            </a:prstTxWarp>
          </a:bodyPr>
          <a:lstStyle/>
          <a:p>
            <a:pPr eaLnBrk="1" hangingPunct="1">
              <a:defRPr/>
            </a:pPr>
            <a:r>
              <a:rPr lang="es-ES" sz="3800" dirty="0">
                <a:ln>
                  <a:noFill/>
                </a:ln>
                <a:solidFill>
                  <a:schemeClr val="tx1"/>
                </a:solidFill>
                <a:effectLst>
                  <a:outerShdw blurRad="38100" dist="38100" dir="2700000" algn="tl">
                    <a:srgbClr val="000000">
                      <a:alpha val="43137"/>
                    </a:srgbClr>
                  </a:outerShdw>
                </a:effectLst>
              </a:rPr>
              <a:t>¿Qué más podemos hacer?</a:t>
            </a:r>
          </a:p>
        </p:txBody>
      </p:sp>
      <p:pic>
        <p:nvPicPr>
          <p:cNvPr id="19460" name="Imagen 3"/>
          <p:cNvPicPr>
            <a:picLocks noChangeAspect="1"/>
          </p:cNvPicPr>
          <p:nvPr/>
        </p:nvPicPr>
        <p:blipFill>
          <a:blip r:embed="rId2"/>
          <a:srcRect/>
          <a:stretch>
            <a:fillRect/>
          </a:stretch>
        </p:blipFill>
        <p:spPr bwMode="auto">
          <a:xfrm>
            <a:off x="7524750" y="6330950"/>
            <a:ext cx="1447800" cy="447675"/>
          </a:xfrm>
          <a:prstGeom prst="rect">
            <a:avLst/>
          </a:prstGeom>
          <a:noFill/>
          <a:ln w="9525">
            <a:noFill/>
            <a:miter lim="800000"/>
            <a:headEnd/>
            <a:tailEnd/>
          </a:ln>
        </p:spPr>
      </p:pic>
      <p:pic>
        <p:nvPicPr>
          <p:cNvPr id="6" name="Imagen 4"/>
          <p:cNvPicPr>
            <a:picLocks noChangeAspect="1"/>
          </p:cNvPicPr>
          <p:nvPr/>
        </p:nvPicPr>
        <p:blipFill>
          <a:blip r:embed="rId3"/>
          <a:srcRect/>
          <a:stretch>
            <a:fillRect/>
          </a:stretch>
        </p:blipFill>
        <p:spPr bwMode="auto">
          <a:xfrm>
            <a:off x="7559675" y="234950"/>
            <a:ext cx="1439863" cy="882650"/>
          </a:xfrm>
          <a:prstGeom prst="rect">
            <a:avLst/>
          </a:prstGeom>
          <a:noFill/>
          <a:ln w="9525">
            <a:noFill/>
            <a:miter lim="800000"/>
            <a:headEnd/>
            <a:tailEnd/>
          </a:ln>
        </p:spPr>
      </p:pic>
      <p:sp>
        <p:nvSpPr>
          <p:cNvPr id="8" name="CuadroTexto 7"/>
          <p:cNvSpPr txBox="1"/>
          <p:nvPr/>
        </p:nvSpPr>
        <p:spPr>
          <a:xfrm>
            <a:off x="179388" y="6202363"/>
            <a:ext cx="4430712" cy="58420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3497AE">
                    <a:lumMod val="20000"/>
                    <a:lumOff val="8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www.familiaysalud.es</a:t>
            </a:r>
          </a:p>
        </p:txBody>
      </p:sp>
      <p:pic>
        <p:nvPicPr>
          <p:cNvPr id="15" name="Imagen 14">
            <a:extLst>
              <a:ext uri="{FF2B5EF4-FFF2-40B4-BE49-F238E27FC236}">
                <a16:creationId xmlns="" xmlns:a16="http://schemas.microsoft.com/office/drawing/2014/main" id="{584C063A-CE7F-4B81-B67A-4A9C611F1B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9538" y="4493350"/>
            <a:ext cx="1440000" cy="1440000"/>
          </a:xfrm>
          <a:prstGeom prst="rect">
            <a:avLst/>
          </a:prstGeom>
        </p:spPr>
      </p:pic>
      <p:sp>
        <p:nvSpPr>
          <p:cNvPr id="4" name="Marcador de contenido 3">
            <a:extLst>
              <a:ext uri="{FF2B5EF4-FFF2-40B4-BE49-F238E27FC236}">
                <a16:creationId xmlns="" xmlns:a16="http://schemas.microsoft.com/office/drawing/2014/main" id="{0881923C-5BA3-4C58-935B-18D746B5E24C}"/>
              </a:ext>
            </a:extLst>
          </p:cNvPr>
          <p:cNvSpPr>
            <a:spLocks noGrp="1"/>
          </p:cNvSpPr>
          <p:nvPr>
            <p:ph idx="1"/>
          </p:nvPr>
        </p:nvSpPr>
        <p:spPr>
          <a:xfrm>
            <a:off x="665163" y="1330250"/>
            <a:ext cx="8153522" cy="3163100"/>
          </a:xfrm>
        </p:spPr>
        <p:txBody>
          <a:bodyPr/>
          <a:lstStyle/>
          <a:p>
            <a:pPr>
              <a:lnSpc>
                <a:spcPct val="100000"/>
              </a:lnSpc>
              <a:spcBef>
                <a:spcPts val="600"/>
              </a:spcBef>
            </a:pPr>
            <a:r>
              <a:rPr lang="es-ES" dirty="0"/>
              <a:t>Evitar el contacto con la saliva de una persona o niño enfermo. </a:t>
            </a:r>
          </a:p>
          <a:p>
            <a:pPr>
              <a:lnSpc>
                <a:spcPct val="100000"/>
              </a:lnSpc>
              <a:spcBef>
                <a:spcPts val="600"/>
              </a:spcBef>
            </a:pPr>
            <a:r>
              <a:rPr lang="es-ES" dirty="0"/>
              <a:t>Ventilar la vivienda, escuela o lugar de trabajo y evitar la exposición al humo del tabaco.</a:t>
            </a:r>
          </a:p>
          <a:p>
            <a:pPr>
              <a:lnSpc>
                <a:spcPct val="100000"/>
              </a:lnSpc>
              <a:spcBef>
                <a:spcPts val="600"/>
              </a:spcBef>
            </a:pPr>
            <a:r>
              <a:rPr lang="es-ES" dirty="0"/>
              <a:t>Guardar reposo en el hogar hasta recuperarnos. </a:t>
            </a:r>
          </a:p>
        </p:txBody>
      </p:sp>
      <p:pic>
        <p:nvPicPr>
          <p:cNvPr id="9" name="Picture 2" descr="Imagen relacionada">
            <a:hlinkClick r:id="rId5"/>
            <a:extLst>
              <a:ext uri="{FF2B5EF4-FFF2-40B4-BE49-F238E27FC236}">
                <a16:creationId xmlns="" xmlns:a16="http://schemas.microsoft.com/office/drawing/2014/main" id="{9ED45ADD-B5FD-4BBA-AEB7-1D0D3A741394}"/>
              </a:ext>
            </a:extLst>
          </p:cNvPr>
          <p:cNvPicPr>
            <a:picLocks noChangeAspect="1" noChangeArrowheads="1"/>
          </p:cNvPicPr>
          <p:nvPr/>
        </p:nvPicPr>
        <p:blipFill>
          <a:blip r:embed="rId6" cstate="print"/>
          <a:srcRect/>
          <a:stretch>
            <a:fillRect/>
          </a:stretch>
        </p:blipFill>
        <p:spPr bwMode="auto">
          <a:xfrm>
            <a:off x="1917663" y="4472989"/>
            <a:ext cx="1386394" cy="1351992"/>
          </a:xfrm>
          <a:prstGeom prst="rect">
            <a:avLst/>
          </a:prstGeom>
          <a:noFill/>
        </p:spPr>
      </p:pic>
      <p:pic>
        <p:nvPicPr>
          <p:cNvPr id="10" name="Picture 4" descr="Imagen relacionada">
            <a:hlinkClick r:id="rId7"/>
            <a:extLst>
              <a:ext uri="{FF2B5EF4-FFF2-40B4-BE49-F238E27FC236}">
                <a16:creationId xmlns="" xmlns:a16="http://schemas.microsoft.com/office/drawing/2014/main" id="{62E7908C-E4AE-4B5C-AC48-0EBF4F61840F}"/>
              </a:ext>
            </a:extLst>
          </p:cNvPr>
          <p:cNvPicPr>
            <a:picLocks noChangeAspect="1" noChangeArrowheads="1"/>
          </p:cNvPicPr>
          <p:nvPr/>
        </p:nvPicPr>
        <p:blipFill>
          <a:blip r:embed="rId8"/>
          <a:srcRect/>
          <a:stretch>
            <a:fillRect/>
          </a:stretch>
        </p:blipFill>
        <p:spPr bwMode="auto">
          <a:xfrm>
            <a:off x="4151597" y="4378195"/>
            <a:ext cx="1834660" cy="1467728"/>
          </a:xfrm>
          <a:prstGeom prst="rect">
            <a:avLst/>
          </a:prstGeom>
          <a:noFill/>
        </p:spPr>
      </p:pic>
    </p:spTree>
    <p:extLst>
      <p:ext uri="{BB962C8B-B14F-4D97-AF65-F5344CB8AC3E}">
        <p14:creationId xmlns:p14="http://schemas.microsoft.com/office/powerpoint/2010/main" val="190471955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bwMode="auto">
          <a:xfrm>
            <a:off x="1071563" y="539750"/>
            <a:ext cx="2840037" cy="526298"/>
          </a:xfrm>
        </p:spPr>
        <p:txBody>
          <a:bodyPr numCol="1" anchorCtr="0" compatLnSpc="1">
            <a:prstTxWarp prst="textNoShape">
              <a:avLst/>
            </a:prstTxWarp>
          </a:bodyPr>
          <a:lstStyle/>
          <a:p>
            <a:pPr eaLnBrk="1" hangingPunct="1">
              <a:defRPr/>
            </a:pPr>
            <a:r>
              <a:rPr lang="es-ES" sz="3800" dirty="0">
                <a:ln>
                  <a:noFill/>
                </a:ln>
                <a:solidFill>
                  <a:schemeClr val="tx1"/>
                </a:solidFill>
                <a:effectLst>
                  <a:outerShdw blurRad="38100" dist="38100" dir="2700000" algn="tl">
                    <a:srgbClr val="000000">
                      <a:alpha val="43137"/>
                    </a:srgbClr>
                  </a:outerShdw>
                </a:effectLst>
              </a:rPr>
              <a:t>Y recuerde…</a:t>
            </a:r>
          </a:p>
        </p:txBody>
      </p:sp>
      <p:pic>
        <p:nvPicPr>
          <p:cNvPr id="19460" name="Imagen 3"/>
          <p:cNvPicPr>
            <a:picLocks noChangeAspect="1"/>
          </p:cNvPicPr>
          <p:nvPr/>
        </p:nvPicPr>
        <p:blipFill>
          <a:blip r:embed="rId2"/>
          <a:srcRect/>
          <a:stretch>
            <a:fillRect/>
          </a:stretch>
        </p:blipFill>
        <p:spPr bwMode="auto">
          <a:xfrm>
            <a:off x="7524750" y="6330950"/>
            <a:ext cx="1447800" cy="447675"/>
          </a:xfrm>
          <a:prstGeom prst="rect">
            <a:avLst/>
          </a:prstGeom>
          <a:noFill/>
          <a:ln w="9525">
            <a:noFill/>
            <a:miter lim="800000"/>
            <a:headEnd/>
            <a:tailEnd/>
          </a:ln>
        </p:spPr>
      </p:pic>
      <p:pic>
        <p:nvPicPr>
          <p:cNvPr id="6" name="Imagen 4"/>
          <p:cNvPicPr>
            <a:picLocks noChangeAspect="1"/>
          </p:cNvPicPr>
          <p:nvPr/>
        </p:nvPicPr>
        <p:blipFill>
          <a:blip r:embed="rId3"/>
          <a:srcRect/>
          <a:stretch>
            <a:fillRect/>
          </a:stretch>
        </p:blipFill>
        <p:spPr bwMode="auto">
          <a:xfrm>
            <a:off x="7559675" y="234950"/>
            <a:ext cx="1439863" cy="882650"/>
          </a:xfrm>
          <a:prstGeom prst="rect">
            <a:avLst/>
          </a:prstGeom>
          <a:noFill/>
          <a:ln w="9525">
            <a:noFill/>
            <a:miter lim="800000"/>
            <a:headEnd/>
            <a:tailEnd/>
          </a:ln>
        </p:spPr>
      </p:pic>
      <p:sp>
        <p:nvSpPr>
          <p:cNvPr id="8" name="CuadroTexto 7"/>
          <p:cNvSpPr txBox="1"/>
          <p:nvPr/>
        </p:nvSpPr>
        <p:spPr>
          <a:xfrm>
            <a:off x="179388" y="6202363"/>
            <a:ext cx="4430712" cy="58420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3497AE">
                    <a:lumMod val="20000"/>
                    <a:lumOff val="80000"/>
                  </a:srgb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www.familiaysalud.es</a:t>
            </a:r>
          </a:p>
        </p:txBody>
      </p:sp>
      <p:pic>
        <p:nvPicPr>
          <p:cNvPr id="15" name="Imagen 14">
            <a:extLst>
              <a:ext uri="{FF2B5EF4-FFF2-40B4-BE49-F238E27FC236}">
                <a16:creationId xmlns="" xmlns:a16="http://schemas.microsoft.com/office/drawing/2014/main" id="{584C063A-CE7F-4B81-B67A-4A9C611F1B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9538" y="4493350"/>
            <a:ext cx="1440000" cy="1440000"/>
          </a:xfrm>
          <a:prstGeom prst="rect">
            <a:avLst/>
          </a:prstGeom>
        </p:spPr>
      </p:pic>
      <p:sp>
        <p:nvSpPr>
          <p:cNvPr id="4" name="Marcador de contenido 3">
            <a:extLst>
              <a:ext uri="{FF2B5EF4-FFF2-40B4-BE49-F238E27FC236}">
                <a16:creationId xmlns="" xmlns:a16="http://schemas.microsoft.com/office/drawing/2014/main" id="{0881923C-5BA3-4C58-935B-18D746B5E24C}"/>
              </a:ext>
            </a:extLst>
          </p:cNvPr>
          <p:cNvSpPr>
            <a:spLocks noGrp="1"/>
          </p:cNvSpPr>
          <p:nvPr>
            <p:ph idx="1"/>
          </p:nvPr>
        </p:nvSpPr>
        <p:spPr>
          <a:xfrm>
            <a:off x="665163" y="1330250"/>
            <a:ext cx="8153522" cy="3071931"/>
          </a:xfrm>
        </p:spPr>
        <p:txBody>
          <a:bodyPr/>
          <a:lstStyle/>
          <a:p>
            <a:pPr marL="0" indent="0">
              <a:lnSpc>
                <a:spcPct val="114000"/>
              </a:lnSpc>
              <a:spcBef>
                <a:spcPts val="600"/>
              </a:spcBef>
              <a:buNone/>
            </a:pPr>
            <a:r>
              <a:rPr lang="es-ES" dirty="0"/>
              <a:t>Todos debemos implicarnos: </a:t>
            </a:r>
          </a:p>
          <a:p>
            <a:pPr>
              <a:lnSpc>
                <a:spcPct val="114000"/>
              </a:lnSpc>
              <a:spcBef>
                <a:spcPts val="600"/>
              </a:spcBef>
            </a:pPr>
            <a:r>
              <a:rPr lang="es-ES" dirty="0"/>
              <a:t>Padres, cuidadores, niños, maestros, profesionales 	sanitarios y la sociedad en su conjunto.</a:t>
            </a:r>
          </a:p>
          <a:p>
            <a:pPr marL="0" indent="0" algn="ctr">
              <a:lnSpc>
                <a:spcPct val="114000"/>
              </a:lnSpc>
              <a:spcBef>
                <a:spcPts val="1200"/>
              </a:spcBef>
              <a:buNone/>
            </a:pPr>
            <a:r>
              <a:rPr lang="es-ES" sz="3600" b="1" dirty="0"/>
              <a:t>¡Haciendo, Enseñando y Supervisando!</a:t>
            </a:r>
          </a:p>
        </p:txBody>
      </p:sp>
      <p:pic>
        <p:nvPicPr>
          <p:cNvPr id="11" name="Picture 7" descr="C:\Users\yolan\Pictures\Fotos trabajo\2017\stop-viruses-bacteria-virus-watching-sign-pest-conception-76442256.jpg">
            <a:extLst>
              <a:ext uri="{FF2B5EF4-FFF2-40B4-BE49-F238E27FC236}">
                <a16:creationId xmlns="" xmlns:a16="http://schemas.microsoft.com/office/drawing/2014/main" id="{E46D6AF6-C244-4BDD-81FC-56AA7AF56B9C}"/>
              </a:ext>
            </a:extLst>
          </p:cNvPr>
          <p:cNvPicPr>
            <a:picLocks noChangeAspect="1" noChangeArrowheads="1"/>
          </p:cNvPicPr>
          <p:nvPr/>
        </p:nvPicPr>
        <p:blipFill>
          <a:blip r:embed="rId5" cstate="print"/>
          <a:srcRect b="9225"/>
          <a:stretch>
            <a:fillRect/>
          </a:stretch>
        </p:blipFill>
        <p:spPr bwMode="auto">
          <a:xfrm>
            <a:off x="3330815" y="4403350"/>
            <a:ext cx="1668953" cy="1620000"/>
          </a:xfrm>
          <a:prstGeom prst="rect">
            <a:avLst/>
          </a:prstGeom>
          <a:noFill/>
        </p:spPr>
      </p:pic>
    </p:spTree>
    <p:extLst>
      <p:ext uri="{BB962C8B-B14F-4D97-AF65-F5344CB8AC3E}">
        <p14:creationId xmlns:p14="http://schemas.microsoft.com/office/powerpoint/2010/main" val="411051936"/>
      </p:ext>
    </p:extLst>
  </p:cSld>
  <p:clrMapOvr>
    <a:masterClrMapping/>
  </p:clrMapOvr>
  <p:transition>
    <p:fade/>
  </p:transition>
</p:sld>
</file>

<file path=ppt/theme/theme1.xml><?xml version="1.0" encoding="utf-8"?>
<a:theme xmlns:a="http://schemas.openxmlformats.org/drawingml/2006/main" name="1_White with Blue Bar Segoe Template_TP10286789">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306</TotalTime>
  <Words>461</Words>
  <Application>Microsoft Office PowerPoint</Application>
  <PresentationFormat>Presentación en pantalla (4:3)</PresentationFormat>
  <Paragraphs>51</Paragraphs>
  <Slides>8</Slides>
  <Notes>1</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1_White with Blue Bar Segoe Template_TP10286789</vt:lpstr>
      <vt:lpstr>Presentación de PowerPoint</vt:lpstr>
      <vt:lpstr>¿Podemos evitar las infecciones?</vt:lpstr>
      <vt:lpstr>¡Los microbios están en todas partes!</vt:lpstr>
      <vt:lpstr>¡El lavado de manos es la medida más eficaz para mantener los microbios a raya!</vt:lpstr>
      <vt:lpstr>¡El lavado de manos es la medida más eficaz para mantener los microbios a raya!</vt:lpstr>
      <vt:lpstr>¿Qué más podemos hacer?</vt:lpstr>
      <vt:lpstr>¿Qué más podemos hacer?</vt:lpstr>
      <vt:lpstr>Y recuerde…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José Morell Bernabé</dc:creator>
  <cp:lastModifiedBy>serra</cp:lastModifiedBy>
  <cp:revision>56</cp:revision>
  <dcterms:created xsi:type="dcterms:W3CDTF">2016-05-03T15:33:32Z</dcterms:created>
  <dcterms:modified xsi:type="dcterms:W3CDTF">2022-04-19T20:09:14Z</dcterms:modified>
</cp:coreProperties>
</file>