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62" r:id="rId2"/>
    <p:sldId id="263" r:id="rId3"/>
    <p:sldId id="264" r:id="rId4"/>
    <p:sldId id="265" r:id="rId5"/>
    <p:sldId id="266"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2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0" autoAdjust="0"/>
    <p:restoredTop sz="95179"/>
  </p:normalViewPr>
  <p:slideViewPr>
    <p:cSldViewPr snapToGrid="0">
      <p:cViewPr>
        <p:scale>
          <a:sx n="76" d="100"/>
          <a:sy n="76" d="100"/>
        </p:scale>
        <p:origin x="-123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25/03/2020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F38CDF-4E54-4B60-BA0B-20D7060343C0}" type="datetime8">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3/25/2020 11:28 PM</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 2007 Microsoft Corporation. Todos los derechos reservados. Microsoft, Windows, Windows Vista y otros nombres de productos son o podrían ser marcas registradas o marcas comerciales en los EE.UU. u otros países.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b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MICROSOFT NO FACILITA GARANTÍAS EXPRESAS, IMPLÍCITAS O ESTATUTORIAS EN RELACIÓN A LA INFORMACIÓN CONTENIDA EN ESTA PRESENTACIÓN.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5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D6B175-3349-4FA5-9BE1-83870639E76A}" type="slidenum">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879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15364" name="Text Box 5"/>
          <p:cNvSpPr txBox="1">
            <a:spLocks noChangeArrowheads="1"/>
          </p:cNvSpPr>
          <p:nvPr/>
        </p:nvSpPr>
        <p:spPr bwMode="auto">
          <a:xfrm>
            <a:off x="514906" y="1644650"/>
            <a:ext cx="7668658" cy="1538883"/>
          </a:xfrm>
          <a:prstGeom prst="rect">
            <a:avLst/>
          </a:prstGeom>
          <a:noFill/>
          <a:ln w="12700">
            <a:solidFill>
              <a:schemeClr val="tx1"/>
            </a:solidFill>
            <a:miter lim="800000"/>
            <a:headEnd/>
            <a:tailEnd/>
          </a:ln>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s-ES" sz="4000" b="1" i="0" u="none" strike="noStrike" kern="1200" cap="none" spc="0" normalizeH="0" baseline="0" noProof="0" dirty="0">
                <a:ln>
                  <a:noFill/>
                </a:ln>
                <a:solidFill>
                  <a:srgbClr val="000000"/>
                </a:solidFill>
                <a:effectLst/>
                <a:uLnTx/>
                <a:uFillTx/>
                <a:latin typeface="Arial" charset="0"/>
                <a:ea typeface="+mn-ea"/>
                <a:cs typeface="+mn-cs"/>
              </a:rPr>
              <a:t>Sistemas de Retención Infantil</a:t>
            </a:r>
          </a:p>
          <a:p>
            <a:pPr marL="0" marR="0" lvl="0" indent="0" algn="ctr" defTabSz="914400" rtl="0" eaLnBrk="1" fontAlgn="base" latinLnBrk="0" hangingPunct="1">
              <a:lnSpc>
                <a:spcPct val="100000"/>
              </a:lnSpc>
              <a:spcBef>
                <a:spcPct val="50000"/>
              </a:spcBef>
              <a:spcAft>
                <a:spcPct val="0"/>
              </a:spcAft>
              <a:buClrTx/>
              <a:buSzTx/>
              <a:buFontTx/>
              <a:buNone/>
              <a:tabLst/>
              <a:defRPr/>
            </a:pPr>
            <a:r>
              <a:rPr lang="es-ES" sz="3600" b="1" dirty="0">
                <a:solidFill>
                  <a:srgbClr val="000000"/>
                </a:solidFill>
                <a:latin typeface="Arial" charset="0"/>
              </a:rPr>
              <a:t>Todo lo que debes saber</a:t>
            </a:r>
            <a:endParaRPr kumimoji="0" lang="es-ES" sz="3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 name="CuadroTexto 11"/>
          <p:cNvSpPr txBox="1"/>
          <p:nvPr/>
        </p:nvSpPr>
        <p:spPr>
          <a:xfrm>
            <a:off x="2487613" y="3922713"/>
            <a:ext cx="5080000" cy="461665"/>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Mª Socorro Hoyos Vázquez. </a:t>
            </a:r>
            <a:r>
              <a:rPr kumimoji="0" lang="es-ES" sz="2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Pediatra</a:t>
            </a:r>
          </a:p>
        </p:txBody>
      </p:sp>
      <p:pic>
        <p:nvPicPr>
          <p:cNvPr id="7" name="Imagen 6">
            <a:extLst>
              <a:ext uri="{FF2B5EF4-FFF2-40B4-BE49-F238E27FC236}">
                <a16:creationId xmlns:a16="http://schemas.microsoft.com/office/drawing/2014/main" xmlns="" id="{DC1E3640-66E9-47CA-B5F8-DFCDC24D2E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45654"/>
            <a:ext cx="1892223" cy="1260000"/>
          </a:xfrm>
          <a:prstGeom prst="rect">
            <a:avLst/>
          </a:prstGeom>
        </p:spPr>
      </p:pic>
    </p:spTree>
    <p:extLst>
      <p:ext uri="{BB962C8B-B14F-4D97-AF65-F5344CB8AC3E}">
        <p14:creationId xmlns:p14="http://schemas.microsoft.com/office/powerpoint/2010/main" val="5953031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859587"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Sistemas de Retención Infantil</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8A0A8747-C5DA-499C-BE53-D5BC662AFA5E}"/>
              </a:ext>
            </a:extLst>
          </p:cNvPr>
          <p:cNvSpPr>
            <a:spLocks noGrp="1"/>
          </p:cNvSpPr>
          <p:nvPr>
            <p:ph idx="1"/>
          </p:nvPr>
        </p:nvSpPr>
        <p:spPr>
          <a:xfrm>
            <a:off x="665162" y="1412874"/>
            <a:ext cx="8132609" cy="3385542"/>
          </a:xfrm>
        </p:spPr>
        <p:txBody>
          <a:bodyPr/>
          <a:lstStyle/>
          <a:p>
            <a:pPr>
              <a:lnSpc>
                <a:spcPct val="100000"/>
              </a:lnSpc>
              <a:spcBef>
                <a:spcPts val="600"/>
              </a:spcBef>
            </a:pPr>
            <a:r>
              <a:rPr lang="es-ES" sz="3000" dirty="0"/>
              <a:t>Es obligatorio el uso de un SRI homologado para peso y talla del niño en menores de 1.35mts.</a:t>
            </a:r>
          </a:p>
          <a:p>
            <a:pPr>
              <a:lnSpc>
                <a:spcPct val="100000"/>
              </a:lnSpc>
              <a:spcBef>
                <a:spcPts val="600"/>
              </a:spcBef>
            </a:pPr>
            <a:r>
              <a:rPr lang="es-ES" sz="3000" dirty="0"/>
              <a:t>Salvo excepciones, deben ocupar los asientos traseros.</a:t>
            </a:r>
          </a:p>
          <a:p>
            <a:pPr>
              <a:lnSpc>
                <a:spcPct val="100000"/>
              </a:lnSpc>
              <a:spcBef>
                <a:spcPts val="600"/>
              </a:spcBef>
            </a:pPr>
            <a:r>
              <a:rPr lang="es-ES" sz="3000" dirty="0"/>
              <a:t>Un SRI homologado para viajar en contra de la marcha (“de espaldas”) es CINCO veces más seguro.</a:t>
            </a:r>
          </a:p>
        </p:txBody>
      </p:sp>
      <p:sp>
        <p:nvSpPr>
          <p:cNvPr id="15" name="CuadroTexto 14">
            <a:extLst>
              <a:ext uri="{FF2B5EF4-FFF2-40B4-BE49-F238E27FC236}">
                <a16:creationId xmlns:a16="http://schemas.microsoft.com/office/drawing/2014/main" xmlns="" id="{87655EBC-0089-4175-BAB6-4134ED978E98}"/>
              </a:ext>
            </a:extLst>
          </p:cNvPr>
          <p:cNvSpPr txBox="1"/>
          <p:nvPr/>
        </p:nvSpPr>
        <p:spPr>
          <a:xfrm>
            <a:off x="417651" y="4860155"/>
            <a:ext cx="6421905" cy="830997"/>
          </a:xfrm>
          <a:prstGeom prst="rect">
            <a:avLst/>
          </a:prstGeom>
          <a:noFill/>
          <a:ln w="47625">
            <a:solidFill>
              <a:srgbClr val="FF1288"/>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s-ES" sz="2400" b="1" i="1" dirty="0"/>
              <a:t>Los accidentes de tráfico son la primera causa de muerte en menores de 14 años</a:t>
            </a:r>
          </a:p>
        </p:txBody>
      </p:sp>
      <p:pic>
        <p:nvPicPr>
          <p:cNvPr id="16" name="Imagen 15">
            <a:extLst>
              <a:ext uri="{FF2B5EF4-FFF2-40B4-BE49-F238E27FC236}">
                <a16:creationId xmlns:a16="http://schemas.microsoft.com/office/drawing/2014/main" xmlns="" id="{5A26F4D0-9F7B-4D51-A379-68BFD02ACB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45654"/>
            <a:ext cx="1892223" cy="1260000"/>
          </a:xfrm>
          <a:prstGeom prst="rect">
            <a:avLst/>
          </a:prstGeom>
        </p:spPr>
      </p:pic>
    </p:spTree>
    <p:extLst>
      <p:ext uri="{BB962C8B-B14F-4D97-AF65-F5344CB8AC3E}">
        <p14:creationId xmlns:p14="http://schemas.microsoft.com/office/powerpoint/2010/main" val="348418736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859587"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Tipos de SRI</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8A0A8747-C5DA-499C-BE53-D5BC662AFA5E}"/>
              </a:ext>
            </a:extLst>
          </p:cNvPr>
          <p:cNvSpPr>
            <a:spLocks noGrp="1"/>
          </p:cNvSpPr>
          <p:nvPr>
            <p:ph idx="1"/>
          </p:nvPr>
        </p:nvSpPr>
        <p:spPr>
          <a:xfrm>
            <a:off x="543795" y="2102652"/>
            <a:ext cx="8132609" cy="2385268"/>
          </a:xfrm>
        </p:spPr>
        <p:txBody>
          <a:bodyPr/>
          <a:lstStyle/>
          <a:p>
            <a:pPr>
              <a:lnSpc>
                <a:spcPct val="100000"/>
              </a:lnSpc>
              <a:spcBef>
                <a:spcPts val="600"/>
              </a:spcBef>
            </a:pPr>
            <a:r>
              <a:rPr lang="es-ES" sz="3000" b="1" dirty="0"/>
              <a:t>Hasta 105 cm: anclaje ISOFIX. A contramarcha hasta los 15 meses (recomendable hasta los 4 años)</a:t>
            </a:r>
            <a:endParaRPr lang="es-ES" sz="3000" dirty="0"/>
          </a:p>
          <a:p>
            <a:pPr>
              <a:lnSpc>
                <a:spcPct val="100000"/>
              </a:lnSpc>
              <a:spcBef>
                <a:spcPts val="600"/>
              </a:spcBef>
            </a:pPr>
            <a:r>
              <a:rPr lang="es-ES" sz="3000" b="1" dirty="0"/>
              <a:t>Desde 100 hasta 150 cm: anclaje ISOFIX o cinturón, a favor de la marcha y </a:t>
            </a:r>
            <a:r>
              <a:rPr lang="es-ES" sz="3000" b="1"/>
              <a:t>con respaldo</a:t>
            </a:r>
            <a:endParaRPr lang="es-ES" sz="3000" dirty="0"/>
          </a:p>
        </p:txBody>
      </p:sp>
      <p:pic>
        <p:nvPicPr>
          <p:cNvPr id="16" name="Imagen 15">
            <a:extLst>
              <a:ext uri="{FF2B5EF4-FFF2-40B4-BE49-F238E27FC236}">
                <a16:creationId xmlns:a16="http://schemas.microsoft.com/office/drawing/2014/main" xmlns="" id="{5A26F4D0-9F7B-4D51-A379-68BFD02ACB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45654"/>
            <a:ext cx="1892223" cy="1260000"/>
          </a:xfrm>
          <a:prstGeom prst="rect">
            <a:avLst/>
          </a:prstGeom>
        </p:spPr>
      </p:pic>
      <p:sp>
        <p:nvSpPr>
          <p:cNvPr id="9" name="CuadroTexto 8">
            <a:extLst>
              <a:ext uri="{FF2B5EF4-FFF2-40B4-BE49-F238E27FC236}">
                <a16:creationId xmlns:a16="http://schemas.microsoft.com/office/drawing/2014/main" xmlns="" id="{FE485035-AF71-469E-867B-B31119756733}"/>
              </a:ext>
            </a:extLst>
          </p:cNvPr>
          <p:cNvSpPr txBox="1"/>
          <p:nvPr/>
        </p:nvSpPr>
        <p:spPr>
          <a:xfrm>
            <a:off x="144462" y="4880539"/>
            <a:ext cx="6881407" cy="1015663"/>
          </a:xfrm>
          <a:prstGeom prst="rect">
            <a:avLst/>
          </a:prstGeom>
          <a:noFill/>
          <a:ln w="28575" cmpd="sng">
            <a:solidFill>
              <a:srgbClr val="FF1288"/>
            </a:solidFill>
          </a:ln>
        </p:spPr>
        <p:txBody>
          <a:bodyPr wrap="square" rtlCol="0">
            <a:spAutoFit/>
          </a:bodyPr>
          <a:lstStyle/>
          <a:p>
            <a:r>
              <a:rPr lang="es-ES" sz="2000" b="1" dirty="0"/>
              <a:t>Lo ideal es que los niños vayan a contramarcha el máximo tiempo posible, o al menos hasta los 4 años. Existen SRI que se instalan ACM hasta los 25 kg.     </a:t>
            </a:r>
          </a:p>
        </p:txBody>
      </p:sp>
      <p:sp>
        <p:nvSpPr>
          <p:cNvPr id="2" name="CuadroTexto 1"/>
          <p:cNvSpPr txBox="1"/>
          <p:nvPr/>
        </p:nvSpPr>
        <p:spPr>
          <a:xfrm>
            <a:off x="179388" y="1280160"/>
            <a:ext cx="8430040" cy="553998"/>
          </a:xfrm>
          <a:prstGeom prst="rect">
            <a:avLst/>
          </a:prstGeom>
          <a:noFill/>
        </p:spPr>
        <p:txBody>
          <a:bodyPr wrap="square" rtlCol="0">
            <a:spAutoFit/>
          </a:bodyPr>
          <a:lstStyle/>
          <a:p>
            <a:r>
              <a:rPr lang="es-ES_tradnl" sz="3000" dirty="0"/>
              <a:t>Se elegir</a:t>
            </a:r>
            <a:r>
              <a:rPr lang="es-ES" sz="3000" dirty="0"/>
              <a:t>á en función de la altura del niño:</a:t>
            </a:r>
            <a:endParaRPr lang="es-ES_tradnl" sz="3000" dirty="0"/>
          </a:p>
        </p:txBody>
      </p:sp>
    </p:spTree>
    <p:extLst>
      <p:ext uri="{BB962C8B-B14F-4D97-AF65-F5344CB8AC3E}">
        <p14:creationId xmlns:p14="http://schemas.microsoft.com/office/powerpoint/2010/main" val="97256321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8A0A8747-C5DA-499C-BE53-D5BC662AFA5E}"/>
              </a:ext>
            </a:extLst>
          </p:cNvPr>
          <p:cNvSpPr>
            <a:spLocks noGrp="1"/>
          </p:cNvSpPr>
          <p:nvPr>
            <p:ph idx="1"/>
          </p:nvPr>
        </p:nvSpPr>
        <p:spPr>
          <a:xfrm>
            <a:off x="665162" y="1412874"/>
            <a:ext cx="8132609" cy="2846933"/>
          </a:xfrm>
        </p:spPr>
        <p:txBody>
          <a:bodyPr/>
          <a:lstStyle/>
          <a:p>
            <a:pPr>
              <a:lnSpc>
                <a:spcPct val="100000"/>
              </a:lnSpc>
              <a:spcBef>
                <a:spcPts val="600"/>
              </a:spcBef>
            </a:pPr>
            <a:r>
              <a:rPr lang="es-ES" sz="3600" dirty="0"/>
              <a:t>No se aconseja la utilización de “capazo” en los que el niño va tumbado.</a:t>
            </a:r>
          </a:p>
          <a:p>
            <a:pPr>
              <a:lnSpc>
                <a:spcPct val="100000"/>
              </a:lnSpc>
              <a:spcBef>
                <a:spcPts val="600"/>
              </a:spcBef>
            </a:pPr>
            <a:r>
              <a:rPr lang="es-ES" sz="3600" dirty="0"/>
              <a:t>Los SRI no son sillas de paseo. Deben utilizarse exclusivamente para el transporte del niño en el vehículo.</a:t>
            </a:r>
          </a:p>
        </p:txBody>
      </p:sp>
      <p:pic>
        <p:nvPicPr>
          <p:cNvPr id="16" name="Imagen 15">
            <a:extLst>
              <a:ext uri="{FF2B5EF4-FFF2-40B4-BE49-F238E27FC236}">
                <a16:creationId xmlns:a16="http://schemas.microsoft.com/office/drawing/2014/main" xmlns="" id="{5A26F4D0-9F7B-4D51-A379-68BFD02ACB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45654"/>
            <a:ext cx="1892223" cy="1260000"/>
          </a:xfrm>
          <a:prstGeom prst="rect">
            <a:avLst/>
          </a:prstGeom>
        </p:spPr>
      </p:pic>
      <p:sp>
        <p:nvSpPr>
          <p:cNvPr id="11" name="Rectangle 2">
            <a:extLst>
              <a:ext uri="{FF2B5EF4-FFF2-40B4-BE49-F238E27FC236}">
                <a16:creationId xmlns:a16="http://schemas.microsoft.com/office/drawing/2014/main" xmlns="" id="{C2C4772E-9893-4D1F-AF2D-5CB033395455}"/>
              </a:ext>
            </a:extLst>
          </p:cNvPr>
          <p:cNvSpPr>
            <a:spLocks noGrp="1"/>
          </p:cNvSpPr>
          <p:nvPr>
            <p:ph type="title"/>
          </p:nvPr>
        </p:nvSpPr>
        <p:spPr bwMode="auto">
          <a:xfrm>
            <a:off x="665162" y="346869"/>
            <a:ext cx="6859587"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Tipos de SRI</a:t>
            </a:r>
          </a:p>
        </p:txBody>
      </p:sp>
      <p:sp>
        <p:nvSpPr>
          <p:cNvPr id="12" name="CuadroTexto 11">
            <a:extLst>
              <a:ext uri="{FF2B5EF4-FFF2-40B4-BE49-F238E27FC236}">
                <a16:creationId xmlns:a16="http://schemas.microsoft.com/office/drawing/2014/main" xmlns="" id="{9CDC4542-C226-4DF1-97B9-516EBE46B41F}"/>
              </a:ext>
            </a:extLst>
          </p:cNvPr>
          <p:cNvSpPr txBox="1"/>
          <p:nvPr/>
        </p:nvSpPr>
        <p:spPr>
          <a:xfrm>
            <a:off x="179388" y="4645654"/>
            <a:ext cx="6859588" cy="1107996"/>
          </a:xfrm>
          <a:prstGeom prst="rect">
            <a:avLst/>
          </a:prstGeom>
          <a:noFill/>
          <a:ln>
            <a:solidFill>
              <a:srgbClr val="FF1288"/>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2200" b="1" dirty="0"/>
              <a:t>‘HOMOLOGACIÓN’ NO ES LO MISMO QUE SEGURIDAD.</a:t>
            </a:r>
          </a:p>
          <a:p>
            <a:r>
              <a:rPr lang="es-ES" sz="2200" b="1" dirty="0"/>
              <a:t> UN SRI PUEDE ESTAR HOMOLOGADO Y EVITARNOS UNA MULTA</a:t>
            </a:r>
            <a:r>
              <a:rPr lang="is-IS" sz="2200" b="1" dirty="0"/>
              <a:t>… PERO PUEDE NO SER SEGURO. ¡INFÓRMATE!</a:t>
            </a:r>
            <a:endParaRPr lang="es-ES" sz="2200" b="1" dirty="0"/>
          </a:p>
        </p:txBody>
      </p:sp>
    </p:spTree>
    <p:extLst>
      <p:ext uri="{BB962C8B-B14F-4D97-AF65-F5344CB8AC3E}">
        <p14:creationId xmlns:p14="http://schemas.microsoft.com/office/powerpoint/2010/main" val="321795209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8A0A8747-C5DA-499C-BE53-D5BC662AFA5E}"/>
              </a:ext>
            </a:extLst>
          </p:cNvPr>
          <p:cNvSpPr>
            <a:spLocks noGrp="1"/>
          </p:cNvSpPr>
          <p:nvPr>
            <p:ph idx="1"/>
          </p:nvPr>
        </p:nvSpPr>
        <p:spPr>
          <a:xfrm>
            <a:off x="665162" y="1412874"/>
            <a:ext cx="8307388" cy="4075859"/>
          </a:xfrm>
        </p:spPr>
        <p:txBody>
          <a:bodyPr/>
          <a:lstStyle/>
          <a:p>
            <a:pPr>
              <a:lnSpc>
                <a:spcPct val="114000"/>
              </a:lnSpc>
              <a:spcBef>
                <a:spcPts val="600"/>
              </a:spcBef>
            </a:pPr>
            <a:r>
              <a:rPr lang="es-ES" dirty="0"/>
              <a:t>Elegir un SRI adecuado al peso y talla del niño.</a:t>
            </a:r>
          </a:p>
          <a:p>
            <a:pPr>
              <a:lnSpc>
                <a:spcPct val="114000"/>
              </a:lnSpc>
              <a:spcBef>
                <a:spcPts val="600"/>
              </a:spcBef>
            </a:pPr>
            <a:r>
              <a:rPr lang="es-ES" dirty="0"/>
              <a:t>Correcto anclado al coche mediante ISOFIX</a:t>
            </a:r>
          </a:p>
          <a:p>
            <a:pPr>
              <a:lnSpc>
                <a:spcPct val="114000"/>
              </a:lnSpc>
              <a:spcBef>
                <a:spcPts val="600"/>
              </a:spcBef>
            </a:pPr>
            <a:r>
              <a:rPr lang="es-ES" dirty="0"/>
              <a:t>Sujeción correcta del niño al SRI.</a:t>
            </a:r>
          </a:p>
          <a:p>
            <a:pPr>
              <a:lnSpc>
                <a:spcPct val="114000"/>
              </a:lnSpc>
              <a:spcBef>
                <a:spcPts val="600"/>
              </a:spcBef>
            </a:pPr>
            <a:r>
              <a:rPr lang="es-ES" dirty="0"/>
              <a:t>Si compramos un SRI de 2ª mano o es prestado:</a:t>
            </a:r>
          </a:p>
          <a:p>
            <a:pPr lvl="1">
              <a:lnSpc>
                <a:spcPct val="114000"/>
              </a:lnSpc>
              <a:spcBef>
                <a:spcPts val="600"/>
              </a:spcBef>
            </a:pPr>
            <a:r>
              <a:rPr lang="es-ES" dirty="0"/>
              <a:t>Comprobar año de fabricación (caducidad 10 años)</a:t>
            </a:r>
          </a:p>
          <a:p>
            <a:pPr lvl="1">
              <a:lnSpc>
                <a:spcPct val="114000"/>
              </a:lnSpc>
              <a:spcBef>
                <a:spcPts val="600"/>
              </a:spcBef>
            </a:pPr>
            <a:r>
              <a:rPr lang="es-ES" dirty="0"/>
              <a:t>Asegurarnos de que no ha estado               implicado en un accidente.</a:t>
            </a:r>
          </a:p>
        </p:txBody>
      </p:sp>
      <p:pic>
        <p:nvPicPr>
          <p:cNvPr id="16" name="Imagen 15">
            <a:extLst>
              <a:ext uri="{FF2B5EF4-FFF2-40B4-BE49-F238E27FC236}">
                <a16:creationId xmlns:a16="http://schemas.microsoft.com/office/drawing/2014/main" xmlns="" id="{5A26F4D0-9F7B-4D51-A379-68BFD02ACB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45654"/>
            <a:ext cx="1892223" cy="1260000"/>
          </a:xfrm>
          <a:prstGeom prst="rect">
            <a:avLst/>
          </a:prstGeom>
        </p:spPr>
      </p:pic>
      <p:sp>
        <p:nvSpPr>
          <p:cNvPr id="11" name="Rectangle 2">
            <a:extLst>
              <a:ext uri="{FF2B5EF4-FFF2-40B4-BE49-F238E27FC236}">
                <a16:creationId xmlns:a16="http://schemas.microsoft.com/office/drawing/2014/main" xmlns="" id="{C2C4772E-9893-4D1F-AF2D-5CB033395455}"/>
              </a:ext>
            </a:extLst>
          </p:cNvPr>
          <p:cNvSpPr>
            <a:spLocks noGrp="1"/>
          </p:cNvSpPr>
          <p:nvPr>
            <p:ph type="title"/>
          </p:nvPr>
        </p:nvSpPr>
        <p:spPr bwMode="auto">
          <a:xfrm>
            <a:off x="665162" y="346869"/>
            <a:ext cx="6859587"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Reglas básicas de seguridad</a:t>
            </a:r>
          </a:p>
        </p:txBody>
      </p:sp>
    </p:spTree>
    <p:extLst>
      <p:ext uri="{BB962C8B-B14F-4D97-AF65-F5344CB8AC3E}">
        <p14:creationId xmlns:p14="http://schemas.microsoft.com/office/powerpoint/2010/main" val="1665581894"/>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399</Words>
  <Application>Microsoft Office PowerPoint</Application>
  <PresentationFormat>Presentación en pantalla (4:3)</PresentationFormat>
  <Paragraphs>34</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Sistemas de Retención Infantil</vt:lpstr>
      <vt:lpstr>Tipos de SRI</vt:lpstr>
      <vt:lpstr>Tipos de SRI</vt:lpstr>
      <vt:lpstr>Reglas básicas de seguridad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14</cp:revision>
  <dcterms:created xsi:type="dcterms:W3CDTF">2016-05-03T15:33:32Z</dcterms:created>
  <dcterms:modified xsi:type="dcterms:W3CDTF">2020-03-25T22:28:30Z</dcterms:modified>
</cp:coreProperties>
</file>