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58" r:id="rId3"/>
    <p:sldId id="260" r:id="rId4"/>
    <p:sldId id="261"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7" d="100"/>
          <a:sy n="77" d="100"/>
        </p:scale>
        <p:origin x="-1200"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29/03/2021</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3/29/2021 4:34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smtClean="0">
                <a:solidFill>
                  <a:srgbClr val="000000"/>
                </a:solidFill>
                <a:latin typeface="Arial" charset="0"/>
              </a:rPr>
              <a:t>Vacuna hexavalente</a:t>
            </a:r>
            <a:endParaRPr lang="es-ES" sz="4400" dirty="0">
              <a:solidFill>
                <a:srgbClr val="000000"/>
              </a:solidFill>
              <a:latin typeface="Arial" charset="0"/>
            </a:endParaRPr>
          </a:p>
        </p:txBody>
      </p:sp>
      <p:sp>
        <p:nvSpPr>
          <p:cNvPr id="2" name="CuadroTexto 11"/>
          <p:cNvSpPr txBox="1"/>
          <p:nvPr/>
        </p:nvSpPr>
        <p:spPr>
          <a:xfrm>
            <a:off x="2487613" y="3922713"/>
            <a:ext cx="5080000" cy="461665"/>
          </a:xfrm>
          <a:prstGeom prst="rect">
            <a:avLst/>
          </a:prstGeom>
          <a:noFill/>
        </p:spPr>
        <p:txBody>
          <a:bodyPr>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Manuel Merino Moína. </a:t>
            </a:r>
            <a:r>
              <a:rPr lang="es-ES" sz="2000" dirty="0" smtClean="0">
                <a:solidFill>
                  <a:srgbClr val="000000"/>
                </a:solidFill>
                <a:effectLst>
                  <a:outerShdw blurRad="38100" dist="38100" dir="2700000" algn="tl">
                    <a:srgbClr val="C0C0C0"/>
                  </a:outerShdw>
                </a:effectLst>
                <a:latin typeface="Arial" charset="0"/>
                <a:cs typeface="Arial" charset="0"/>
              </a:rPr>
              <a:t>Pediatra</a:t>
            </a:r>
            <a:endParaRPr lang="es-ES" sz="2000" dirty="0">
              <a:solidFill>
                <a:srgbClr val="000000"/>
              </a:solidFill>
              <a:effectLst>
                <a:outerShdw blurRad="38100" dist="38100" dir="2700000" algn="tl">
                  <a:srgbClr val="C0C0C0"/>
                </a:outerShdw>
              </a:effectLst>
              <a:latin typeface="Arial" charset="0"/>
              <a:cs typeface="Arial" charset="0"/>
            </a:endParaRPr>
          </a:p>
        </p:txBody>
      </p:sp>
      <p:pic>
        <p:nvPicPr>
          <p:cNvPr id="3" name="Imagen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07315" y="4663370"/>
            <a:ext cx="1892223" cy="1260000"/>
          </a:xfrm>
          <a:prstGeom prst="rect">
            <a:avLst/>
          </a:prstGeom>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765947" cy="1163395"/>
          </a:xfrm>
        </p:spPr>
        <p:txBody>
          <a:bodyPr numCol="1" anchorCtr="0" compatLnSpc="1">
            <a:prstTxWarp prst="textNoShape">
              <a:avLst/>
            </a:prstTxWarp>
          </a:bodyPr>
          <a:lstStyle/>
          <a:p>
            <a:pPr eaLnBrk="1" hangingPunct="1">
              <a:defRPr/>
            </a:pPr>
            <a:r>
              <a:rPr lang="es-ES" sz="4000" dirty="0" smtClean="0">
                <a:ln>
                  <a:noFill/>
                </a:ln>
                <a:solidFill>
                  <a:schemeClr val="tx1"/>
                </a:solidFill>
                <a:effectLst>
                  <a:outerShdw blurRad="38100" dist="38100" dir="2700000" algn="tl">
                    <a:srgbClr val="000000">
                      <a:alpha val="43137"/>
                    </a:srgbClr>
                  </a:outerShdw>
                </a:effectLst>
              </a:rPr>
              <a:t>Composición de la </a:t>
            </a:r>
            <a:br>
              <a:rPr lang="es-ES" sz="4000" dirty="0" smtClean="0">
                <a:ln>
                  <a:noFill/>
                </a:ln>
                <a:solidFill>
                  <a:schemeClr val="tx1"/>
                </a:solidFill>
                <a:effectLst>
                  <a:outerShdw blurRad="38100" dist="38100" dir="2700000" algn="tl">
                    <a:srgbClr val="000000">
                      <a:alpha val="43137"/>
                    </a:srgbClr>
                  </a:outerShdw>
                </a:effectLst>
              </a:rPr>
            </a:br>
            <a:r>
              <a:rPr lang="es-ES" sz="4400" dirty="0" smtClean="0">
                <a:ln>
                  <a:noFill/>
                </a:ln>
                <a:solidFill>
                  <a:schemeClr val="tx1"/>
                </a:solidFill>
                <a:effectLst>
                  <a:outerShdw blurRad="38100" dist="38100" dir="2700000" algn="tl">
                    <a:srgbClr val="000000">
                      <a:alpha val="43137"/>
                    </a:srgbClr>
                  </a:outerShdw>
                </a:effectLst>
              </a:rPr>
              <a:t>vacuna hexavalente</a:t>
            </a:r>
            <a:endParaRPr lang="es-ES" sz="4000" dirty="0" smtClean="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703262" y="1859149"/>
            <a:ext cx="7813675" cy="3730252"/>
          </a:xfrm>
        </p:spPr>
        <p:txBody>
          <a:bodyPr/>
          <a:lstStyle/>
          <a:p>
            <a:pPr eaLnBrk="1" hangingPunct="1">
              <a:buFontTx/>
              <a:buNone/>
            </a:pPr>
            <a:r>
              <a:rPr lang="es-ES" dirty="0" smtClean="0"/>
              <a:t>6 vacunas distintas en una sola inyección que protege contra:</a:t>
            </a:r>
          </a:p>
          <a:p>
            <a:pPr lvl="1"/>
            <a:r>
              <a:rPr lang="es-ES" dirty="0"/>
              <a:t>Hepatitis B</a:t>
            </a:r>
            <a:endParaRPr lang="es-ES" sz="3600" dirty="0"/>
          </a:p>
          <a:p>
            <a:pPr lvl="1"/>
            <a:r>
              <a:rPr lang="es-ES" dirty="0"/>
              <a:t>Tétanos</a:t>
            </a:r>
            <a:endParaRPr lang="es-ES" sz="3600" dirty="0"/>
          </a:p>
          <a:p>
            <a:pPr lvl="1"/>
            <a:r>
              <a:rPr lang="es-ES" dirty="0"/>
              <a:t>Difteria</a:t>
            </a:r>
            <a:endParaRPr lang="es-ES" sz="3600" dirty="0"/>
          </a:p>
          <a:p>
            <a:pPr lvl="1"/>
            <a:r>
              <a:rPr lang="es-ES" dirty="0"/>
              <a:t>Tosferina </a:t>
            </a:r>
            <a:r>
              <a:rPr lang="es-ES" dirty="0" smtClean="0"/>
              <a:t>(</a:t>
            </a:r>
            <a:r>
              <a:rPr lang="es-ES" i="1" dirty="0" err="1"/>
              <a:t>p</a:t>
            </a:r>
            <a:r>
              <a:rPr lang="es-ES" i="1" dirty="0" err="1" smtClean="0"/>
              <a:t>ertussis</a:t>
            </a:r>
            <a:r>
              <a:rPr lang="es-ES" dirty="0"/>
              <a:t>)</a:t>
            </a:r>
            <a:endParaRPr lang="es-ES" sz="3600" dirty="0"/>
          </a:p>
          <a:p>
            <a:pPr lvl="1"/>
            <a:r>
              <a:rPr lang="es-ES" dirty="0"/>
              <a:t>Poliomielitis</a:t>
            </a:r>
            <a:endParaRPr lang="es-ES" sz="3600" dirty="0"/>
          </a:p>
          <a:p>
            <a:pPr lvl="1"/>
            <a:r>
              <a:rPr lang="es-ES" dirty="0"/>
              <a:t>Infecciones por </a:t>
            </a:r>
            <a:r>
              <a:rPr lang="es-ES" i="1" dirty="0" smtClean="0"/>
              <a:t>H. </a:t>
            </a:r>
            <a:r>
              <a:rPr lang="es-ES" i="1" dirty="0" err="1"/>
              <a:t>influenzae</a:t>
            </a:r>
            <a:r>
              <a:rPr lang="es-ES" dirty="0"/>
              <a:t> tipo </a:t>
            </a:r>
            <a:r>
              <a:rPr lang="es-ES" dirty="0" smtClean="0"/>
              <a:t>b</a:t>
            </a:r>
            <a:endParaRPr lang="es-ES" sz="36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63370"/>
            <a:ext cx="1892223" cy="1260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859588" cy="581698"/>
          </a:xfrm>
        </p:spPr>
        <p:txBody>
          <a:bodyPr numCol="1" anchorCtr="0" compatLnSpc="1">
            <a:prstTxWarp prst="textNoShape">
              <a:avLst/>
            </a:prstTxWarp>
          </a:bodyPr>
          <a:lstStyle/>
          <a:p>
            <a:pPr eaLnBrk="1" hangingPunct="1">
              <a:defRPr/>
            </a:pPr>
            <a:r>
              <a:rPr lang="es-ES" sz="4200" dirty="0" smtClean="0">
                <a:ln>
                  <a:noFill/>
                </a:ln>
                <a:solidFill>
                  <a:schemeClr val="tx1"/>
                </a:solidFill>
                <a:effectLst>
                  <a:outerShdw blurRad="38100" dist="38100" dir="2700000" algn="tl">
                    <a:srgbClr val="000000">
                      <a:alpha val="43137"/>
                    </a:srgbClr>
                  </a:outerShdw>
                </a:effectLst>
              </a:rPr>
              <a:t>Cuando se administra esta vacuna</a:t>
            </a:r>
          </a:p>
        </p:txBody>
      </p:sp>
      <p:sp>
        <p:nvSpPr>
          <p:cNvPr id="19458" name="Rectangle 3"/>
          <p:cNvSpPr>
            <a:spLocks noGrp="1"/>
          </p:cNvSpPr>
          <p:nvPr>
            <p:ph type="body" idx="1"/>
          </p:nvPr>
        </p:nvSpPr>
        <p:spPr>
          <a:xfrm>
            <a:off x="703262" y="1797920"/>
            <a:ext cx="7813675" cy="3053144"/>
          </a:xfrm>
        </p:spPr>
        <p:txBody>
          <a:bodyPr/>
          <a:lstStyle/>
          <a:p>
            <a:pPr marL="0" eaLnBrk="1" hangingPunct="1">
              <a:buFontTx/>
              <a:buNone/>
            </a:pPr>
            <a:r>
              <a:rPr lang="es-ES" dirty="0" smtClean="0"/>
              <a:t>Por calendario se reciben 3 dosis (inyecciones) de preparado hexavalente en el primer año. </a:t>
            </a:r>
          </a:p>
          <a:p>
            <a:pPr marL="0" eaLnBrk="1" hangingPunct="1">
              <a:buFontTx/>
              <a:buNone/>
            </a:pPr>
            <a:r>
              <a:rPr lang="es-ES" dirty="0" smtClean="0"/>
              <a:t>A los…</a:t>
            </a:r>
          </a:p>
          <a:p>
            <a:pPr marL="0"/>
            <a:r>
              <a:rPr lang="es-ES" b="1" dirty="0" smtClean="0"/>
              <a:t>2 meses</a:t>
            </a:r>
            <a:endParaRPr lang="es-ES" sz="4000" b="1" dirty="0"/>
          </a:p>
          <a:p>
            <a:pPr marL="0"/>
            <a:r>
              <a:rPr lang="es-ES" b="1" dirty="0" smtClean="0"/>
              <a:t>4 meses</a:t>
            </a:r>
            <a:endParaRPr lang="es-ES" sz="4000" b="1" dirty="0"/>
          </a:p>
          <a:p>
            <a:pPr marL="0"/>
            <a:r>
              <a:rPr lang="es-ES" b="1" dirty="0" smtClean="0"/>
              <a:t>11 meses de edad</a:t>
            </a:r>
            <a:endParaRPr lang="es-ES" sz="4000" b="1"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63370"/>
            <a:ext cx="1892223" cy="1260000"/>
          </a:xfrm>
          <a:prstGeom prst="rect">
            <a:avLst/>
          </a:prstGeom>
        </p:spPr>
      </p:pic>
    </p:spTree>
    <p:extLst>
      <p:ext uri="{BB962C8B-B14F-4D97-AF65-F5344CB8AC3E}">
        <p14:creationId xmlns:p14="http://schemas.microsoft.com/office/powerpoint/2010/main" val="418080028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753069" cy="581698"/>
          </a:xfrm>
        </p:spPr>
        <p:txBody>
          <a:bodyPr numCol="1" anchorCtr="0" compatLnSpc="1">
            <a:prstTxWarp prst="textNoShape">
              <a:avLst/>
            </a:prstTxWarp>
          </a:bodyPr>
          <a:lstStyle/>
          <a:p>
            <a:pPr eaLnBrk="1" hangingPunct="1">
              <a:defRPr/>
            </a:pPr>
            <a:r>
              <a:rPr lang="es-ES" sz="4200" dirty="0" smtClean="0">
                <a:ln>
                  <a:noFill/>
                </a:ln>
                <a:solidFill>
                  <a:schemeClr val="tx1"/>
                </a:solidFill>
                <a:effectLst>
                  <a:outerShdw blurRad="38100" dist="38100" dir="2700000" algn="tl">
                    <a:srgbClr val="000000">
                      <a:alpha val="43137"/>
                    </a:srgbClr>
                  </a:outerShdw>
                </a:effectLst>
              </a:rPr>
              <a:t>Más sobre la vacuna hexavalente</a:t>
            </a:r>
          </a:p>
        </p:txBody>
      </p:sp>
      <p:sp>
        <p:nvSpPr>
          <p:cNvPr id="19458" name="Rectangle 3"/>
          <p:cNvSpPr>
            <a:spLocks noGrp="1"/>
          </p:cNvSpPr>
          <p:nvPr>
            <p:ph type="body" idx="1"/>
          </p:nvPr>
        </p:nvSpPr>
        <p:spPr>
          <a:xfrm>
            <a:off x="665162" y="1584419"/>
            <a:ext cx="7813675" cy="3599062"/>
          </a:xfrm>
        </p:spPr>
        <p:txBody>
          <a:bodyPr/>
          <a:lstStyle/>
          <a:p>
            <a:pPr>
              <a:lnSpc>
                <a:spcPct val="114000"/>
              </a:lnSpc>
              <a:spcBef>
                <a:spcPts val="600"/>
              </a:spcBef>
            </a:pPr>
            <a:r>
              <a:rPr lang="es-ES" dirty="0" smtClean="0"/>
              <a:t>Están incluidas en casi todos los calendarios europeos.</a:t>
            </a:r>
          </a:p>
          <a:p>
            <a:pPr>
              <a:lnSpc>
                <a:spcPct val="114000"/>
              </a:lnSpc>
              <a:spcBef>
                <a:spcPts val="600"/>
              </a:spcBef>
            </a:pPr>
            <a:r>
              <a:rPr lang="es-ES" dirty="0" smtClean="0"/>
              <a:t>Hay </a:t>
            </a:r>
            <a:r>
              <a:rPr lang="es-ES" dirty="0" smtClean="0"/>
              <a:t>tres</a:t>
            </a:r>
            <a:r>
              <a:rPr lang="es-ES" dirty="0" smtClean="0"/>
              <a:t> </a:t>
            </a:r>
            <a:r>
              <a:rPr lang="es-ES" dirty="0" smtClean="0"/>
              <a:t>marcas actualmente (</a:t>
            </a:r>
            <a:r>
              <a:rPr lang="es-ES" i="1" dirty="0" err="1" smtClean="0"/>
              <a:t>Infanrix</a:t>
            </a:r>
            <a:r>
              <a:rPr lang="es-ES" i="1" baseline="30000" dirty="0">
                <a:latin typeface="MS Reference Sans Serif" panose="020B0604030504040204" pitchFamily="34" charset="0"/>
              </a:rPr>
              <a:t>®</a:t>
            </a:r>
            <a:r>
              <a:rPr lang="es-ES" i="1" dirty="0" smtClean="0"/>
              <a:t> </a:t>
            </a:r>
            <a:r>
              <a:rPr lang="es-ES" i="1" dirty="0" err="1" smtClean="0"/>
              <a:t>hexa</a:t>
            </a:r>
            <a:r>
              <a:rPr lang="es-ES" i="1" dirty="0" smtClean="0"/>
              <a:t>, </a:t>
            </a:r>
            <a:r>
              <a:rPr lang="es-ES" dirty="0" smtClean="0"/>
              <a:t> </a:t>
            </a:r>
            <a:r>
              <a:rPr lang="es-ES" i="1" dirty="0" err="1" smtClean="0"/>
              <a:t>Hexyon</a:t>
            </a:r>
            <a:r>
              <a:rPr lang="es-ES" baseline="30000" smtClean="0">
                <a:latin typeface="MS Reference Sans Serif" panose="020B0604030504040204" pitchFamily="34" charset="0"/>
              </a:rPr>
              <a:t>®</a:t>
            </a:r>
            <a:r>
              <a:rPr lang="es-ES" smtClean="0"/>
              <a:t> y </a:t>
            </a:r>
            <a:r>
              <a:rPr lang="es-ES" i="1" smtClean="0"/>
              <a:t>Vaxelis</a:t>
            </a:r>
            <a:r>
              <a:rPr lang="es-ES" baseline="30000" dirty="0" smtClean="0">
                <a:latin typeface="MS Reference Sans Serif" panose="020B0604030504040204" pitchFamily="34" charset="0"/>
              </a:rPr>
              <a:t>®</a:t>
            </a:r>
            <a:r>
              <a:rPr lang="es-ES" dirty="0" smtClean="0"/>
              <a:t>).</a:t>
            </a:r>
          </a:p>
          <a:p>
            <a:pPr>
              <a:lnSpc>
                <a:spcPct val="114000"/>
              </a:lnSpc>
              <a:spcBef>
                <a:spcPts val="600"/>
              </a:spcBef>
            </a:pPr>
            <a:r>
              <a:rPr lang="es-ES" dirty="0" smtClean="0"/>
              <a:t>Se </a:t>
            </a:r>
            <a:r>
              <a:rPr lang="es-ES" dirty="0"/>
              <a:t>pueden poner con otras </a:t>
            </a:r>
            <a:r>
              <a:rPr lang="es-ES" dirty="0" smtClean="0"/>
              <a:t>vacunas.</a:t>
            </a:r>
            <a:endParaRPr lang="es-ES" dirty="0"/>
          </a:p>
          <a:p>
            <a:pPr>
              <a:lnSpc>
                <a:spcPct val="114000"/>
              </a:lnSpc>
              <a:spcBef>
                <a:spcPts val="600"/>
              </a:spcBef>
            </a:pPr>
            <a:r>
              <a:rPr lang="es-ES" dirty="0"/>
              <a:t>Por lo </a:t>
            </a:r>
            <a:r>
              <a:rPr lang="es-ES" dirty="0" smtClean="0"/>
              <a:t>general, </a:t>
            </a:r>
            <a:r>
              <a:rPr lang="es-ES" dirty="0"/>
              <a:t>no dan </a:t>
            </a:r>
            <a:r>
              <a:rPr lang="es-ES" dirty="0" smtClean="0"/>
              <a:t>reacción.</a:t>
            </a:r>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63370"/>
            <a:ext cx="1892223" cy="1260000"/>
          </a:xfrm>
          <a:prstGeom prst="rect">
            <a:avLst/>
          </a:prstGeom>
        </p:spPr>
      </p:pic>
    </p:spTree>
    <p:extLst>
      <p:ext uri="{BB962C8B-B14F-4D97-AF65-F5344CB8AC3E}">
        <p14:creationId xmlns:p14="http://schemas.microsoft.com/office/powerpoint/2010/main" val="62513449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177</TotalTime>
  <Words>214</Words>
  <Application>Microsoft Office PowerPoint</Application>
  <PresentationFormat>Presentación en pantalla (4:3)</PresentationFormat>
  <Paragraphs>29</Paragraphs>
  <Slides>4</Slides>
  <Notes>1</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1_White with Blue Bar Segoe Template_TP10286789</vt:lpstr>
      <vt:lpstr>Presentación de PowerPoint</vt:lpstr>
      <vt:lpstr>Composición de la  vacuna hexavalente</vt:lpstr>
      <vt:lpstr>Cuando se administra esta vacuna</vt:lpstr>
      <vt:lpstr>Más sobre la vacuna hexavalente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14</cp:revision>
  <dcterms:created xsi:type="dcterms:W3CDTF">2016-05-03T15:33:32Z</dcterms:created>
  <dcterms:modified xsi:type="dcterms:W3CDTF">2021-03-29T14:35:17Z</dcterms:modified>
</cp:coreProperties>
</file>