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1"/>
  </p:notesMasterIdLst>
  <p:sldIdLst>
    <p:sldId id="256" r:id="rId4"/>
    <p:sldId id="264" r:id="rId5"/>
    <p:sldId id="265"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wrap="none" lIns="0" tIns="0" rIns="0" bIns="0"/>
          <a:lstStyle/>
          <a:p>
            <a:r>
              <a:rPr lang="es-ES"/>
              <a:t>Pulse para editar el formato de las notas</a:t>
            </a:r>
            <a:endParaRPr/>
          </a:p>
        </p:txBody>
      </p:sp>
      <p:sp>
        <p:nvSpPr>
          <p:cNvPr id="75" name="PlaceHolder 2"/>
          <p:cNvSpPr>
            <a:spLocks noGrp="1"/>
          </p:cNvSpPr>
          <p:nvPr>
            <p:ph type="hdr"/>
          </p:nvPr>
        </p:nvSpPr>
        <p:spPr>
          <a:xfrm>
            <a:off x="0" y="0"/>
            <a:ext cx="3280680" cy="534240"/>
          </a:xfrm>
          <a:prstGeom prst="rect">
            <a:avLst/>
          </a:prstGeom>
        </p:spPr>
        <p:txBody>
          <a:bodyPr wrap="none" lIns="0" tIns="0" rIns="0" bIns="0"/>
          <a:lstStyle/>
          <a:p>
            <a:r>
              <a:rPr lang="es-ES"/>
              <a:t>&lt;encabezado&gt;</a:t>
            </a:r>
            <a:endParaRPr/>
          </a:p>
        </p:txBody>
      </p:sp>
      <p:sp>
        <p:nvSpPr>
          <p:cNvPr id="76" name="PlaceHolder 3"/>
          <p:cNvSpPr>
            <a:spLocks noGrp="1"/>
          </p:cNvSpPr>
          <p:nvPr>
            <p:ph type="dt"/>
          </p:nvPr>
        </p:nvSpPr>
        <p:spPr>
          <a:xfrm>
            <a:off x="4278960" y="0"/>
            <a:ext cx="3280680" cy="534240"/>
          </a:xfrm>
          <a:prstGeom prst="rect">
            <a:avLst/>
          </a:prstGeom>
        </p:spPr>
        <p:txBody>
          <a:bodyPr wrap="none" lIns="0" tIns="0" rIns="0" bIns="0"/>
          <a:lstStyle/>
          <a:p>
            <a:pPr algn="r"/>
            <a:r>
              <a:rPr lang="es-ES"/>
              <a:t>&lt;fecha/hora&gt;</a:t>
            </a:r>
            <a:endParaRPr/>
          </a:p>
        </p:txBody>
      </p:sp>
      <p:sp>
        <p:nvSpPr>
          <p:cNvPr id="77" name="PlaceHolder 4"/>
          <p:cNvSpPr>
            <a:spLocks noGrp="1"/>
          </p:cNvSpPr>
          <p:nvPr>
            <p:ph type="ftr"/>
          </p:nvPr>
        </p:nvSpPr>
        <p:spPr>
          <a:xfrm>
            <a:off x="0" y="10157400"/>
            <a:ext cx="3280680" cy="534240"/>
          </a:xfrm>
          <a:prstGeom prst="rect">
            <a:avLst/>
          </a:prstGeom>
        </p:spPr>
        <p:txBody>
          <a:bodyPr wrap="none" lIns="0" tIns="0" rIns="0" bIns="0" anchor="b"/>
          <a:lstStyle/>
          <a:p>
            <a:r>
              <a:rPr lang="es-ES"/>
              <a:t>&lt;pie de página&gt;</a:t>
            </a:r>
            <a:endParaRPr/>
          </a:p>
        </p:txBody>
      </p:sp>
      <p:sp>
        <p:nvSpPr>
          <p:cNvPr id="78"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8CFC28D5-F6A3-4067-854C-72E03D74D28C}" type="slidenum">
              <a:rPr lang="es-ES"/>
              <a:t>‹Nº›</a:t>
            </a:fld>
            <a:endParaRPr/>
          </a:p>
        </p:txBody>
      </p:sp>
    </p:spTree>
    <p:extLst>
      <p:ext uri="{BB962C8B-B14F-4D97-AF65-F5344CB8AC3E}">
        <p14:creationId xmlns:p14="http://schemas.microsoft.com/office/powerpoint/2010/main" val="1125990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685800" y="4400640"/>
            <a:ext cx="5485680" cy="3599640"/>
          </a:xfrm>
          <a:prstGeom prst="rect">
            <a:avLst/>
          </a:prstGeom>
        </p:spPr>
        <p:txBody>
          <a:bodyPr lIns="0" tIns="0" rIns="0" bIns="0"/>
          <a:lstStyle/>
          <a:p>
            <a:endParaRPr/>
          </a:p>
        </p:txBody>
      </p:sp>
      <p:sp>
        <p:nvSpPr>
          <p:cNvPr id="132" name="CustomShape 2"/>
          <p:cNvSpPr/>
          <p:nvPr/>
        </p:nvSpPr>
        <p:spPr>
          <a:xfrm>
            <a:off x="0" y="0"/>
            <a:ext cx="2971080" cy="457920"/>
          </a:xfrm>
          <a:prstGeom prst="rect">
            <a:avLst/>
          </a:prstGeom>
          <a:noFill/>
          <a:ln>
            <a:noFill/>
          </a:ln>
        </p:spPr>
      </p:sp>
      <p:sp>
        <p:nvSpPr>
          <p:cNvPr id="133" name="CustomShape 3"/>
          <p:cNvSpPr/>
          <p:nvPr/>
        </p:nvSpPr>
        <p:spPr>
          <a:xfrm>
            <a:off x="3884760" y="0"/>
            <a:ext cx="2971080" cy="457920"/>
          </a:xfrm>
          <a:prstGeom prst="rect">
            <a:avLst/>
          </a:prstGeom>
          <a:noFill/>
          <a:ln>
            <a:noFill/>
          </a:ln>
        </p:spPr>
        <p:txBody>
          <a:bodyPr lIns="90000" tIns="45000" rIns="90000" bIns="45000"/>
          <a:lstStyle/>
          <a:p>
            <a:pPr>
              <a:lnSpc>
                <a:spcPct val="100000"/>
              </a:lnSpc>
            </a:pPr>
            <a:r>
              <a:rPr lang="es-ES" sz="1200">
                <a:solidFill>
                  <a:srgbClr val="000000"/>
                </a:solidFill>
              </a:rPr>
              <a:t>13/12/16 00:54:44</a:t>
            </a:r>
            <a:endParaRPr/>
          </a:p>
        </p:txBody>
      </p:sp>
      <p:sp>
        <p:nvSpPr>
          <p:cNvPr id="134" name="CustomShape 4"/>
          <p:cNvSpPr/>
          <p:nvPr/>
        </p:nvSpPr>
        <p:spPr>
          <a:xfrm>
            <a:off x="0" y="8685360"/>
            <a:ext cx="6171480" cy="456480"/>
          </a:xfrm>
          <a:prstGeom prst="rect">
            <a:avLst/>
          </a:prstGeom>
          <a:noFill/>
          <a:ln>
            <a:noFill/>
          </a:ln>
        </p:spPr>
        <p:txBody>
          <a:bodyPr lIns="90000" tIns="45000" rIns="90000" bIns="45000" anchor="b"/>
          <a:lstStyle/>
          <a:p>
            <a:pPr>
              <a:lnSpc>
                <a:spcPct val="100000"/>
              </a:lnSpc>
            </a:pPr>
            <a:r>
              <a:rPr lang="es-ES" sz="500">
                <a:solidFill>
                  <a:srgbClr val="000000"/>
                </a:solidFill>
              </a:rPr>
              <a:t>© 2007 Microsoft Corporation. Todos los derechos reservados. Microsoft, Windows, Windows Vista y otros nombres de productos son o podrían ser marcas registradas o marcas comerciales en los EE.UU. u otros países.</a:t>
            </a:r>
            <a:endParaRPr/>
          </a:p>
          <a:p>
            <a:pPr>
              <a:lnSpc>
                <a:spcPct val="100000"/>
              </a:lnSpc>
            </a:pPr>
            <a:r>
              <a:rPr lang="es-E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endParaRPr/>
          </a:p>
          <a:p>
            <a:pPr>
              <a:lnSpc>
                <a:spcPct val="100000"/>
              </a:lnSpc>
            </a:pPr>
            <a:r>
              <a:rPr lang="es-ES" sz="500">
                <a:solidFill>
                  <a:srgbClr val="000000"/>
                </a:solidFill>
              </a:rPr>
              <a:t>MICROSOFT NO FACILITA GARANTÍAS EXPRESAS, IMPLÍCITAS O ESTATUTORIAS EN RELACIÓN A LA INFORMACIÓN CONTENIDA EN ESTA PRESENTACIÓN.</a:t>
            </a:r>
            <a:endParaRPr/>
          </a:p>
          <a:p>
            <a:pPr>
              <a:lnSpc>
                <a:spcPct val="100000"/>
              </a:lnSpc>
            </a:pPr>
            <a:endParaRPr/>
          </a:p>
        </p:txBody>
      </p:sp>
      <p:sp>
        <p:nvSpPr>
          <p:cNvPr id="135" name="CustomShape 5"/>
          <p:cNvSpPr/>
          <p:nvPr/>
        </p:nvSpPr>
        <p:spPr>
          <a:xfrm>
            <a:off x="6172200" y="8685360"/>
            <a:ext cx="683640" cy="456480"/>
          </a:xfrm>
          <a:prstGeom prst="rect">
            <a:avLst/>
          </a:prstGeom>
          <a:noFill/>
          <a:ln>
            <a:noFill/>
          </a:ln>
        </p:spPr>
        <p:txBody>
          <a:bodyPr lIns="90000" tIns="45000" rIns="90000" bIns="45000" anchor="b"/>
          <a:lstStyle/>
          <a:p>
            <a:pPr>
              <a:lnSpc>
                <a:spcPct val="100000"/>
              </a:lnSpc>
            </a:pPr>
            <a:fld id="{A26E64B9-97FB-4EFB-8AFD-B60D5AE5C9ED}" type="slidenum">
              <a:rPr lang="es-ES" sz="1200">
                <a:solidFill>
                  <a:srgbClr val="000000"/>
                </a:solidFill>
              </a:rPr>
              <a:t>1</a:t>
            </a:fld>
            <a:endParaRPr/>
          </a:p>
        </p:txBody>
      </p:sp>
    </p:spTree>
    <p:extLst>
      <p:ext uri="{BB962C8B-B14F-4D97-AF65-F5344CB8AC3E}">
        <p14:creationId xmlns:p14="http://schemas.microsoft.com/office/powerpoint/2010/main" val="2792943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5"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26"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30"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31"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4"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35" name="Imagen 34"/>
          <p:cNvPicPr/>
          <p:nvPr/>
        </p:nvPicPr>
        <p:blipFill>
          <a:blip r:embed="rId2"/>
          <a:stretch>
            <a:fillRect/>
          </a:stretch>
        </p:blipFill>
        <p:spPr>
          <a:xfrm>
            <a:off x="5492520" y="3681360"/>
            <a:ext cx="2377440" cy="1896840"/>
          </a:xfrm>
          <a:prstGeom prst="rect">
            <a:avLst/>
          </a:prstGeom>
          <a:ln>
            <a:noFill/>
          </a:ln>
        </p:spPr>
      </p:pic>
      <p:pic>
        <p:nvPicPr>
          <p:cNvPr id="36" name="Imagen 35"/>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5"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46"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1"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52"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5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6"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0"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2"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63"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5"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6"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7"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68"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7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72" name="Imagen 71"/>
          <p:cNvPicPr/>
          <p:nvPr/>
        </p:nvPicPr>
        <p:blipFill>
          <a:blip r:embed="rId2"/>
          <a:stretch>
            <a:fillRect/>
          </a:stretch>
        </p:blipFill>
        <p:spPr>
          <a:xfrm>
            <a:off x="5492520" y="3681360"/>
            <a:ext cx="2377440" cy="1896840"/>
          </a:xfrm>
          <a:prstGeom prst="rect">
            <a:avLst/>
          </a:prstGeom>
          <a:ln>
            <a:noFill/>
          </a:ln>
        </p:spPr>
      </p:pic>
      <p:pic>
        <p:nvPicPr>
          <p:cNvPr id="73" name="Imagen 72"/>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177655164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245286009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68864350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75944626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60764970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76833055"/>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52163410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514698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5003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953138977"/>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03580719"/>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132231713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9"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4"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5"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7"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9"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1"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2"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3"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5.png"/><Relationship Id="rId2" Type="http://schemas.openxmlformats.org/officeDocument/2006/relationships/slideLayout" Target="../slideLayouts/slideLayout26.xml"/><Relationship Id="rId16" Type="http://schemas.openxmlformats.org/officeDocument/2006/relationships/image" Target="../media/image4.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3" name="Picture 25"/>
          <p:cNvPicPr/>
          <p:nvPr/>
        </p:nvPicPr>
        <p:blipFill>
          <a:blip r:embed="rId15"/>
          <a:stretch>
            <a:fillRect/>
          </a:stretch>
        </p:blipFill>
        <p:spPr>
          <a:xfrm>
            <a:off x="-15840" y="6006960"/>
            <a:ext cx="9159120" cy="848520"/>
          </a:xfrm>
          <a:prstGeom prst="rect">
            <a:avLst/>
          </a:prstGeom>
          <a:ln w="9360">
            <a:noFill/>
          </a:ln>
        </p:spPr>
      </p:pic>
      <p:sp>
        <p:nvSpPr>
          <p:cNvPr id="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es-ES"/>
              <a:t>Pulse para editar el formato del texto de título</a:t>
            </a:r>
            <a:endParaRPr/>
          </a:p>
        </p:txBody>
      </p:sp>
      <p:sp>
        <p:nvSpPr>
          <p:cNvPr id="2"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es-ES"/>
              <a:t>Pulse para editar el formato de esquema del texto</a:t>
            </a:r>
            <a:endParaRPr/>
          </a:p>
          <a:p>
            <a:pPr lvl="1">
              <a:buSzPct val="25000"/>
              <a:buFont typeface="StarSymbol"/>
              <a:buChar char=""/>
            </a:pPr>
            <a:r>
              <a:rPr lang="es-ES"/>
              <a:t>Segundo nivel del esquema</a:t>
            </a:r>
            <a:endParaRPr/>
          </a:p>
          <a:p>
            <a:pPr lvl="2">
              <a:buSzPct val="25000"/>
              <a:buFont typeface="StarSymbol"/>
              <a:buChar char=""/>
            </a:pPr>
            <a:r>
              <a:rPr lang="es-ES"/>
              <a:t>Tercer nivel del esquema</a:t>
            </a:r>
            <a:endParaRPr/>
          </a:p>
          <a:p>
            <a:pPr lvl="3">
              <a:buSzPct val="25000"/>
              <a:buFont typeface="StarSymbol"/>
              <a:buChar char=""/>
            </a:pPr>
            <a:r>
              <a:rPr lang="es-ES"/>
              <a:t>Cuarto nivel del esquema</a:t>
            </a:r>
            <a:endParaRPr/>
          </a:p>
          <a:p>
            <a:pPr lvl="4">
              <a:buSzPct val="25000"/>
              <a:buFont typeface="StarSymbol"/>
              <a:buChar char=""/>
            </a:pPr>
            <a:r>
              <a:rPr lang="es-ES"/>
              <a:t>Quinto nivel del esquema</a:t>
            </a:r>
            <a:endParaRPr/>
          </a:p>
          <a:p>
            <a:pPr lvl="5">
              <a:buSzPct val="25000"/>
              <a:buFont typeface="StarSymbol"/>
              <a:buChar char=""/>
            </a:pPr>
            <a:r>
              <a:rPr lang="es-ES"/>
              <a:t>Sexto nivel del esquema</a:t>
            </a:r>
            <a:endParaRPr/>
          </a:p>
          <a:p>
            <a:pPr lvl="6">
              <a:buSzPct val="25000"/>
              <a:buFont typeface="StarSymbol"/>
              <a:buChar char=""/>
            </a:pPr>
            <a:r>
              <a:rPr lang="es-ES"/>
              <a:t>Séptimo nivel del esquema</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37" name="Picture 25"/>
          <p:cNvPicPr/>
          <p:nvPr/>
        </p:nvPicPr>
        <p:blipFill>
          <a:blip r:embed="rId15"/>
          <a:stretch>
            <a:fillRect/>
          </a:stretch>
        </p:blipFill>
        <p:spPr>
          <a:xfrm>
            <a:off x="-15840" y="6006960"/>
            <a:ext cx="9159120" cy="848520"/>
          </a:xfrm>
          <a:prstGeom prst="rect">
            <a:avLst/>
          </a:prstGeom>
          <a:ln w="9360">
            <a:noFill/>
          </a:ln>
        </p:spPr>
      </p:pic>
      <p:sp>
        <p:nvSpPr>
          <p:cNvPr id="38"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es-ES"/>
              <a:t>Pulse para editar el formato del texto de título</a:t>
            </a:r>
            <a:endParaRPr/>
          </a:p>
        </p:txBody>
      </p:sp>
      <p:sp>
        <p:nvSpPr>
          <p:cNvPr id="39"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es-ES"/>
              <a:t>Pulse para editar el formato de esquema del texto</a:t>
            </a:r>
            <a:endParaRPr/>
          </a:p>
          <a:p>
            <a:pPr lvl="1">
              <a:buSzPct val="25000"/>
              <a:buFont typeface="StarSymbol"/>
              <a:buChar char=""/>
            </a:pPr>
            <a:r>
              <a:rPr lang="es-ES"/>
              <a:t>Segundo nivel del esquema</a:t>
            </a:r>
            <a:endParaRPr/>
          </a:p>
          <a:p>
            <a:pPr lvl="2">
              <a:buSzPct val="25000"/>
              <a:buFont typeface="StarSymbol"/>
              <a:buChar char=""/>
            </a:pPr>
            <a:r>
              <a:rPr lang="es-ES"/>
              <a:t>Tercer nivel del esquema</a:t>
            </a:r>
            <a:endParaRPr/>
          </a:p>
          <a:p>
            <a:pPr lvl="3">
              <a:buSzPct val="25000"/>
              <a:buFont typeface="StarSymbol"/>
              <a:buChar char=""/>
            </a:pPr>
            <a:r>
              <a:rPr lang="es-ES"/>
              <a:t>Cuarto nivel del esquema</a:t>
            </a:r>
            <a:endParaRPr/>
          </a:p>
          <a:p>
            <a:pPr lvl="4">
              <a:buSzPct val="25000"/>
              <a:buFont typeface="StarSymbol"/>
              <a:buChar char=""/>
            </a:pPr>
            <a:r>
              <a:rPr lang="es-ES"/>
              <a:t>Quinto nivel del esquema</a:t>
            </a:r>
            <a:endParaRPr/>
          </a:p>
          <a:p>
            <a:pPr lvl="5">
              <a:buSzPct val="25000"/>
              <a:buFont typeface="StarSymbol"/>
              <a:buChar char=""/>
            </a:pPr>
            <a:r>
              <a:rPr lang="es-ES"/>
              <a:t>Sexto nivel del esquema</a:t>
            </a:r>
            <a:endParaRPr/>
          </a:p>
          <a:p>
            <a:pPr lvl="6">
              <a:buSzPct val="25000"/>
              <a:buFont typeface="StarSymbol"/>
              <a:buChar char=""/>
            </a:pPr>
            <a:r>
              <a:rPr lang="es-ES"/>
              <a:t>Séptimo nivel del esquema</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248598594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8.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8.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Imagen 3"/>
          <p:cNvPicPr/>
          <p:nvPr/>
        </p:nvPicPr>
        <p:blipFill>
          <a:blip r:embed="rId3"/>
          <a:stretch>
            <a:fillRect/>
          </a:stretch>
        </p:blipFill>
        <p:spPr>
          <a:xfrm>
            <a:off x="7524720" y="6330960"/>
            <a:ext cx="1447200" cy="447120"/>
          </a:xfrm>
          <a:prstGeom prst="rect">
            <a:avLst/>
          </a:prstGeom>
          <a:ln w="9360">
            <a:noFill/>
          </a:ln>
        </p:spPr>
      </p:pic>
      <p:pic>
        <p:nvPicPr>
          <p:cNvPr id="80" name="Imagen 4"/>
          <p:cNvPicPr/>
          <p:nvPr/>
        </p:nvPicPr>
        <p:blipFill>
          <a:blip r:embed="rId4"/>
          <a:stretch>
            <a:fillRect/>
          </a:stretch>
        </p:blipFill>
        <p:spPr>
          <a:xfrm>
            <a:off x="7559640" y="235080"/>
            <a:ext cx="1439280" cy="882000"/>
          </a:xfrm>
          <a:prstGeom prst="rect">
            <a:avLst/>
          </a:prstGeom>
          <a:ln w="9360">
            <a:noFill/>
          </a:ln>
        </p:spPr>
      </p:pic>
      <p:sp>
        <p:nvSpPr>
          <p:cNvPr id="81" name="CustomShape 1"/>
          <p:cNvSpPr/>
          <p:nvPr/>
        </p:nvSpPr>
        <p:spPr>
          <a:xfrm>
            <a:off x="179280" y="6202440"/>
            <a:ext cx="4430160" cy="577440"/>
          </a:xfrm>
          <a:prstGeom prst="rect">
            <a:avLst/>
          </a:prstGeom>
          <a:noFill/>
          <a:ln>
            <a:noFill/>
          </a:ln>
        </p:spPr>
        <p:txBody>
          <a:bodyPr lIns="90000" tIns="45000" rIns="90000" bIns="45000"/>
          <a:lstStyle/>
          <a:p>
            <a:pPr>
              <a:lnSpc>
                <a:spcPct val="100000"/>
              </a:lnSpc>
            </a:pPr>
            <a:r>
              <a:rPr lang="es-ES" sz="3200" b="1">
                <a:solidFill>
                  <a:srgbClr val="D3ECF2"/>
                </a:solidFill>
                <a:latin typeface="Arial"/>
              </a:rPr>
              <a:t>www.familiaysalud.es</a:t>
            </a:r>
            <a:endParaRPr/>
          </a:p>
        </p:txBody>
      </p:sp>
      <p:sp>
        <p:nvSpPr>
          <p:cNvPr id="82" name="CustomShape 2"/>
          <p:cNvSpPr/>
          <p:nvPr/>
        </p:nvSpPr>
        <p:spPr>
          <a:xfrm>
            <a:off x="561960" y="1626797"/>
            <a:ext cx="7686360" cy="1430640"/>
          </a:xfrm>
          <a:prstGeom prst="rect">
            <a:avLst/>
          </a:prstGeom>
          <a:noFill/>
          <a:ln w="12600">
            <a:solidFill>
              <a:srgbClr val="000000"/>
            </a:solidFill>
            <a:miter/>
          </a:ln>
        </p:spPr>
        <p:txBody>
          <a:bodyPr lIns="90000" tIns="45000" rIns="90000" bIns="45000"/>
          <a:lstStyle/>
          <a:p>
            <a:pPr algn="ctr">
              <a:lnSpc>
                <a:spcPct val="100000"/>
              </a:lnSpc>
            </a:pPr>
            <a:r>
              <a:rPr lang="es-ES" sz="4400" b="1" dirty="0" err="1">
                <a:solidFill>
                  <a:srgbClr val="000000"/>
                </a:solidFill>
                <a:latin typeface="Calibri"/>
              </a:rPr>
              <a:t>Leishmaniasis</a:t>
            </a:r>
            <a:r>
              <a:rPr lang="es-ES" sz="4000" b="1" dirty="0">
                <a:solidFill>
                  <a:srgbClr val="000000"/>
                </a:solidFill>
                <a:latin typeface="Calibri"/>
              </a:rPr>
              <a:t>: Aquellas moscas que infectaban perros y humanos</a:t>
            </a:r>
            <a:endParaRPr sz="1600" dirty="0"/>
          </a:p>
        </p:txBody>
      </p:sp>
      <p:sp>
        <p:nvSpPr>
          <p:cNvPr id="83" name="CustomShape 3"/>
          <p:cNvSpPr/>
          <p:nvPr/>
        </p:nvSpPr>
        <p:spPr>
          <a:xfrm>
            <a:off x="1506742" y="3719069"/>
            <a:ext cx="5665755" cy="852931"/>
          </a:xfrm>
          <a:prstGeom prst="rect">
            <a:avLst/>
          </a:prstGeom>
          <a:noFill/>
          <a:ln>
            <a:noFill/>
          </a:ln>
        </p:spPr>
        <p:txBody>
          <a:bodyPr lIns="90000" tIns="45000" rIns="90000" bIns="45000"/>
          <a:lstStyle/>
          <a:p>
            <a:pPr>
              <a:lnSpc>
                <a:spcPct val="100000"/>
              </a:lnSpc>
            </a:pPr>
            <a:r>
              <a:rPr lang="es-ES" sz="2400" dirty="0">
                <a:solidFill>
                  <a:srgbClr val="000000"/>
                </a:solidFill>
                <a:effectLst>
                  <a:outerShdw blurRad="38100" dist="38100" dir="2700000" algn="tl">
                    <a:srgbClr val="000000">
                      <a:alpha val="43137"/>
                    </a:srgbClr>
                  </a:outerShdw>
                </a:effectLst>
                <a:latin typeface="Arial" panose="020B0604020202020204" pitchFamily="34" charset="0"/>
                <a:ea typeface="Arial"/>
                <a:cs typeface="Arial" panose="020B0604020202020204" pitchFamily="34" charset="0"/>
              </a:rPr>
              <a:t>Irene Rivero Calle. </a:t>
            </a:r>
            <a:r>
              <a:rPr lang="es-ES" sz="2000" dirty="0">
                <a:solidFill>
                  <a:srgbClr val="000000"/>
                </a:solidFill>
                <a:effectLst>
                  <a:outerShdw blurRad="38100" dist="38100" dir="2700000" algn="tl">
                    <a:srgbClr val="000000">
                      <a:alpha val="43137"/>
                    </a:srgbClr>
                  </a:outerShdw>
                </a:effectLst>
                <a:latin typeface="Arial" panose="020B0604020202020204" pitchFamily="34" charset="0"/>
                <a:ea typeface="Arial"/>
                <a:cs typeface="Arial" panose="020B0604020202020204" pitchFamily="34" charset="0"/>
              </a:rPr>
              <a:t>Pediatra</a:t>
            </a:r>
            <a:endParaRP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r>
              <a:rPr lang="es-ES" sz="2400" dirty="0">
                <a:solidFill>
                  <a:srgbClr val="000000"/>
                </a:solidFill>
                <a:effectLst>
                  <a:outerShdw blurRad="38100" dist="38100" dir="2700000" algn="tl">
                    <a:srgbClr val="000000">
                      <a:alpha val="43137"/>
                    </a:srgbClr>
                  </a:outerShdw>
                </a:effectLst>
                <a:latin typeface="Arial" panose="020B0604020202020204" pitchFamily="34" charset="0"/>
                <a:ea typeface="Arial"/>
                <a:cs typeface="Arial" panose="020B0604020202020204" pitchFamily="34" charset="0"/>
              </a:rPr>
              <a:t>María Rosa Albañil Ballesteros. </a:t>
            </a:r>
            <a:r>
              <a:rPr lang="es-ES" sz="2000" dirty="0">
                <a:solidFill>
                  <a:srgbClr val="000000"/>
                </a:solidFill>
                <a:effectLst>
                  <a:outerShdw blurRad="38100" dist="38100" dir="2700000" algn="tl">
                    <a:srgbClr val="000000">
                      <a:alpha val="43137"/>
                    </a:srgbClr>
                  </a:outerShdw>
                </a:effectLst>
                <a:latin typeface="Arial" panose="020B0604020202020204" pitchFamily="34" charset="0"/>
                <a:ea typeface="Arial"/>
                <a:cs typeface="Arial" panose="020B0604020202020204" pitchFamily="34" charset="0"/>
              </a:rPr>
              <a:t>Pediatra</a:t>
            </a:r>
            <a:endParaRP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pic>
        <p:nvPicPr>
          <p:cNvPr id="1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663685" cy="770732"/>
          </a:xfrm>
        </p:spPr>
        <p:txBody>
          <a:bodyPr numCol="1" anchorCtr="0" compatLnSpc="1">
            <a:prstTxWarp prst="textNoShape">
              <a:avLst/>
            </a:prstTxWarp>
          </a:bodyPr>
          <a:lstStyle/>
          <a:p>
            <a:pPr eaLnBrk="1" hangingPunct="1">
              <a:defRPr/>
            </a:pPr>
            <a:r>
              <a:rPr lang="es-ES" dirty="0" err="1">
                <a:ln>
                  <a:noFill/>
                </a:ln>
                <a:solidFill>
                  <a:schemeClr val="tx1"/>
                </a:solidFill>
                <a:effectLst>
                  <a:outerShdw blurRad="38100" dist="38100" dir="2700000" algn="tl">
                    <a:srgbClr val="000000">
                      <a:alpha val="43137"/>
                    </a:srgbClr>
                  </a:outerShdw>
                </a:effectLst>
              </a:rPr>
              <a:t>Leishmaniasis</a:t>
            </a:r>
            <a:r>
              <a:rPr lang="es-ES" dirty="0">
                <a:ln>
                  <a:noFill/>
                </a:ln>
                <a:solidFill>
                  <a:schemeClr val="tx1"/>
                </a:solidFill>
                <a:effectLst>
                  <a:outerShdw blurRad="38100" dist="38100" dir="2700000" algn="tl">
                    <a:srgbClr val="000000">
                      <a:alpha val="43137"/>
                    </a:srgbClr>
                  </a:outerShdw>
                </a:effectLst>
              </a:rPr>
              <a:t>, ¿qué es?</a:t>
            </a:r>
            <a:br>
              <a:rPr lang="es-ES" dirty="0">
                <a:ln>
                  <a:noFill/>
                </a:ln>
                <a:solidFill>
                  <a:schemeClr val="tx1"/>
                </a:solidFill>
                <a:effectLst>
                  <a:outerShdw blurRad="38100" dist="38100" dir="2700000" algn="tl">
                    <a:srgbClr val="000000">
                      <a:alpha val="43137"/>
                    </a:srgbClr>
                  </a:outerShdw>
                </a:effectLst>
              </a:rPr>
            </a:b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419668" y="1849041"/>
            <a:ext cx="8380863" cy="3148843"/>
          </a:xfrm>
        </p:spPr>
        <p:txBody>
          <a:bodyPr/>
          <a:lstStyle/>
          <a:p>
            <a:r>
              <a:rPr lang="es-ES" sz="2400" dirty="0"/>
              <a:t>La </a:t>
            </a:r>
            <a:r>
              <a:rPr lang="es-ES" sz="2400" dirty="0" err="1"/>
              <a:t>leishmaniasis</a:t>
            </a:r>
            <a:r>
              <a:rPr lang="es-ES" sz="2400" dirty="0"/>
              <a:t> es una enfermedad producida por un parásito</a:t>
            </a:r>
            <a:r>
              <a:rPr lang="es-ES" sz="2400" dirty="0" smtClean="0"/>
              <a:t>.</a:t>
            </a:r>
            <a:endParaRPr lang="es-ES" sz="2400" dirty="0"/>
          </a:p>
          <a:p>
            <a:r>
              <a:rPr lang="es-ES" sz="2400" dirty="0"/>
              <a:t>El parásito puede vivir en varios animales, entre otros en los perros, liebres y conejos</a:t>
            </a:r>
            <a:r>
              <a:rPr lang="es-ES" sz="2400" dirty="0" smtClean="0"/>
              <a:t>.</a:t>
            </a:r>
            <a:endParaRPr lang="es-ES" sz="2400" dirty="0"/>
          </a:p>
          <a:p>
            <a:r>
              <a:rPr lang="es-ES" sz="2400" dirty="0"/>
              <a:t>Se transmite a humanos por la picadura de un mosquito</a:t>
            </a:r>
            <a:r>
              <a:rPr lang="es-ES" sz="2400" dirty="0" smtClean="0"/>
              <a:t>.</a:t>
            </a:r>
            <a:endParaRPr lang="es-ES" sz="2400" dirty="0"/>
          </a:p>
          <a:p>
            <a:r>
              <a:rPr lang="es-ES" sz="2400" dirty="0"/>
              <a:t>El mosquito se infecta al picar a estos animales</a:t>
            </a:r>
            <a:r>
              <a:rPr lang="es-ES" sz="2400" dirty="0" smtClean="0"/>
              <a:t>.</a:t>
            </a:r>
            <a:endParaRPr lang="es-ES" sz="2400" dirty="0"/>
          </a:p>
          <a:p>
            <a:r>
              <a:rPr lang="es-ES" sz="2400" dirty="0"/>
              <a:t>Una vez infectado contagia a </a:t>
            </a:r>
            <a:r>
              <a:rPr lang="es-ES" sz="2400" dirty="0" smtClean="0"/>
              <a:t>las personas </a:t>
            </a:r>
            <a:r>
              <a:rPr lang="es-ES" sz="2400" dirty="0"/>
              <a:t>al picarlas</a:t>
            </a:r>
            <a:r>
              <a:rPr lang="es-ES" sz="2800" dirty="0"/>
              <a:t>.</a:t>
            </a:r>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spTree>
    <p:extLst>
      <p:ext uri="{BB962C8B-B14F-4D97-AF65-F5344CB8AC3E}">
        <p14:creationId xmlns:p14="http://schemas.microsoft.com/office/powerpoint/2010/main" val="298701137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8" cy="648943"/>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tipos de enfermedad hay?</a:t>
            </a:r>
            <a:br>
              <a:rPr lang="es-ES" sz="4400" dirty="0">
                <a:ln>
                  <a:noFill/>
                </a:ln>
                <a:solidFill>
                  <a:schemeClr val="tx1"/>
                </a:solidFill>
                <a:effectLst>
                  <a:outerShdw blurRad="38100" dist="38100" dir="2700000" algn="tl">
                    <a:srgbClr val="000000">
                      <a:alpha val="43137"/>
                    </a:srgbClr>
                  </a:outerShdw>
                </a:effectLst>
              </a:rPr>
            </a:br>
            <a:r>
              <a:rPr lang="es-ES" sz="4400" dirty="0">
                <a:ln>
                  <a:noFill/>
                </a:ln>
                <a:solidFill>
                  <a:schemeClr val="tx1"/>
                </a:solidFill>
                <a:effectLst>
                  <a:outerShdw blurRad="38100" dist="38100" dir="2700000" algn="tl">
                    <a:srgbClr val="000000">
                      <a:alpha val="43137"/>
                    </a:srgbClr>
                  </a:outerShdw>
                </a:effectLst>
              </a:rPr>
              <a:t/>
            </a:r>
            <a:br>
              <a:rPr lang="es-ES" sz="4400" dirty="0">
                <a:ln>
                  <a:noFill/>
                </a:ln>
                <a:solidFill>
                  <a:schemeClr val="tx1"/>
                </a:solidFill>
                <a:effectLst>
                  <a:outerShdw blurRad="38100" dist="38100" dir="2700000" algn="tl">
                    <a:srgbClr val="000000">
                      <a:alpha val="43137"/>
                    </a:srgbClr>
                  </a:outerShdw>
                </a:effectLst>
              </a:rPr>
            </a:br>
            <a:endParaRPr lang="es-ES" sz="4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380999" y="1385579"/>
            <a:ext cx="8380863" cy="3005759"/>
          </a:xfrm>
        </p:spPr>
        <p:txBody>
          <a:bodyPr/>
          <a:lstStyle/>
          <a:p>
            <a:pPr>
              <a:lnSpc>
                <a:spcPct val="114000"/>
              </a:lnSpc>
              <a:spcBef>
                <a:spcPts val="600"/>
              </a:spcBef>
            </a:pPr>
            <a:r>
              <a:rPr lang="es-ES" dirty="0" err="1"/>
              <a:t>Leishmaniasis</a:t>
            </a:r>
            <a:r>
              <a:rPr lang="es-ES" dirty="0"/>
              <a:t> visceral (</a:t>
            </a:r>
            <a:r>
              <a:rPr lang="es-ES" dirty="0" err="1"/>
              <a:t>kala</a:t>
            </a:r>
            <a:r>
              <a:rPr lang="es-ES" dirty="0"/>
              <a:t> azar)</a:t>
            </a:r>
          </a:p>
          <a:p>
            <a:pPr>
              <a:lnSpc>
                <a:spcPct val="114000"/>
              </a:lnSpc>
              <a:spcBef>
                <a:spcPts val="600"/>
              </a:spcBef>
            </a:pPr>
            <a:r>
              <a:rPr lang="es-ES" dirty="0" err="1"/>
              <a:t>Leishmaniasis</a:t>
            </a:r>
            <a:r>
              <a:rPr lang="es-ES" dirty="0"/>
              <a:t> cutánea: (la más frecuente)</a:t>
            </a:r>
          </a:p>
          <a:p>
            <a:pPr>
              <a:lnSpc>
                <a:spcPct val="114000"/>
              </a:lnSpc>
              <a:spcBef>
                <a:spcPts val="600"/>
              </a:spcBef>
            </a:pPr>
            <a:r>
              <a:rPr lang="es-ES" dirty="0" err="1"/>
              <a:t>Leishmaniasis</a:t>
            </a:r>
            <a:r>
              <a:rPr lang="es-ES" dirty="0"/>
              <a:t> </a:t>
            </a:r>
            <a:r>
              <a:rPr lang="es-ES" dirty="0" err="1"/>
              <a:t>mucocutánea</a:t>
            </a:r>
            <a:endParaRPr lang="es-ES" dirty="0"/>
          </a:p>
          <a:p>
            <a:pPr>
              <a:lnSpc>
                <a:spcPct val="114000"/>
              </a:lnSpc>
              <a:spcBef>
                <a:spcPts val="600"/>
              </a:spcBef>
            </a:pPr>
            <a:r>
              <a:rPr lang="es-ES" dirty="0"/>
              <a:t>Algunas personas no llegan a desarrollar la enfermedad</a:t>
            </a:r>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spTree>
    <p:extLst>
      <p:ext uri="{BB962C8B-B14F-4D97-AF65-F5344CB8AC3E}">
        <p14:creationId xmlns:p14="http://schemas.microsoft.com/office/powerpoint/2010/main" val="72272761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573206" y="156172"/>
            <a:ext cx="6714021" cy="788040"/>
          </a:xfrm>
          <a:prstGeom prst="rect">
            <a:avLst/>
          </a:prstGeom>
          <a:noFill/>
          <a:ln>
            <a:noFill/>
          </a:ln>
        </p:spPr>
        <p:txBody>
          <a:bodyPr lIns="0" tIns="0" rIns="0" bIns="0"/>
          <a:lstStyle/>
          <a:p>
            <a:r>
              <a:rPr lang="es-ES" sz="4800" dirty="0">
                <a:effectLst>
                  <a:outerShdw blurRad="38100" dist="38100" dir="2700000" algn="tl">
                    <a:srgbClr val="000000">
                      <a:alpha val="43137"/>
                    </a:srgbClr>
                  </a:outerShdw>
                </a:effectLst>
                <a:latin typeface="Calibri" panose="020F0502020204030204" pitchFamily="34" charset="0"/>
              </a:rPr>
              <a:t>¿Qué síntomas produce?</a:t>
            </a:r>
            <a:endParaRPr sz="4800" dirty="0">
              <a:effectLst>
                <a:outerShdw blurRad="38100" dist="38100" dir="2700000" algn="tl">
                  <a:srgbClr val="000000">
                    <a:alpha val="43137"/>
                  </a:srgbClr>
                </a:outerShdw>
              </a:effectLst>
              <a:latin typeface="Calibri" panose="020F0502020204030204" pitchFamily="34" charset="0"/>
            </a:endParaRPr>
          </a:p>
          <a:p>
            <a:pPr>
              <a:lnSpc>
                <a:spcPct val="90000"/>
              </a:lnSpc>
            </a:pPr>
            <a:endParaRPr dirty="0"/>
          </a:p>
        </p:txBody>
      </p:sp>
      <p:sp>
        <p:nvSpPr>
          <p:cNvPr id="108" name="CustomShape 2"/>
          <p:cNvSpPr/>
          <p:nvPr/>
        </p:nvSpPr>
        <p:spPr>
          <a:xfrm>
            <a:off x="569702" y="1143788"/>
            <a:ext cx="8079475" cy="4410851"/>
          </a:xfrm>
          <a:prstGeom prst="rect">
            <a:avLst/>
          </a:prstGeom>
          <a:noFill/>
          <a:ln>
            <a:noFill/>
          </a:ln>
        </p:spPr>
        <p:txBody>
          <a:bodyPr lIns="0" tIns="0" rIns="0" bIns="0"/>
          <a:lstStyle/>
          <a:p>
            <a:pPr>
              <a:lnSpc>
                <a:spcPct val="114000"/>
              </a:lnSpc>
              <a:buBlip>
                <a:blip r:embed="rId2"/>
              </a:buBlip>
            </a:pPr>
            <a:r>
              <a:rPr lang="es-ES" sz="2800" b="1" dirty="0">
                <a:solidFill>
                  <a:srgbClr val="000000"/>
                </a:solidFill>
                <a:latin typeface="Calibri"/>
              </a:rPr>
              <a:t> </a:t>
            </a:r>
            <a:r>
              <a:rPr lang="es-ES" sz="2800" b="1" dirty="0" err="1">
                <a:solidFill>
                  <a:srgbClr val="000000"/>
                </a:solidFill>
                <a:latin typeface="Calibri"/>
              </a:rPr>
              <a:t>Leishmaniasis</a:t>
            </a:r>
            <a:r>
              <a:rPr lang="es-ES" sz="2800" b="1" dirty="0">
                <a:solidFill>
                  <a:srgbClr val="000000"/>
                </a:solidFill>
                <a:latin typeface="Calibri"/>
              </a:rPr>
              <a:t> visceral </a:t>
            </a:r>
            <a:r>
              <a:rPr lang="es-ES" sz="2800" dirty="0">
                <a:solidFill>
                  <a:srgbClr val="000000"/>
                </a:solidFill>
                <a:latin typeface="Calibri"/>
              </a:rPr>
              <a:t>(</a:t>
            </a:r>
            <a:r>
              <a:rPr lang="es-ES" sz="2800" dirty="0" err="1">
                <a:solidFill>
                  <a:srgbClr val="000000"/>
                </a:solidFill>
                <a:latin typeface="Calibri"/>
              </a:rPr>
              <a:t>kala</a:t>
            </a:r>
            <a:r>
              <a:rPr lang="es-ES" sz="2800" dirty="0">
                <a:solidFill>
                  <a:srgbClr val="000000"/>
                </a:solidFill>
                <a:latin typeface="Calibri"/>
              </a:rPr>
              <a:t> azar), muy  grave</a:t>
            </a:r>
            <a:endParaRPr sz="1600" dirty="0"/>
          </a:p>
          <a:p>
            <a:pPr marL="457200" lvl="2">
              <a:lnSpc>
                <a:spcPct val="114000"/>
              </a:lnSpc>
              <a:buBlip>
                <a:blip r:embed="rId3"/>
              </a:buBlip>
            </a:pPr>
            <a:r>
              <a:rPr lang="es-ES" sz="2500" dirty="0">
                <a:solidFill>
                  <a:srgbClr val="000000"/>
                </a:solidFill>
                <a:latin typeface="Calibri"/>
              </a:rPr>
              <a:t> </a:t>
            </a:r>
            <a:r>
              <a:rPr lang="es-ES" sz="2400" dirty="0">
                <a:solidFill>
                  <a:srgbClr val="000000"/>
                </a:solidFill>
                <a:latin typeface="Calibri"/>
              </a:rPr>
              <a:t>fiebre</a:t>
            </a:r>
          </a:p>
          <a:p>
            <a:pPr marL="457200" lvl="2">
              <a:lnSpc>
                <a:spcPct val="114000"/>
              </a:lnSpc>
              <a:buBlip>
                <a:blip r:embed="rId3"/>
              </a:buBlip>
            </a:pPr>
            <a:r>
              <a:rPr lang="es-ES" sz="2400" dirty="0">
                <a:solidFill>
                  <a:srgbClr val="000000"/>
                </a:solidFill>
                <a:latin typeface="Calibri"/>
              </a:rPr>
              <a:t> pérdida de peso</a:t>
            </a:r>
          </a:p>
          <a:p>
            <a:pPr marL="457200" lvl="2">
              <a:lnSpc>
                <a:spcPct val="114000"/>
              </a:lnSpc>
              <a:buBlip>
                <a:blip r:embed="rId3"/>
              </a:buBlip>
            </a:pPr>
            <a:r>
              <a:rPr lang="es-ES" sz="2400" dirty="0">
                <a:solidFill>
                  <a:srgbClr val="000000"/>
                </a:solidFill>
                <a:latin typeface="Calibri"/>
              </a:rPr>
              <a:t> aumento del tamaño del hígado y el bazo </a:t>
            </a:r>
          </a:p>
          <a:p>
            <a:pPr marL="457200" lvl="2">
              <a:lnSpc>
                <a:spcPct val="114000"/>
              </a:lnSpc>
              <a:buBlip>
                <a:blip r:embed="rId3"/>
              </a:buBlip>
            </a:pPr>
            <a:r>
              <a:rPr lang="es-ES" sz="2400" dirty="0">
                <a:solidFill>
                  <a:srgbClr val="000000"/>
                </a:solidFill>
                <a:latin typeface="Calibri"/>
              </a:rPr>
              <a:t> frecuente la anemia</a:t>
            </a:r>
          </a:p>
          <a:p>
            <a:pPr marL="457200" lvl="2">
              <a:lnSpc>
                <a:spcPct val="114000"/>
              </a:lnSpc>
              <a:buBlip>
                <a:blip r:embed="rId3"/>
              </a:buBlip>
            </a:pPr>
            <a:r>
              <a:rPr lang="es-ES" sz="2400" dirty="0">
                <a:solidFill>
                  <a:srgbClr val="000000"/>
                </a:solidFill>
                <a:latin typeface="Calibri"/>
              </a:rPr>
              <a:t> disminución de las células de las defensas</a:t>
            </a:r>
            <a:endParaRPr sz="2400" dirty="0"/>
          </a:p>
          <a:p>
            <a:pPr>
              <a:lnSpc>
                <a:spcPct val="114000"/>
              </a:lnSpc>
              <a:buBlip>
                <a:blip r:embed="rId2"/>
              </a:buBlip>
            </a:pPr>
            <a:r>
              <a:rPr lang="es-ES" sz="2800" b="1" dirty="0">
                <a:solidFill>
                  <a:srgbClr val="000000"/>
                </a:solidFill>
                <a:latin typeface="Calibri"/>
              </a:rPr>
              <a:t> </a:t>
            </a:r>
            <a:r>
              <a:rPr lang="es-ES" sz="2800" b="1" dirty="0" err="1">
                <a:solidFill>
                  <a:srgbClr val="000000"/>
                </a:solidFill>
                <a:latin typeface="Calibri"/>
              </a:rPr>
              <a:t>Leishmaniasis</a:t>
            </a:r>
            <a:r>
              <a:rPr lang="es-ES" sz="2800" b="1" dirty="0">
                <a:solidFill>
                  <a:srgbClr val="000000"/>
                </a:solidFill>
                <a:latin typeface="Calibri"/>
              </a:rPr>
              <a:t> cutánea</a:t>
            </a:r>
            <a:r>
              <a:rPr lang="es-ES" sz="2800" dirty="0">
                <a:solidFill>
                  <a:srgbClr val="000000"/>
                </a:solidFill>
                <a:latin typeface="Calibri"/>
              </a:rPr>
              <a:t> (la más frecuente)</a:t>
            </a:r>
            <a:endParaRPr sz="1600" dirty="0"/>
          </a:p>
          <a:p>
            <a:pPr marL="457200" lvl="2">
              <a:lnSpc>
                <a:spcPct val="114000"/>
              </a:lnSpc>
              <a:buBlip>
                <a:blip r:embed="rId3"/>
              </a:buBlip>
            </a:pPr>
            <a:r>
              <a:rPr lang="es-ES" sz="2400" dirty="0">
                <a:solidFill>
                  <a:srgbClr val="000000"/>
                </a:solidFill>
                <a:latin typeface="Calibri"/>
              </a:rPr>
              <a:t> lesiones en la piel que suelen dejar cicatrices permanentes</a:t>
            </a:r>
            <a:endParaRPr sz="1600" dirty="0"/>
          </a:p>
          <a:p>
            <a:pPr>
              <a:lnSpc>
                <a:spcPct val="114000"/>
              </a:lnSpc>
              <a:buBlip>
                <a:blip r:embed="rId2"/>
              </a:buBlip>
            </a:pPr>
            <a:r>
              <a:rPr lang="es-ES" sz="2800" b="1" dirty="0">
                <a:solidFill>
                  <a:srgbClr val="000000"/>
                </a:solidFill>
                <a:latin typeface="Calibri"/>
              </a:rPr>
              <a:t> </a:t>
            </a:r>
            <a:r>
              <a:rPr lang="es-ES" sz="2800" b="1" dirty="0" err="1">
                <a:solidFill>
                  <a:srgbClr val="000000"/>
                </a:solidFill>
                <a:latin typeface="Calibri"/>
              </a:rPr>
              <a:t>Leishmaniasis</a:t>
            </a:r>
            <a:r>
              <a:rPr lang="es-ES" sz="2800" b="1" dirty="0">
                <a:solidFill>
                  <a:srgbClr val="000000"/>
                </a:solidFill>
                <a:latin typeface="Calibri"/>
              </a:rPr>
              <a:t> </a:t>
            </a:r>
            <a:r>
              <a:rPr lang="es-ES" sz="2800" b="1" dirty="0" err="1">
                <a:solidFill>
                  <a:srgbClr val="000000"/>
                </a:solidFill>
                <a:latin typeface="Calibri"/>
              </a:rPr>
              <a:t>mucocutánea</a:t>
            </a:r>
            <a:endParaRPr sz="1600" dirty="0"/>
          </a:p>
          <a:p>
            <a:pPr marL="457200" lvl="2">
              <a:lnSpc>
                <a:spcPct val="114000"/>
              </a:lnSpc>
              <a:buBlip>
                <a:blip r:embed="rId3"/>
              </a:buBlip>
            </a:pPr>
            <a:r>
              <a:rPr lang="es-ES" sz="2400" dirty="0">
                <a:solidFill>
                  <a:srgbClr val="000000"/>
                </a:solidFill>
                <a:latin typeface="Calibri"/>
              </a:rPr>
              <a:t> lesiones graves en nariz, boca y garganta</a:t>
            </a:r>
            <a:endParaRPr sz="2400" dirty="0"/>
          </a:p>
        </p:txBody>
      </p:sp>
      <p:pic>
        <p:nvPicPr>
          <p:cNvPr id="109" name="Imagen 4"/>
          <p:cNvPicPr/>
          <p:nvPr/>
        </p:nvPicPr>
        <p:blipFill>
          <a:blip r:embed="rId4"/>
          <a:stretch>
            <a:fillRect/>
          </a:stretch>
        </p:blipFill>
        <p:spPr>
          <a:xfrm>
            <a:off x="7559640" y="235080"/>
            <a:ext cx="1439280" cy="882000"/>
          </a:xfrm>
          <a:prstGeom prst="rect">
            <a:avLst/>
          </a:prstGeom>
          <a:ln w="9360">
            <a:noFill/>
          </a:ln>
        </p:spPr>
      </p:pic>
      <p:sp>
        <p:nvSpPr>
          <p:cNvPr id="112" name="CustomShape 5"/>
          <p:cNvSpPr/>
          <p:nvPr/>
        </p:nvSpPr>
        <p:spPr>
          <a:xfrm>
            <a:off x="179280" y="6202440"/>
            <a:ext cx="4430160" cy="577440"/>
          </a:xfrm>
          <a:prstGeom prst="rect">
            <a:avLst/>
          </a:prstGeom>
          <a:noFill/>
          <a:ln>
            <a:noFill/>
          </a:ln>
        </p:spPr>
        <p:txBody>
          <a:bodyPr lIns="90000" tIns="45000" rIns="90000" bIns="45000"/>
          <a:lstStyle/>
          <a:p>
            <a:pPr>
              <a:lnSpc>
                <a:spcPct val="100000"/>
              </a:lnSpc>
            </a:pPr>
            <a:r>
              <a:rPr lang="es-ES" sz="3200" b="1">
                <a:solidFill>
                  <a:srgbClr val="D3ECF2"/>
                </a:solidFill>
                <a:latin typeface="Arial"/>
              </a:rPr>
              <a:t>www.familiaysalud.es</a:t>
            </a:r>
            <a:endParaRPr/>
          </a:p>
        </p:txBody>
      </p:sp>
      <p:pic>
        <p:nvPicPr>
          <p:cNvPr id="8" name="Imagen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pic>
        <p:nvPicPr>
          <p:cNvPr id="9" name="Imagen 3"/>
          <p:cNvPicPr>
            <a:picLocks noChangeAspect="1"/>
          </p:cNvPicPr>
          <p:nvPr/>
        </p:nvPicPr>
        <p:blipFill>
          <a:blip r:embed="rId6"/>
          <a:srcRect/>
          <a:stretch>
            <a:fillRect/>
          </a:stretch>
        </p:blipFill>
        <p:spPr bwMode="auto">
          <a:xfrm>
            <a:off x="7524750" y="6330950"/>
            <a:ext cx="1447800" cy="447675"/>
          </a:xfrm>
          <a:prstGeom prst="rect">
            <a:avLst/>
          </a:prstGeom>
          <a:noFill/>
          <a:ln w="9525">
            <a:noFill/>
            <a:miter lim="800000"/>
            <a:headEnd/>
            <a:tailEnd/>
          </a:ln>
        </p:spPr>
      </p:pic>
      <p:sp>
        <p:nvSpPr>
          <p:cNvPr id="10" name="CuadroTexto 9"/>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380880" y="230040"/>
            <a:ext cx="6388410" cy="664560"/>
          </a:xfrm>
          <a:prstGeom prst="rect">
            <a:avLst/>
          </a:prstGeom>
          <a:noFill/>
          <a:ln>
            <a:noFill/>
          </a:ln>
        </p:spPr>
        <p:txBody>
          <a:bodyPr lIns="0" tIns="0" rIns="0" bIns="0"/>
          <a:lstStyle/>
          <a:p>
            <a:pPr>
              <a:lnSpc>
                <a:spcPct val="90000"/>
              </a:lnSpc>
            </a:pPr>
            <a:r>
              <a:rPr lang="es-ES" sz="4800" b="1" dirty="0">
                <a:latin typeface="Calibri"/>
              </a:rPr>
              <a:t> </a:t>
            </a:r>
            <a:r>
              <a:rPr lang="es-ES" sz="4800" dirty="0">
                <a:effectLst>
                  <a:outerShdw blurRad="38100" dist="38100" dir="2700000" algn="tl">
                    <a:srgbClr val="000000">
                      <a:alpha val="43137"/>
                    </a:srgbClr>
                  </a:outerShdw>
                </a:effectLst>
                <a:latin typeface="Calibri"/>
              </a:rPr>
              <a:t>¿Cómo se diagnostica?</a:t>
            </a:r>
            <a:endParaRPr dirty="0">
              <a:effectLst>
                <a:outerShdw blurRad="38100" dist="38100" dir="2700000" algn="tl">
                  <a:srgbClr val="000000">
                    <a:alpha val="43137"/>
                  </a:srgbClr>
                </a:outerShdw>
              </a:effectLst>
            </a:endParaRPr>
          </a:p>
        </p:txBody>
      </p:sp>
      <p:sp>
        <p:nvSpPr>
          <p:cNvPr id="114" name="CustomShape 2"/>
          <p:cNvSpPr/>
          <p:nvPr/>
        </p:nvSpPr>
        <p:spPr>
          <a:xfrm>
            <a:off x="556626" y="1751862"/>
            <a:ext cx="8106947" cy="2929320"/>
          </a:xfrm>
          <a:prstGeom prst="rect">
            <a:avLst/>
          </a:prstGeom>
          <a:noFill/>
          <a:ln>
            <a:noFill/>
          </a:ln>
        </p:spPr>
        <p:txBody>
          <a:bodyPr lIns="0" tIns="0" rIns="0" bIns="0"/>
          <a:lstStyle/>
          <a:p>
            <a:pPr>
              <a:lnSpc>
                <a:spcPct val="114000"/>
              </a:lnSpc>
              <a:buBlip>
                <a:blip r:embed="rId2"/>
              </a:buBlip>
            </a:pPr>
            <a:r>
              <a:rPr lang="es-ES" sz="3200" dirty="0">
                <a:solidFill>
                  <a:srgbClr val="000000"/>
                </a:solidFill>
                <a:latin typeface="Calibri"/>
              </a:rPr>
              <a:t> El diagnóstico es </a:t>
            </a:r>
            <a:r>
              <a:rPr lang="es-ES" sz="3200" b="1" dirty="0" smtClean="0">
                <a:solidFill>
                  <a:srgbClr val="000000"/>
                </a:solidFill>
                <a:latin typeface="Calibri"/>
              </a:rPr>
              <a:t>clínico</a:t>
            </a:r>
          </a:p>
          <a:p>
            <a:pPr>
              <a:lnSpc>
                <a:spcPct val="114000"/>
              </a:lnSpc>
            </a:pPr>
            <a:endParaRPr dirty="0"/>
          </a:p>
          <a:p>
            <a:pPr>
              <a:lnSpc>
                <a:spcPct val="114000"/>
              </a:lnSpc>
              <a:buBlip>
                <a:blip r:embed="rId2"/>
              </a:buBlip>
            </a:pPr>
            <a:r>
              <a:rPr lang="es-ES" sz="3200" dirty="0">
                <a:solidFill>
                  <a:srgbClr val="000000"/>
                </a:solidFill>
                <a:latin typeface="Calibri"/>
              </a:rPr>
              <a:t> Se confirma con </a:t>
            </a:r>
            <a:r>
              <a:rPr lang="es-ES" sz="3200" b="1" dirty="0">
                <a:solidFill>
                  <a:srgbClr val="000000"/>
                </a:solidFill>
                <a:latin typeface="Calibri"/>
              </a:rPr>
              <a:t>estudios microbiológicos en:</a:t>
            </a:r>
            <a:r>
              <a:rPr lang="es-ES" sz="3200" dirty="0">
                <a:solidFill>
                  <a:srgbClr val="000000"/>
                </a:solidFill>
                <a:latin typeface="Calibri"/>
              </a:rPr>
              <a:t> </a:t>
            </a:r>
            <a:endParaRPr dirty="0"/>
          </a:p>
          <a:p>
            <a:pPr marL="457200" lvl="2">
              <a:lnSpc>
                <a:spcPct val="114000"/>
              </a:lnSpc>
              <a:buBlip>
                <a:blip r:embed="rId3"/>
              </a:buBlip>
            </a:pPr>
            <a:r>
              <a:rPr lang="es-ES" sz="2800" dirty="0">
                <a:solidFill>
                  <a:srgbClr val="000000"/>
                </a:solidFill>
                <a:latin typeface="Calibri"/>
              </a:rPr>
              <a:t> </a:t>
            </a:r>
            <a:r>
              <a:rPr lang="es-ES" sz="2400" dirty="0">
                <a:solidFill>
                  <a:srgbClr val="000000"/>
                </a:solidFill>
                <a:latin typeface="Calibri"/>
              </a:rPr>
              <a:t>biopsia de piel (</a:t>
            </a:r>
            <a:r>
              <a:rPr lang="es-ES" sz="2400" dirty="0" err="1">
                <a:solidFill>
                  <a:srgbClr val="000000"/>
                </a:solidFill>
                <a:latin typeface="Calibri"/>
              </a:rPr>
              <a:t>leishmaniasis</a:t>
            </a:r>
            <a:r>
              <a:rPr lang="es-ES" sz="2400" dirty="0">
                <a:solidFill>
                  <a:srgbClr val="000000"/>
                </a:solidFill>
                <a:latin typeface="Calibri"/>
              </a:rPr>
              <a:t> cutánea o </a:t>
            </a:r>
            <a:r>
              <a:rPr lang="es-ES" sz="2400" dirty="0" err="1">
                <a:solidFill>
                  <a:srgbClr val="000000"/>
                </a:solidFill>
                <a:latin typeface="Calibri"/>
              </a:rPr>
              <a:t>mucocutánea</a:t>
            </a:r>
            <a:r>
              <a:rPr lang="es-ES" sz="2400" dirty="0">
                <a:solidFill>
                  <a:srgbClr val="000000"/>
                </a:solidFill>
                <a:latin typeface="Calibri"/>
              </a:rPr>
              <a:t>)</a:t>
            </a:r>
            <a:endParaRPr sz="2400" dirty="0"/>
          </a:p>
          <a:p>
            <a:pPr marL="457200" lvl="2">
              <a:lnSpc>
                <a:spcPct val="114000"/>
              </a:lnSpc>
              <a:buBlip>
                <a:blip r:embed="rId3"/>
              </a:buBlip>
            </a:pPr>
            <a:r>
              <a:rPr lang="es-ES" sz="2400" dirty="0">
                <a:solidFill>
                  <a:srgbClr val="000000"/>
                </a:solidFill>
                <a:latin typeface="Calibri"/>
              </a:rPr>
              <a:t> o médula ósea (</a:t>
            </a:r>
            <a:r>
              <a:rPr lang="es-ES" sz="2400" dirty="0" err="1">
                <a:solidFill>
                  <a:srgbClr val="000000"/>
                </a:solidFill>
                <a:latin typeface="Calibri"/>
              </a:rPr>
              <a:t>leishmaniasis</a:t>
            </a:r>
            <a:r>
              <a:rPr lang="es-ES" sz="2400" dirty="0">
                <a:solidFill>
                  <a:srgbClr val="000000"/>
                </a:solidFill>
                <a:latin typeface="Calibri"/>
              </a:rPr>
              <a:t> visceral)</a:t>
            </a:r>
            <a:endParaRPr sz="2400" dirty="0"/>
          </a:p>
          <a:p>
            <a:pPr>
              <a:lnSpc>
                <a:spcPct val="114000"/>
              </a:lnSpc>
            </a:pPr>
            <a:endParaRPr dirty="0"/>
          </a:p>
        </p:txBody>
      </p:sp>
      <p:pic>
        <p:nvPicPr>
          <p:cNvPr id="115" name="Imagen 4"/>
          <p:cNvPicPr/>
          <p:nvPr/>
        </p:nvPicPr>
        <p:blipFill>
          <a:blip r:embed="rId4"/>
          <a:stretch>
            <a:fillRect/>
          </a:stretch>
        </p:blipFill>
        <p:spPr>
          <a:xfrm>
            <a:off x="7559640" y="235080"/>
            <a:ext cx="1439280" cy="882000"/>
          </a:xfrm>
          <a:prstGeom prst="rect">
            <a:avLst/>
          </a:prstGeom>
          <a:ln w="9360">
            <a:noFill/>
          </a:ln>
        </p:spPr>
      </p:pic>
      <p:sp>
        <p:nvSpPr>
          <p:cNvPr id="118" name="CustomShape 5"/>
          <p:cNvSpPr/>
          <p:nvPr/>
        </p:nvSpPr>
        <p:spPr>
          <a:xfrm>
            <a:off x="179280" y="6202440"/>
            <a:ext cx="4430160" cy="577440"/>
          </a:xfrm>
          <a:prstGeom prst="rect">
            <a:avLst/>
          </a:prstGeom>
          <a:noFill/>
          <a:ln>
            <a:noFill/>
          </a:ln>
        </p:spPr>
        <p:txBody>
          <a:bodyPr lIns="90000" tIns="45000" rIns="90000" bIns="45000"/>
          <a:lstStyle/>
          <a:p>
            <a:pPr>
              <a:lnSpc>
                <a:spcPct val="100000"/>
              </a:lnSpc>
            </a:pPr>
            <a:r>
              <a:rPr lang="es-ES" sz="3200" b="1">
                <a:solidFill>
                  <a:srgbClr val="D3ECF2"/>
                </a:solidFill>
                <a:latin typeface="Arial"/>
              </a:rPr>
              <a:t>www.familiaysalud.es</a:t>
            </a:r>
            <a:endParaRPr/>
          </a:p>
        </p:txBody>
      </p:sp>
      <p:pic>
        <p:nvPicPr>
          <p:cNvPr id="8" name="Imagen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pic>
        <p:nvPicPr>
          <p:cNvPr id="9" name="Imagen 3"/>
          <p:cNvPicPr>
            <a:picLocks noChangeAspect="1"/>
          </p:cNvPicPr>
          <p:nvPr/>
        </p:nvPicPr>
        <p:blipFill>
          <a:blip r:embed="rId6"/>
          <a:srcRect/>
          <a:stretch>
            <a:fillRect/>
          </a:stretch>
        </p:blipFill>
        <p:spPr bwMode="auto">
          <a:xfrm>
            <a:off x="7524750" y="6330950"/>
            <a:ext cx="1447800" cy="447675"/>
          </a:xfrm>
          <a:prstGeom prst="rect">
            <a:avLst/>
          </a:prstGeom>
          <a:noFill/>
          <a:ln w="9525">
            <a:noFill/>
            <a:miter lim="800000"/>
            <a:headEnd/>
            <a:tailEnd/>
          </a:ln>
        </p:spPr>
      </p:pic>
      <p:sp>
        <p:nvSpPr>
          <p:cNvPr id="10" name="CuadroTexto 9"/>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708426" y="251796"/>
            <a:ext cx="4436780" cy="701280"/>
          </a:xfrm>
          <a:prstGeom prst="rect">
            <a:avLst/>
          </a:prstGeom>
          <a:noFill/>
          <a:ln>
            <a:noFill/>
          </a:ln>
        </p:spPr>
        <p:txBody>
          <a:bodyPr lIns="0" tIns="0" rIns="0" bIns="0"/>
          <a:lstStyle/>
          <a:p>
            <a:r>
              <a:rPr lang="es-ES" sz="4800" dirty="0">
                <a:effectLst>
                  <a:outerShdw blurRad="38100" dist="38100" dir="2700000" algn="tl">
                    <a:srgbClr val="000000">
                      <a:alpha val="43137"/>
                    </a:srgbClr>
                  </a:outerShdw>
                </a:effectLst>
                <a:latin typeface="Calibri"/>
              </a:rPr>
              <a:t>¿Cómo se trata?</a:t>
            </a:r>
            <a:endParaRPr dirty="0">
              <a:effectLst>
                <a:outerShdw blurRad="38100" dist="38100" dir="2700000" algn="tl">
                  <a:srgbClr val="000000">
                    <a:alpha val="43137"/>
                  </a:srgbClr>
                </a:outerShdw>
              </a:effectLst>
            </a:endParaRPr>
          </a:p>
          <a:p>
            <a:pPr>
              <a:lnSpc>
                <a:spcPct val="90000"/>
              </a:lnSpc>
            </a:pPr>
            <a:endParaRPr dirty="0"/>
          </a:p>
        </p:txBody>
      </p:sp>
      <p:sp>
        <p:nvSpPr>
          <p:cNvPr id="120" name="CustomShape 2"/>
          <p:cNvSpPr/>
          <p:nvPr/>
        </p:nvSpPr>
        <p:spPr>
          <a:xfrm>
            <a:off x="380880" y="1413000"/>
            <a:ext cx="8381160" cy="3390840"/>
          </a:xfrm>
          <a:prstGeom prst="rect">
            <a:avLst/>
          </a:prstGeom>
          <a:noFill/>
          <a:ln>
            <a:noFill/>
          </a:ln>
        </p:spPr>
        <p:txBody>
          <a:bodyPr lIns="0" tIns="0" rIns="0" bIns="0"/>
          <a:lstStyle/>
          <a:p>
            <a:pPr>
              <a:lnSpc>
                <a:spcPct val="150000"/>
              </a:lnSpc>
              <a:buBlip>
                <a:blip r:embed="rId2"/>
              </a:buBlip>
            </a:pPr>
            <a:r>
              <a:rPr lang="es-ES" sz="3200" dirty="0">
                <a:solidFill>
                  <a:srgbClr val="000000"/>
                </a:solidFill>
                <a:latin typeface="Calibri"/>
              </a:rPr>
              <a:t> Es una </a:t>
            </a:r>
            <a:r>
              <a:rPr lang="es-ES" sz="3200" b="1" dirty="0">
                <a:solidFill>
                  <a:srgbClr val="000000"/>
                </a:solidFill>
                <a:latin typeface="Calibri"/>
              </a:rPr>
              <a:t>enfermedad tratable</a:t>
            </a:r>
            <a:r>
              <a:rPr lang="es-ES" sz="3200" dirty="0">
                <a:solidFill>
                  <a:srgbClr val="000000"/>
                </a:solidFill>
                <a:latin typeface="Calibri"/>
              </a:rPr>
              <a:t> que puede curarse</a:t>
            </a:r>
            <a:endParaRPr dirty="0"/>
          </a:p>
          <a:p>
            <a:pPr lvl="1">
              <a:lnSpc>
                <a:spcPct val="150000"/>
              </a:lnSpc>
              <a:buBlip>
                <a:blip r:embed="rId3"/>
              </a:buBlip>
            </a:pPr>
            <a:r>
              <a:rPr lang="es-ES" sz="2800" b="1" dirty="0">
                <a:solidFill>
                  <a:srgbClr val="000000"/>
                </a:solidFill>
                <a:latin typeface="Calibri"/>
              </a:rPr>
              <a:t> </a:t>
            </a:r>
            <a:r>
              <a:rPr lang="es-ES" sz="2400" b="1" dirty="0">
                <a:solidFill>
                  <a:srgbClr val="000000"/>
                </a:solidFill>
                <a:latin typeface="Calibri"/>
              </a:rPr>
              <a:t>cutánea</a:t>
            </a:r>
            <a:r>
              <a:rPr lang="es-ES" sz="2400" dirty="0">
                <a:solidFill>
                  <a:srgbClr val="000000"/>
                </a:solidFill>
                <a:latin typeface="Calibri"/>
              </a:rPr>
              <a:t> pueden curarse sin tratamiento</a:t>
            </a:r>
            <a:endParaRPr sz="2400" dirty="0"/>
          </a:p>
          <a:p>
            <a:pPr lvl="1">
              <a:lnSpc>
                <a:spcPct val="150000"/>
              </a:lnSpc>
              <a:buBlip>
                <a:blip r:embed="rId3"/>
              </a:buBlip>
            </a:pPr>
            <a:r>
              <a:rPr lang="es-ES" sz="2400" b="1" dirty="0">
                <a:solidFill>
                  <a:srgbClr val="000000"/>
                </a:solidFill>
                <a:latin typeface="Calibri"/>
              </a:rPr>
              <a:t> </a:t>
            </a:r>
            <a:r>
              <a:rPr lang="es-ES" sz="2400" b="1" dirty="0" smtClean="0">
                <a:solidFill>
                  <a:srgbClr val="000000"/>
                </a:solidFill>
                <a:latin typeface="Calibri"/>
              </a:rPr>
              <a:t> visceral </a:t>
            </a:r>
            <a:r>
              <a:rPr lang="es-ES" sz="2400" dirty="0">
                <a:solidFill>
                  <a:srgbClr val="000000"/>
                </a:solidFill>
                <a:latin typeface="Calibri"/>
              </a:rPr>
              <a:t>requieren tratamiento inmediato en el hospital </a:t>
            </a:r>
            <a:r>
              <a:rPr lang="es-ES" sz="2400" dirty="0" smtClean="0">
                <a:solidFill>
                  <a:srgbClr val="000000"/>
                </a:solidFill>
                <a:latin typeface="Calibri"/>
              </a:rPr>
              <a:t>   (</a:t>
            </a:r>
            <a:r>
              <a:rPr lang="es-ES" sz="2400" dirty="0">
                <a:solidFill>
                  <a:srgbClr val="000000"/>
                </a:solidFill>
                <a:latin typeface="Calibri"/>
              </a:rPr>
              <a:t>mortalidad de hasta 95% sin tratamiento)</a:t>
            </a:r>
            <a:endParaRPr sz="2400" dirty="0"/>
          </a:p>
          <a:p>
            <a:pPr>
              <a:lnSpc>
                <a:spcPct val="90000"/>
              </a:lnSpc>
            </a:pPr>
            <a:endParaRPr dirty="0"/>
          </a:p>
        </p:txBody>
      </p:sp>
      <p:pic>
        <p:nvPicPr>
          <p:cNvPr id="121" name="Imagen 4"/>
          <p:cNvPicPr/>
          <p:nvPr/>
        </p:nvPicPr>
        <p:blipFill>
          <a:blip r:embed="rId4"/>
          <a:stretch>
            <a:fillRect/>
          </a:stretch>
        </p:blipFill>
        <p:spPr>
          <a:xfrm>
            <a:off x="7559640" y="235080"/>
            <a:ext cx="1439280" cy="882000"/>
          </a:xfrm>
          <a:prstGeom prst="rect">
            <a:avLst/>
          </a:prstGeom>
          <a:ln w="9360">
            <a:noFill/>
          </a:ln>
        </p:spPr>
      </p:pic>
      <p:sp>
        <p:nvSpPr>
          <p:cNvPr id="124" name="CustomShape 5"/>
          <p:cNvSpPr/>
          <p:nvPr/>
        </p:nvSpPr>
        <p:spPr>
          <a:xfrm>
            <a:off x="179280" y="6202440"/>
            <a:ext cx="4430160" cy="577440"/>
          </a:xfrm>
          <a:prstGeom prst="rect">
            <a:avLst/>
          </a:prstGeom>
          <a:noFill/>
          <a:ln>
            <a:noFill/>
          </a:ln>
        </p:spPr>
        <p:txBody>
          <a:bodyPr lIns="90000" tIns="45000" rIns="90000" bIns="45000"/>
          <a:lstStyle/>
          <a:p>
            <a:pPr>
              <a:lnSpc>
                <a:spcPct val="100000"/>
              </a:lnSpc>
            </a:pPr>
            <a:r>
              <a:rPr lang="es-ES" sz="3200" b="1">
                <a:solidFill>
                  <a:srgbClr val="D3ECF2"/>
                </a:solidFill>
                <a:latin typeface="Arial"/>
              </a:rPr>
              <a:t>www.familiaysalud.es</a:t>
            </a:r>
            <a:endParaRPr/>
          </a:p>
        </p:txBody>
      </p:sp>
      <p:pic>
        <p:nvPicPr>
          <p:cNvPr id="8" name="Imagen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pic>
        <p:nvPicPr>
          <p:cNvPr id="9" name="Imagen 3"/>
          <p:cNvPicPr>
            <a:picLocks noChangeAspect="1"/>
          </p:cNvPicPr>
          <p:nvPr/>
        </p:nvPicPr>
        <p:blipFill>
          <a:blip r:embed="rId6"/>
          <a:srcRect/>
          <a:stretch>
            <a:fillRect/>
          </a:stretch>
        </p:blipFill>
        <p:spPr bwMode="auto">
          <a:xfrm>
            <a:off x="7524750" y="6330950"/>
            <a:ext cx="1447800" cy="447675"/>
          </a:xfrm>
          <a:prstGeom prst="rect">
            <a:avLst/>
          </a:prstGeom>
          <a:noFill/>
          <a:ln w="9525">
            <a:noFill/>
            <a:miter lim="800000"/>
            <a:headEnd/>
            <a:tailEnd/>
          </a:ln>
        </p:spPr>
      </p:pic>
      <p:sp>
        <p:nvSpPr>
          <p:cNvPr id="10" name="CuadroTexto 9"/>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326520" y="230040"/>
            <a:ext cx="8435880" cy="657360"/>
          </a:xfrm>
          <a:prstGeom prst="rect">
            <a:avLst/>
          </a:prstGeom>
          <a:noFill/>
          <a:ln>
            <a:noFill/>
          </a:ln>
        </p:spPr>
        <p:txBody>
          <a:bodyPr lIns="0" tIns="0" rIns="0" bIns="0"/>
          <a:lstStyle/>
          <a:p>
            <a:r>
              <a:rPr lang="es-ES" sz="3600" dirty="0">
                <a:effectLst>
                  <a:outerShdw blurRad="38100" dist="38100" dir="2700000" algn="tl">
                    <a:srgbClr val="000000">
                      <a:alpha val="43137"/>
                    </a:srgbClr>
                  </a:outerShdw>
                </a:effectLst>
                <a:latin typeface="Calibri"/>
              </a:rPr>
              <a:t>¿Cómo puedo prevenir o evitar esta enfermedad?</a:t>
            </a:r>
            <a:endParaRPr sz="3600" dirty="0">
              <a:effectLst>
                <a:outerShdw blurRad="38100" dist="38100" dir="2700000" algn="tl">
                  <a:srgbClr val="000000">
                    <a:alpha val="43137"/>
                  </a:srgbClr>
                </a:outerShdw>
              </a:effectLst>
            </a:endParaRPr>
          </a:p>
          <a:p>
            <a:pPr>
              <a:lnSpc>
                <a:spcPct val="90000"/>
              </a:lnSpc>
            </a:pPr>
            <a:endParaRPr sz="3600" dirty="0"/>
          </a:p>
        </p:txBody>
      </p:sp>
      <p:sp>
        <p:nvSpPr>
          <p:cNvPr id="126" name="CustomShape 2"/>
          <p:cNvSpPr/>
          <p:nvPr/>
        </p:nvSpPr>
        <p:spPr>
          <a:xfrm>
            <a:off x="326340" y="1558342"/>
            <a:ext cx="8566200" cy="4996445"/>
          </a:xfrm>
          <a:prstGeom prst="rect">
            <a:avLst/>
          </a:prstGeom>
          <a:noFill/>
          <a:ln>
            <a:noFill/>
          </a:ln>
        </p:spPr>
        <p:txBody>
          <a:bodyPr lIns="0" tIns="0" rIns="0" bIns="0"/>
          <a:lstStyle/>
          <a:p>
            <a:pPr>
              <a:lnSpc>
                <a:spcPct val="90000"/>
              </a:lnSpc>
              <a:buBlip>
                <a:blip r:embed="rId2"/>
              </a:buBlip>
            </a:pPr>
            <a:r>
              <a:rPr lang="es-ES" sz="3200" b="1" dirty="0">
                <a:solidFill>
                  <a:srgbClr val="000000"/>
                </a:solidFill>
                <a:latin typeface="Calibri"/>
              </a:rPr>
              <a:t> </a:t>
            </a:r>
            <a:r>
              <a:rPr lang="es-ES" sz="3000" b="1" dirty="0">
                <a:solidFill>
                  <a:srgbClr val="000000"/>
                </a:solidFill>
                <a:latin typeface="Calibri"/>
              </a:rPr>
              <a:t>E</a:t>
            </a:r>
            <a:r>
              <a:rPr lang="es-ES" sz="3000" b="1" dirty="0" smtClean="0">
                <a:solidFill>
                  <a:srgbClr val="000000"/>
                </a:solidFill>
                <a:latin typeface="Calibri"/>
              </a:rPr>
              <a:t>vitar </a:t>
            </a:r>
            <a:r>
              <a:rPr lang="es-ES" sz="3000" b="1" dirty="0">
                <a:solidFill>
                  <a:srgbClr val="000000"/>
                </a:solidFill>
                <a:latin typeface="Calibri"/>
              </a:rPr>
              <a:t>la picadura del </a:t>
            </a:r>
            <a:r>
              <a:rPr lang="es-ES" sz="3000" b="1" dirty="0" smtClean="0">
                <a:solidFill>
                  <a:srgbClr val="000000"/>
                </a:solidFill>
                <a:latin typeface="Calibri"/>
              </a:rPr>
              <a:t>mosquito</a:t>
            </a:r>
          </a:p>
          <a:p>
            <a:pPr>
              <a:lnSpc>
                <a:spcPct val="90000"/>
              </a:lnSpc>
            </a:pPr>
            <a:endParaRPr sz="3000" dirty="0"/>
          </a:p>
          <a:p>
            <a:pPr lvl="1">
              <a:lnSpc>
                <a:spcPct val="100000"/>
              </a:lnSpc>
              <a:buBlip>
                <a:blip r:embed="rId3"/>
              </a:buBlip>
            </a:pPr>
            <a:r>
              <a:rPr lang="es-ES" sz="2400" dirty="0">
                <a:solidFill>
                  <a:srgbClr val="000000"/>
                </a:solidFill>
                <a:latin typeface="Calibri"/>
              </a:rPr>
              <a:t> </a:t>
            </a:r>
            <a:r>
              <a:rPr lang="es-ES" sz="2000" dirty="0">
                <a:solidFill>
                  <a:srgbClr val="000000"/>
                </a:solidFill>
                <a:latin typeface="Calibri"/>
              </a:rPr>
              <a:t>mayor riesgo de picadura de mayo a octubre, en primeras horas de la noche y al amanecer. Evitar exposición en esas horas. </a:t>
            </a:r>
            <a:endParaRPr sz="2000" dirty="0"/>
          </a:p>
          <a:p>
            <a:pPr lvl="1">
              <a:lnSpc>
                <a:spcPct val="100000"/>
              </a:lnSpc>
              <a:buBlip>
                <a:blip r:embed="rId3"/>
              </a:buBlip>
            </a:pPr>
            <a:r>
              <a:rPr lang="es-ES" sz="2000" dirty="0">
                <a:solidFill>
                  <a:srgbClr val="000000"/>
                </a:solidFill>
                <a:latin typeface="Calibri"/>
              </a:rPr>
              <a:t> en niños menores de 6 meses, no usar repelentes, proteger con una tela.</a:t>
            </a:r>
            <a:endParaRPr sz="2000" dirty="0"/>
          </a:p>
          <a:p>
            <a:pPr lvl="1">
              <a:lnSpc>
                <a:spcPct val="100000"/>
              </a:lnSpc>
              <a:buBlip>
                <a:blip r:embed="rId3"/>
              </a:buBlip>
            </a:pPr>
            <a:r>
              <a:rPr lang="es-ES" sz="2000" dirty="0">
                <a:solidFill>
                  <a:srgbClr val="000000"/>
                </a:solidFill>
                <a:latin typeface="Calibri"/>
              </a:rPr>
              <a:t> en niños menores de 2 años, ropa que cubra brazos y piernas. Repelente en zonas descubiertas.</a:t>
            </a:r>
            <a:endParaRPr sz="2000" dirty="0"/>
          </a:p>
          <a:p>
            <a:pPr lvl="1">
              <a:lnSpc>
                <a:spcPct val="100000"/>
              </a:lnSpc>
              <a:buBlip>
                <a:blip r:embed="rId3"/>
              </a:buBlip>
            </a:pPr>
            <a:r>
              <a:rPr lang="es-ES" sz="2000" dirty="0">
                <a:solidFill>
                  <a:srgbClr val="000000"/>
                </a:solidFill>
                <a:latin typeface="Calibri"/>
              </a:rPr>
              <a:t> dormir bajo mosquitera, usar aire acondicionado.</a:t>
            </a:r>
            <a:endParaRPr sz="2000" dirty="0"/>
          </a:p>
          <a:p>
            <a:pPr lvl="1">
              <a:lnSpc>
                <a:spcPct val="100000"/>
              </a:lnSpc>
              <a:buBlip>
                <a:blip r:embed="rId3"/>
              </a:buBlip>
            </a:pPr>
            <a:r>
              <a:rPr lang="es-ES" sz="2000" dirty="0">
                <a:solidFill>
                  <a:srgbClr val="000000"/>
                </a:solidFill>
                <a:latin typeface="Calibri"/>
              </a:rPr>
              <a:t> revisar los perros, emplear collares antiparasitarios, </a:t>
            </a:r>
            <a:r>
              <a:rPr lang="es-ES" sz="2000" dirty="0" smtClean="0">
                <a:solidFill>
                  <a:srgbClr val="000000"/>
                </a:solidFill>
                <a:latin typeface="Calibri"/>
              </a:rPr>
              <a:t>evitar </a:t>
            </a:r>
            <a:r>
              <a:rPr lang="es-ES" sz="2000" dirty="0">
                <a:solidFill>
                  <a:srgbClr val="000000"/>
                </a:solidFill>
                <a:latin typeface="Calibri"/>
              </a:rPr>
              <a:t>que duerma en el exterior y aplicar en </a:t>
            </a:r>
            <a:r>
              <a:rPr lang="es-ES" sz="2000" dirty="0" smtClean="0">
                <a:solidFill>
                  <a:srgbClr val="000000"/>
                </a:solidFill>
                <a:latin typeface="Calibri"/>
              </a:rPr>
              <a:t>las </a:t>
            </a:r>
            <a:r>
              <a:rPr lang="es-ES" sz="2000" dirty="0">
                <a:solidFill>
                  <a:srgbClr val="000000"/>
                </a:solidFill>
                <a:latin typeface="Calibri"/>
              </a:rPr>
              <a:t>casetas de los perros insecticidas.</a:t>
            </a:r>
            <a:endParaRPr sz="2000" dirty="0"/>
          </a:p>
          <a:p>
            <a:pPr>
              <a:lnSpc>
                <a:spcPct val="90000"/>
              </a:lnSpc>
            </a:pPr>
            <a:endParaRPr dirty="0"/>
          </a:p>
        </p:txBody>
      </p:sp>
      <p:sp>
        <p:nvSpPr>
          <p:cNvPr id="129" name="CustomShape 5"/>
          <p:cNvSpPr/>
          <p:nvPr/>
        </p:nvSpPr>
        <p:spPr>
          <a:xfrm>
            <a:off x="179280" y="6202440"/>
            <a:ext cx="4430160" cy="577440"/>
          </a:xfrm>
          <a:prstGeom prst="rect">
            <a:avLst/>
          </a:prstGeom>
          <a:noFill/>
          <a:ln>
            <a:noFill/>
          </a:ln>
        </p:spPr>
        <p:txBody>
          <a:bodyPr lIns="90000" tIns="45000" rIns="90000" bIns="45000"/>
          <a:lstStyle/>
          <a:p>
            <a:pPr>
              <a:lnSpc>
                <a:spcPct val="100000"/>
              </a:lnSpc>
            </a:pPr>
            <a:r>
              <a:rPr lang="es-ES" sz="3200" b="1" dirty="0">
                <a:solidFill>
                  <a:srgbClr val="D3ECF2"/>
                </a:solidFill>
                <a:latin typeface="Arial"/>
              </a:rPr>
              <a:t>www.familiaysalud.es</a:t>
            </a:r>
            <a:endParaRPr dirty="0"/>
          </a:p>
        </p:txBody>
      </p:sp>
      <p:pic>
        <p:nvPicPr>
          <p:cNvPr id="130" name="Imagen 4"/>
          <p:cNvPicPr/>
          <p:nvPr/>
        </p:nvPicPr>
        <p:blipFill>
          <a:blip r:embed="rId4"/>
          <a:stretch>
            <a:fillRect/>
          </a:stretch>
        </p:blipFill>
        <p:spPr>
          <a:xfrm>
            <a:off x="7559640" y="235080"/>
            <a:ext cx="1439280" cy="882000"/>
          </a:xfrm>
          <a:prstGeom prst="rect">
            <a:avLst/>
          </a:prstGeom>
          <a:ln w="9360">
            <a:noFill/>
          </a:ln>
        </p:spPr>
      </p:pic>
      <p:pic>
        <p:nvPicPr>
          <p:cNvPr id="8" name="Imagen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1920" y="4681182"/>
            <a:ext cx="1680000" cy="1260000"/>
          </a:xfrm>
          <a:prstGeom prst="rect">
            <a:avLst/>
          </a:prstGeom>
        </p:spPr>
      </p:pic>
      <p:pic>
        <p:nvPicPr>
          <p:cNvPr id="9" name="Imagen 3"/>
          <p:cNvPicPr>
            <a:picLocks noChangeAspect="1"/>
          </p:cNvPicPr>
          <p:nvPr/>
        </p:nvPicPr>
        <p:blipFill>
          <a:blip r:embed="rId6"/>
          <a:srcRect/>
          <a:stretch>
            <a:fillRect/>
          </a:stretch>
        </p:blipFill>
        <p:spPr bwMode="auto">
          <a:xfrm>
            <a:off x="7524750" y="6330950"/>
            <a:ext cx="1447800" cy="447675"/>
          </a:xfrm>
          <a:prstGeom prst="rect">
            <a:avLst/>
          </a:prstGeom>
          <a:noFill/>
          <a:ln w="9525">
            <a:noFill/>
            <a:miter lim="800000"/>
            <a:headEnd/>
            <a:tailEnd/>
          </a:ln>
        </p:spPr>
      </p:pic>
      <p:sp>
        <p:nvSpPr>
          <p:cNvPr id="10" name="CuadroTexto 9"/>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501</Words>
  <Application>Microsoft Office PowerPoint</Application>
  <PresentationFormat>Presentación en pantalla (4:3)</PresentationFormat>
  <Paragraphs>60</Paragraphs>
  <Slides>7</Slides>
  <Notes>1</Notes>
  <HiddenSlides>0</HiddenSlides>
  <MMClips>0</MMClips>
  <ScaleCrop>false</ScaleCrop>
  <HeadingPairs>
    <vt:vector size="4" baseType="variant">
      <vt:variant>
        <vt:lpstr>Tema</vt:lpstr>
      </vt:variant>
      <vt:variant>
        <vt:i4>3</vt:i4>
      </vt:variant>
      <vt:variant>
        <vt:lpstr>Títulos de diapositiva</vt:lpstr>
      </vt:variant>
      <vt:variant>
        <vt:i4>7</vt:i4>
      </vt:variant>
    </vt:vector>
  </HeadingPairs>
  <TitlesOfParts>
    <vt:vector size="10" baseType="lpstr">
      <vt:lpstr>Office Theme</vt:lpstr>
      <vt:lpstr>Office Theme</vt:lpstr>
      <vt:lpstr>1_White with Blue Bar Segoe Template_TP10286789</vt:lpstr>
      <vt:lpstr>Presentación de PowerPoint</vt:lpstr>
      <vt:lpstr>Leishmaniasis, ¿qué es? </vt:lpstr>
      <vt:lpstr>¿Qué tipos de enfermedad hay?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Esther</cp:lastModifiedBy>
  <cp:revision>6</cp:revision>
  <dcterms:modified xsi:type="dcterms:W3CDTF">2023-04-12T16:51:47Z</dcterms:modified>
</cp:coreProperties>
</file>