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59" r:id="rId3"/>
    <p:sldId id="260" r:id="rId4"/>
    <p:sldId id="261"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pPr/>
              <a:t>23/01/2017</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pPr/>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1/23/2017 7:37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502277" y="1781493"/>
            <a:ext cx="7900228" cy="769441"/>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4400" b="1" dirty="0" smtClean="0">
                <a:latin typeface="Arial" panose="020B0604020202020204" pitchFamily="34" charset="0"/>
                <a:cs typeface="Arial" panose="020B0604020202020204" pitchFamily="34" charset="0"/>
              </a:rPr>
              <a:t>¿Qué sabemos del calostro?</a:t>
            </a:r>
            <a:endParaRPr lang="es-ES" sz="4400" dirty="0" smtClean="0">
              <a:latin typeface="Arial" panose="020B0604020202020204" pitchFamily="34" charset="0"/>
              <a:cs typeface="Arial" panose="020B0604020202020204" pitchFamily="34" charset="0"/>
            </a:endParaRPr>
          </a:p>
        </p:txBody>
      </p:sp>
      <p:sp>
        <p:nvSpPr>
          <p:cNvPr id="2" name="CuadroTexto 11"/>
          <p:cNvSpPr txBox="1"/>
          <p:nvPr/>
        </p:nvSpPr>
        <p:spPr>
          <a:xfrm>
            <a:off x="2230036" y="3545651"/>
            <a:ext cx="5080000" cy="830997"/>
          </a:xfrm>
          <a:prstGeom prst="rect">
            <a:avLst/>
          </a:prstGeom>
          <a:noFill/>
        </p:spPr>
        <p:txBody>
          <a:bodyPr>
            <a:spAutoFit/>
          </a:bodyPr>
          <a:lstStyle/>
          <a:p>
            <a:pPr lvl="0" fontAlgn="base">
              <a:spcBef>
                <a:spcPct val="0"/>
              </a:spcBef>
              <a:spcAft>
                <a:spcPct val="0"/>
              </a:spcAft>
              <a:defRPr/>
            </a:pPr>
            <a:r>
              <a:rPr lang="es-ES" sz="2400" b="1" dirty="0" smtClean="0">
                <a:latin typeface="Arial" panose="020B0604020202020204" pitchFamily="34" charset="0"/>
                <a:cs typeface="Arial" panose="020B0604020202020204" pitchFamily="34" charset="0"/>
              </a:rPr>
              <a:t>Beatriz Bello Martínez</a:t>
            </a:r>
            <a:r>
              <a:rPr lang="es-ES" sz="2400" dirty="0" smtClean="0">
                <a:latin typeface="Arial" panose="020B0604020202020204" pitchFamily="34" charset="0"/>
                <a:cs typeface="Arial" panose="020B0604020202020204" pitchFamily="34" charset="0"/>
              </a:rPr>
              <a:t>.</a:t>
            </a:r>
            <a:r>
              <a:rPr lang="es-ES" sz="2400" b="1" dirty="0" smtClean="0">
                <a:latin typeface="Arial" panose="020B0604020202020204" pitchFamily="34" charset="0"/>
                <a:cs typeface="Arial" panose="020B0604020202020204" pitchFamily="34" charset="0"/>
              </a:rPr>
              <a:t> </a:t>
            </a:r>
            <a:r>
              <a:rPr lang="es-ES" sz="2000" dirty="0" smtClean="0">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rPr>
              <a:t>Pediatra</a:t>
            </a:r>
            <a:endParaRPr lang="es-ES" sz="2000" dirty="0">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endParaRPr>
          </a:p>
          <a:p>
            <a:pPr lvl="0" fontAlgn="base">
              <a:spcBef>
                <a:spcPct val="0"/>
              </a:spcBef>
              <a:spcAft>
                <a:spcPct val="0"/>
              </a:spcAft>
              <a:defRPr/>
            </a:pPr>
            <a:r>
              <a:rPr lang="es-ES" sz="2400" b="1" dirty="0" smtClean="0">
                <a:latin typeface="Arial" panose="020B0604020202020204" pitchFamily="34" charset="0"/>
                <a:cs typeface="Arial" panose="020B0604020202020204" pitchFamily="34" charset="0"/>
              </a:rPr>
              <a:t>Teresa Palencia </a:t>
            </a:r>
            <a:r>
              <a:rPr lang="es-ES" sz="2400" b="1" dirty="0" err="1" smtClean="0">
                <a:latin typeface="Arial" panose="020B0604020202020204" pitchFamily="34" charset="0"/>
                <a:cs typeface="Arial" panose="020B0604020202020204" pitchFamily="34" charset="0"/>
              </a:rPr>
              <a:t>Ercilla</a:t>
            </a:r>
            <a:r>
              <a:rPr lang="es-ES" sz="2400" dirty="0" smtClean="0">
                <a:solidFill>
                  <a:srgbClr val="000000"/>
                </a:solidFill>
                <a:latin typeface="Arial" panose="020B0604020202020204" pitchFamily="34" charset="0"/>
                <a:cs typeface="Arial" panose="020B0604020202020204" pitchFamily="34" charset="0"/>
              </a:rPr>
              <a:t>.</a:t>
            </a:r>
            <a:r>
              <a:rPr lang="es-ES" sz="2400" b="1" dirty="0" smtClean="0">
                <a:solidFill>
                  <a:srgbClr val="000000"/>
                </a:solidFill>
                <a:latin typeface="Arial" panose="020B0604020202020204" pitchFamily="34" charset="0"/>
                <a:cs typeface="Arial" panose="020B0604020202020204" pitchFamily="34" charset="0"/>
              </a:rPr>
              <a:t> </a:t>
            </a:r>
            <a:r>
              <a:rPr lang="es-ES" sz="2000" dirty="0">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rPr>
              <a:t>Pediatra</a:t>
            </a:r>
            <a:endParaRPr lang="es-ES" sz="2400" dirty="0" smtClean="0">
              <a:latin typeface="Arial" panose="020B0604020202020204" pitchFamily="34" charset="0"/>
              <a:cs typeface="Arial" panose="020B0604020202020204" pitchFamily="34" charset="0"/>
            </a:endParaRPr>
          </a:p>
        </p:txBody>
      </p:sp>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24441" y="4659505"/>
            <a:ext cx="1892225" cy="1260000"/>
          </a:xfrm>
          <a:prstGeom prst="rect">
            <a:avLst/>
          </a:prstGeom>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5259119" cy="770732"/>
          </a:xfrm>
        </p:spPr>
        <p:txBody>
          <a:bodyPr numCol="1" anchorCtr="0" compatLnSpc="1">
            <a:prstTxWarp prst="textNoShape">
              <a:avLst/>
            </a:prstTxWarp>
          </a:bodyPr>
          <a:lstStyle/>
          <a:p>
            <a:r>
              <a:rPr lang="es-ES" b="1" dirty="0" smtClean="0"/>
              <a:t>¿Qué es el calostro?</a:t>
            </a:r>
            <a:endParaRPr lang="es-ES" dirty="0"/>
          </a:p>
        </p:txBody>
      </p:sp>
      <p:sp>
        <p:nvSpPr>
          <p:cNvPr id="19458" name="Rectangle 3"/>
          <p:cNvSpPr>
            <a:spLocks noGrp="1"/>
          </p:cNvSpPr>
          <p:nvPr>
            <p:ph type="body" idx="1"/>
          </p:nvPr>
        </p:nvSpPr>
        <p:spPr>
          <a:xfrm>
            <a:off x="665164" y="1325159"/>
            <a:ext cx="7731862" cy="4051558"/>
          </a:xfrm>
        </p:spPr>
        <p:txBody>
          <a:bodyPr/>
          <a:lstStyle/>
          <a:p>
            <a:pPr>
              <a:lnSpc>
                <a:spcPct val="114000"/>
              </a:lnSpc>
              <a:spcBef>
                <a:spcPts val="600"/>
              </a:spcBef>
            </a:pPr>
            <a:r>
              <a:rPr lang="es-ES" dirty="0" smtClean="0"/>
              <a:t>Es la primera leche que se produce, los primeros 3-5 días después del parto. </a:t>
            </a:r>
          </a:p>
          <a:p>
            <a:pPr>
              <a:lnSpc>
                <a:spcPct val="114000"/>
              </a:lnSpc>
              <a:spcBef>
                <a:spcPts val="600"/>
              </a:spcBef>
            </a:pPr>
            <a:r>
              <a:rPr lang="es-ES" dirty="0" smtClean="0"/>
              <a:t>Es un líquido seroso amarillento. </a:t>
            </a:r>
          </a:p>
          <a:p>
            <a:pPr>
              <a:lnSpc>
                <a:spcPct val="114000"/>
              </a:lnSpc>
              <a:spcBef>
                <a:spcPts val="600"/>
              </a:spcBef>
            </a:pPr>
            <a:r>
              <a:rPr lang="es-ES" dirty="0" smtClean="0"/>
              <a:t>Está compuesto fundamentalmente por inmunoglobulinas (fundamentalmente </a:t>
            </a:r>
            <a:r>
              <a:rPr lang="es-ES" dirty="0" err="1" smtClean="0"/>
              <a:t>Ig</a:t>
            </a:r>
            <a:r>
              <a:rPr lang="es-ES" dirty="0" smtClean="0"/>
              <a:t> A), agua, </a:t>
            </a:r>
            <a:r>
              <a:rPr lang="es-ES" dirty="0" err="1" smtClean="0"/>
              <a:t>proteinas</a:t>
            </a:r>
            <a:r>
              <a:rPr lang="es-ES" dirty="0" smtClean="0"/>
              <a:t>, grasas e hidratos de carbono.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4441" y="4659505"/>
            <a:ext cx="1892225" cy="1260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740189" cy="609398"/>
          </a:xfrm>
        </p:spPr>
        <p:txBody>
          <a:bodyPr numCol="1" anchorCtr="0" compatLnSpc="1">
            <a:prstTxWarp prst="textNoShape">
              <a:avLst/>
            </a:prstTxWarp>
          </a:bodyPr>
          <a:lstStyle/>
          <a:p>
            <a:pPr eaLnBrk="1" hangingPunct="1">
              <a:defRPr/>
            </a:pPr>
            <a:r>
              <a:rPr lang="es-ES" sz="4400" b="1" dirty="0" smtClean="0"/>
              <a:t>¿Cuáles son sus componentes?</a:t>
            </a:r>
            <a:endParaRPr lang="es-ES" sz="5400"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4441" y="4659505"/>
            <a:ext cx="1892225" cy="1260000"/>
          </a:xfrm>
          <a:prstGeom prst="rect">
            <a:avLst/>
          </a:prstGeom>
        </p:spPr>
      </p:pic>
      <p:sp>
        <p:nvSpPr>
          <p:cNvPr id="11" name="Rectangle 3"/>
          <p:cNvSpPr txBox="1">
            <a:spLocks/>
          </p:cNvSpPr>
          <p:nvPr/>
        </p:nvSpPr>
        <p:spPr bwMode="auto">
          <a:xfrm>
            <a:off x="665162" y="1501173"/>
            <a:ext cx="7731862" cy="311463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396875" indent="-396875" algn="l" defTabSz="912813" rtl="0" eaLnBrk="0" fontAlgn="base" hangingPunct="0">
              <a:lnSpc>
                <a:spcPct val="90000"/>
              </a:lnSpc>
              <a:spcBef>
                <a:spcPct val="20000"/>
              </a:spcBef>
              <a:spcAft>
                <a:spcPct val="0"/>
              </a:spcAft>
              <a:buBlip>
                <a:blip r:embed="rId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6"/>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4000"/>
              </a:lnSpc>
              <a:spcBef>
                <a:spcPts val="600"/>
              </a:spcBef>
            </a:pPr>
            <a:r>
              <a:rPr lang="es-ES" dirty="0"/>
              <a:t>Inmunoglobulinas (fundamentalmente </a:t>
            </a:r>
            <a:r>
              <a:rPr lang="es-ES" dirty="0" err="1"/>
              <a:t>Ig</a:t>
            </a:r>
            <a:r>
              <a:rPr lang="es-ES" dirty="0"/>
              <a:t> A)</a:t>
            </a:r>
          </a:p>
          <a:p>
            <a:pPr>
              <a:lnSpc>
                <a:spcPct val="114000"/>
              </a:lnSpc>
              <a:spcBef>
                <a:spcPts val="600"/>
              </a:spcBef>
            </a:pPr>
            <a:r>
              <a:rPr lang="es-ES" dirty="0"/>
              <a:t>Agua</a:t>
            </a:r>
          </a:p>
          <a:p>
            <a:pPr>
              <a:lnSpc>
                <a:spcPct val="114000"/>
              </a:lnSpc>
              <a:spcBef>
                <a:spcPts val="600"/>
              </a:spcBef>
            </a:pPr>
            <a:r>
              <a:rPr lang="es-ES" dirty="0" smtClean="0"/>
              <a:t>Proteínas</a:t>
            </a:r>
            <a:endParaRPr lang="es-ES" dirty="0"/>
          </a:p>
          <a:p>
            <a:pPr>
              <a:lnSpc>
                <a:spcPct val="114000"/>
              </a:lnSpc>
              <a:spcBef>
                <a:spcPts val="600"/>
              </a:spcBef>
            </a:pPr>
            <a:r>
              <a:rPr lang="es-ES" dirty="0"/>
              <a:t>Grasas</a:t>
            </a:r>
          </a:p>
          <a:p>
            <a:pPr>
              <a:lnSpc>
                <a:spcPct val="114000"/>
              </a:lnSpc>
              <a:spcBef>
                <a:spcPts val="600"/>
              </a:spcBef>
            </a:pPr>
            <a:r>
              <a:rPr lang="es-ES" dirty="0"/>
              <a:t>Hidratos de </a:t>
            </a:r>
            <a:r>
              <a:rPr lang="es-ES" dirty="0" smtClean="0"/>
              <a:t>carbono</a:t>
            </a:r>
            <a:endParaRPr lang="es-ES" dirty="0"/>
          </a:p>
        </p:txBody>
      </p:sp>
    </p:spTree>
    <p:extLst>
      <p:ext uri="{BB962C8B-B14F-4D97-AF65-F5344CB8AC3E}">
        <p14:creationId xmlns:p14="http://schemas.microsoft.com/office/powerpoint/2010/main" val="132893982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87890" y="234950"/>
            <a:ext cx="5490938" cy="747897"/>
          </a:xfrm>
        </p:spPr>
        <p:txBody>
          <a:bodyPr numCol="1" anchorCtr="0" compatLnSpc="1">
            <a:prstTxWarp prst="textNoShape">
              <a:avLst/>
            </a:prstTxWarp>
          </a:bodyPr>
          <a:lstStyle/>
          <a:p>
            <a:r>
              <a:rPr lang="es-ES" sz="5400" dirty="0" smtClean="0"/>
              <a:t> ¿</a:t>
            </a:r>
            <a:r>
              <a:rPr lang="es-ES" sz="4400" b="1" dirty="0" smtClean="0"/>
              <a:t>Para qué sirve?</a:t>
            </a:r>
            <a:endParaRPr lang="es-ES" sz="4400"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4441" y="4659505"/>
            <a:ext cx="1892225" cy="1260000"/>
          </a:xfrm>
          <a:prstGeom prst="rect">
            <a:avLst/>
          </a:prstGeom>
        </p:spPr>
      </p:pic>
      <p:sp>
        <p:nvSpPr>
          <p:cNvPr id="3" name="Marcador de contenido 2"/>
          <p:cNvSpPr>
            <a:spLocks noGrp="1"/>
          </p:cNvSpPr>
          <p:nvPr>
            <p:ph idx="1"/>
          </p:nvPr>
        </p:nvSpPr>
        <p:spPr>
          <a:xfrm>
            <a:off x="587890" y="1394292"/>
            <a:ext cx="8382000" cy="4225067"/>
          </a:xfrm>
        </p:spPr>
        <p:txBody>
          <a:bodyPr/>
          <a:lstStyle/>
          <a:p>
            <a:pPr>
              <a:lnSpc>
                <a:spcPct val="114000"/>
              </a:lnSpc>
            </a:pPr>
            <a:r>
              <a:rPr lang="es-ES" dirty="0"/>
              <a:t>Es el alimento ideal para los primeros días de vida del bebé.</a:t>
            </a:r>
          </a:p>
          <a:p>
            <a:pPr>
              <a:lnSpc>
                <a:spcPct val="114000"/>
              </a:lnSpc>
            </a:pPr>
            <a:r>
              <a:rPr lang="es-ES" dirty="0"/>
              <a:t>Es muy poquita cantidad.</a:t>
            </a:r>
          </a:p>
          <a:p>
            <a:pPr>
              <a:lnSpc>
                <a:spcPct val="114000"/>
              </a:lnSpc>
            </a:pPr>
            <a:r>
              <a:rPr lang="es-ES" dirty="0"/>
              <a:t>Tiene propiedades laxantes: ayuda a la expulsión del meconio.</a:t>
            </a:r>
          </a:p>
          <a:p>
            <a:pPr>
              <a:lnSpc>
                <a:spcPct val="114000"/>
              </a:lnSpc>
            </a:pPr>
            <a:r>
              <a:rPr lang="es-ES" dirty="0"/>
              <a:t>Es la “primera vacuna” del recién </a:t>
            </a:r>
            <a:r>
              <a:rPr lang="es-ES" dirty="0" smtClean="0"/>
              <a:t>	         nacido.</a:t>
            </a:r>
            <a:endParaRPr lang="es-ES" dirty="0"/>
          </a:p>
        </p:txBody>
      </p:sp>
    </p:spTree>
    <p:extLst>
      <p:ext uri="{BB962C8B-B14F-4D97-AF65-F5344CB8AC3E}">
        <p14:creationId xmlns:p14="http://schemas.microsoft.com/office/powerpoint/2010/main" val="132893982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220</Words>
  <Application>Microsoft Office PowerPoint</Application>
  <PresentationFormat>Presentación en pantalla (4:3)</PresentationFormat>
  <Paragraphs>26</Paragraphs>
  <Slides>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Wingdings</vt:lpstr>
      <vt:lpstr>1_White with Blue Bar Segoe Template_TP10286789</vt:lpstr>
      <vt:lpstr>Presentación de PowerPoint</vt:lpstr>
      <vt:lpstr>¿Qué es el calostro?</vt:lpstr>
      <vt:lpstr>¿Cuáles son sus componentes?</vt:lpstr>
      <vt:lpstr> ¿Para qué sirve?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10</cp:revision>
  <dcterms:created xsi:type="dcterms:W3CDTF">2016-05-03T15:33:32Z</dcterms:created>
  <dcterms:modified xsi:type="dcterms:W3CDTF">2017-01-23T18:40:10Z</dcterms:modified>
</cp:coreProperties>
</file>