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70" r:id="rId2"/>
    <p:sldId id="271" r:id="rId3"/>
    <p:sldId id="273" r:id="rId4"/>
    <p:sldId id="274" r:id="rId5"/>
    <p:sldId id="275" r:id="rId6"/>
    <p:sldId id="276" r:id="rId7"/>
    <p:sldId id="277" r:id="rId8"/>
    <p:sldId id="278" r:id="rId9"/>
    <p:sldId id="279" r:id="rId10"/>
    <p:sldId id="280" r:id="rId11"/>
    <p:sldId id="281" r:id="rId12"/>
    <p:sldId id="282" r:id="rId1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1290"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19/10/2016</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altLang="es-ES" sz="900" smtClean="0">
              <a:latin typeface="Arial" panose="020B0604020202020204" pitchFamily="34" charset="0"/>
              <a:cs typeface="Arial" panose="020B0604020202020204" pitchFamily="34" charset="0"/>
            </a:endParaRPr>
          </a:p>
        </p:txBody>
      </p:sp>
      <p:sp>
        <p:nvSpPr>
          <p:cNvPr id="1126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fontAlgn="base" hangingPunct="1">
              <a:spcBef>
                <a:spcPct val="0"/>
              </a:spcBef>
              <a:spcAft>
                <a:spcPct val="0"/>
              </a:spcAft>
            </a:pPr>
            <a:endParaRPr lang="en-US" altLang="es-ES" smtClean="0">
              <a:solidFill>
                <a:srgbClr val="000000"/>
              </a:solidFill>
              <a:cs typeface="Arial" panose="020B0604020202020204" pitchFamily="34" charset="0"/>
            </a:endParaRPr>
          </a:p>
        </p:txBody>
      </p:sp>
      <p:sp>
        <p:nvSpPr>
          <p:cNvPr id="11269"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fontAlgn="base" hangingPunct="1">
              <a:spcBef>
                <a:spcPct val="0"/>
              </a:spcBef>
              <a:spcAft>
                <a:spcPct val="0"/>
              </a:spcAft>
            </a:pPr>
            <a:fld id="{5C3A07D1-900A-44C4-88AE-AE781CE3B16B}" type="datetime8">
              <a:rPr lang="en-US" altLang="es-ES" smtClean="0">
                <a:solidFill>
                  <a:srgbClr val="000000"/>
                </a:solidFill>
                <a:cs typeface="Arial" panose="020B0604020202020204" pitchFamily="34" charset="0"/>
              </a:rPr>
              <a:pPr eaLnBrk="1" fontAlgn="base" hangingPunct="1">
                <a:spcBef>
                  <a:spcPct val="0"/>
                </a:spcBef>
                <a:spcAft>
                  <a:spcPct val="0"/>
                </a:spcAft>
              </a:pPr>
              <a:t>10/19/2016 6:33 PM</a:t>
            </a:fld>
            <a:endParaRPr lang="en-US" altLang="es-ES" smtClean="0">
              <a:solidFill>
                <a:srgbClr val="000000"/>
              </a:solidFill>
              <a:cs typeface="Arial" panose="020B0604020202020204" pitchFamily="34" charset="0"/>
            </a:endParaRPr>
          </a:p>
        </p:txBody>
      </p:sp>
      <p:sp>
        <p:nvSpPr>
          <p:cNvPr id="11270" name="Footer Placeholder 5"/>
          <p:cNvSpPr>
            <a:spLocks noGrp="1"/>
          </p:cNvSpPr>
          <p:nvPr>
            <p:ph type="ftr" sz="quarter" idx="4"/>
          </p:nvPr>
        </p:nvSpPr>
        <p:spPr bwMode="auto">
          <a:xfrm>
            <a:off x="0" y="8685213"/>
            <a:ext cx="61722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fontAlgn="base" hangingPunct="1">
              <a:spcBef>
                <a:spcPct val="0"/>
              </a:spcBef>
              <a:spcAft>
                <a:spcPct val="0"/>
              </a:spcAft>
            </a:pPr>
            <a:r>
              <a:rPr lang="en-US" altLang="es-ES" sz="500" smtClean="0">
                <a:solidFill>
                  <a:srgbClr val="000000"/>
                </a:solidFill>
                <a:cs typeface="Arial" panose="020B0604020202020204" pitchFamily="34" charset="0"/>
              </a:rPr>
              <a:t>© 2007 Microsoft Corporation. Todos los derechos reservados. Microsoft, Windows, Windows Vista y otros nombres de productos son o podrían ser marcas registradas o marcas comerciales en los EE.UU. u otros países.</a:t>
            </a:r>
          </a:p>
          <a:p>
            <a:pPr eaLnBrk="1" fontAlgn="base" hangingPunct="1">
              <a:spcBef>
                <a:spcPct val="0"/>
              </a:spcBef>
              <a:spcAft>
                <a:spcPct val="0"/>
              </a:spcAft>
            </a:pPr>
            <a:r>
              <a:rPr lang="en-US" altLang="es-ES" sz="500" smtClean="0">
                <a:solidFill>
                  <a:srgbClr val="000000"/>
                </a:solidFill>
                <a:cs typeface="Arial" panose="020B0604020202020204" pitchFamily="34" charset="0"/>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ltLang="es-ES" sz="500" smtClean="0">
                <a:solidFill>
                  <a:srgbClr val="000000"/>
                </a:solidFill>
                <a:cs typeface="Arial" panose="020B0604020202020204" pitchFamily="34" charset="0"/>
              </a:rPr>
            </a:br>
            <a:r>
              <a:rPr lang="en-US" altLang="es-ES" sz="500" smtClean="0">
                <a:solidFill>
                  <a:srgbClr val="000000"/>
                </a:solidFill>
                <a:cs typeface="Arial" panose="020B0604020202020204" pitchFamily="34" charset="0"/>
              </a:rPr>
              <a:t>MICROSOFT NO FACILITA GARANTÍAS EXPRESAS, IMPLÍCITAS O ESTATUTORIAS EN RELACIÓN A LA INFORMACIÓN CONTENIDA EN ESTA PRESENTACIÓN.</a:t>
            </a:r>
          </a:p>
          <a:p>
            <a:pPr eaLnBrk="1" fontAlgn="base" hangingPunct="1">
              <a:spcBef>
                <a:spcPct val="0"/>
              </a:spcBef>
              <a:spcAft>
                <a:spcPct val="0"/>
              </a:spcAft>
            </a:pPr>
            <a:endParaRPr lang="en-US" altLang="es-ES" sz="500" smtClean="0">
              <a:solidFill>
                <a:srgbClr val="000000"/>
              </a:solidFill>
              <a:cs typeface="Arial" panose="020B0604020202020204" pitchFamily="34" charset="0"/>
            </a:endParaRPr>
          </a:p>
        </p:txBody>
      </p:sp>
      <p:sp>
        <p:nvSpPr>
          <p:cNvPr id="11271" name="Slide Number Placeholder 6"/>
          <p:cNvSpPr>
            <a:spLocks noGrp="1"/>
          </p:cNvSpPr>
          <p:nvPr>
            <p:ph type="sldNum" sz="quarter" idx="5"/>
          </p:nvPr>
        </p:nvSpPr>
        <p:spPr bwMode="auto">
          <a:xfrm>
            <a:off x="6172200" y="8685213"/>
            <a:ext cx="684213"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FF7DD347-8F68-41BF-A8D6-CAAE6984D685}" type="slidenum">
              <a:rPr lang="en-US" altLang="es-ES">
                <a:solidFill>
                  <a:srgbClr val="000000"/>
                </a:solidFill>
              </a:rPr>
              <a:pPr eaLnBrk="1" hangingPunct="1">
                <a:spcBef>
                  <a:spcPct val="0"/>
                </a:spcBef>
              </a:pPr>
              <a:t>1</a:t>
            </a:fld>
            <a:endParaRPr lang="en-US" altLang="es-ES">
              <a:solidFill>
                <a:srgbClr val="000000"/>
              </a:solidFill>
            </a:endParaRPr>
          </a:p>
        </p:txBody>
      </p:sp>
    </p:spTree>
    <p:extLst>
      <p:ext uri="{BB962C8B-B14F-4D97-AF65-F5344CB8AC3E}">
        <p14:creationId xmlns:p14="http://schemas.microsoft.com/office/powerpoint/2010/main" val="3817211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smtClean="0"/>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smtClean="0"/>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9.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Imagen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24750" y="6330950"/>
            <a:ext cx="14478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Imagen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559675" y="234950"/>
            <a:ext cx="1439863"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rPr>
              <a:t>www.familiaysalud.es</a:t>
            </a:r>
          </a:p>
        </p:txBody>
      </p:sp>
      <p:sp>
        <p:nvSpPr>
          <p:cNvPr id="4101" name="Text Box 5"/>
          <p:cNvSpPr txBox="1">
            <a:spLocks noChangeArrowheads="1"/>
          </p:cNvSpPr>
          <p:nvPr/>
        </p:nvSpPr>
        <p:spPr bwMode="auto">
          <a:xfrm>
            <a:off x="482600" y="1644650"/>
            <a:ext cx="8332788" cy="176971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lnSpc>
                <a:spcPct val="90000"/>
              </a:lnSpc>
              <a:spcBef>
                <a:spcPct val="20000"/>
              </a:spcBef>
              <a:buBlip>
                <a:blip r:embed="rId5"/>
              </a:buBlip>
              <a:defRPr sz="3200">
                <a:solidFill>
                  <a:schemeClr val="tx1"/>
                </a:solidFill>
                <a:latin typeface="Calibri" panose="020F0502020204030204" pitchFamily="34" charset="0"/>
              </a:defRPr>
            </a:lvl1pPr>
            <a:lvl2pPr marL="742950" indent="-285750" eaLnBrk="0" hangingPunct="0">
              <a:lnSpc>
                <a:spcPct val="90000"/>
              </a:lnSpc>
              <a:spcBef>
                <a:spcPct val="20000"/>
              </a:spcBef>
              <a:buBlip>
                <a:blip r:embed="rId6"/>
              </a:buBlip>
              <a:defRPr sz="2800">
                <a:solidFill>
                  <a:schemeClr val="tx1"/>
                </a:solidFill>
                <a:latin typeface="Calibri" panose="020F0502020204030204" pitchFamily="34" charset="0"/>
              </a:defRPr>
            </a:lvl2pPr>
            <a:lvl3pPr marL="1143000" indent="-228600" eaLnBrk="0" hangingPunct="0">
              <a:lnSpc>
                <a:spcPct val="90000"/>
              </a:lnSpc>
              <a:spcBef>
                <a:spcPct val="20000"/>
              </a:spcBef>
              <a:buBlip>
                <a:blip r:embed="rId6"/>
              </a:buBlip>
              <a:defRPr sz="2400">
                <a:solidFill>
                  <a:schemeClr val="tx1"/>
                </a:solidFill>
                <a:latin typeface="Calibri" panose="020F0502020204030204" pitchFamily="34" charset="0"/>
              </a:defRPr>
            </a:lvl3pPr>
            <a:lvl4pPr marL="1600200" indent="-228600" eaLnBrk="0" hangingPunct="0">
              <a:lnSpc>
                <a:spcPct val="90000"/>
              </a:lnSpc>
              <a:spcBef>
                <a:spcPct val="20000"/>
              </a:spcBef>
              <a:buBlip>
                <a:blip r:embed="rId6"/>
              </a:buBlip>
              <a:defRPr sz="2400">
                <a:solidFill>
                  <a:schemeClr val="tx1"/>
                </a:solidFill>
                <a:latin typeface="Calibri" panose="020F0502020204030204" pitchFamily="34" charset="0"/>
              </a:defRPr>
            </a:lvl4pPr>
            <a:lvl5pPr marL="2057400" indent="-228600" eaLnBrk="0" hangingPunct="0">
              <a:lnSpc>
                <a:spcPct val="90000"/>
              </a:lnSpc>
              <a:spcBef>
                <a:spcPct val="20000"/>
              </a:spcBef>
              <a:buBlip>
                <a:blip r:embed="rId6"/>
              </a:buBlip>
              <a:defRPr sz="2400">
                <a:solidFill>
                  <a:schemeClr val="tx1"/>
                </a:solidFill>
                <a:latin typeface="Calibri" panose="020F0502020204030204" pitchFamily="34" charset="0"/>
              </a:defRPr>
            </a:lvl5pPr>
            <a:lvl6pPr marL="2514600" indent="-228600" eaLnBrk="0" fontAlgn="base" hangingPunct="0">
              <a:lnSpc>
                <a:spcPct val="90000"/>
              </a:lnSpc>
              <a:spcBef>
                <a:spcPct val="20000"/>
              </a:spcBef>
              <a:spcAft>
                <a:spcPct val="0"/>
              </a:spcAft>
              <a:buBlip>
                <a:blip r:embed="rId6"/>
              </a:buBlip>
              <a:defRPr sz="2400">
                <a:solidFill>
                  <a:schemeClr val="tx1"/>
                </a:solidFill>
                <a:latin typeface="Calibri" panose="020F0502020204030204" pitchFamily="34" charset="0"/>
              </a:defRPr>
            </a:lvl6pPr>
            <a:lvl7pPr marL="2971800" indent="-228600" eaLnBrk="0" fontAlgn="base" hangingPunct="0">
              <a:lnSpc>
                <a:spcPct val="90000"/>
              </a:lnSpc>
              <a:spcBef>
                <a:spcPct val="20000"/>
              </a:spcBef>
              <a:spcAft>
                <a:spcPct val="0"/>
              </a:spcAft>
              <a:buBlip>
                <a:blip r:embed="rId6"/>
              </a:buBlip>
              <a:defRPr sz="2400">
                <a:solidFill>
                  <a:schemeClr val="tx1"/>
                </a:solidFill>
                <a:latin typeface="Calibri" panose="020F0502020204030204" pitchFamily="34" charset="0"/>
              </a:defRPr>
            </a:lvl7pPr>
            <a:lvl8pPr marL="3429000" indent="-228600" eaLnBrk="0" fontAlgn="base" hangingPunct="0">
              <a:lnSpc>
                <a:spcPct val="90000"/>
              </a:lnSpc>
              <a:spcBef>
                <a:spcPct val="20000"/>
              </a:spcBef>
              <a:spcAft>
                <a:spcPct val="0"/>
              </a:spcAft>
              <a:buBlip>
                <a:blip r:embed="rId6"/>
              </a:buBlip>
              <a:defRPr sz="2400">
                <a:solidFill>
                  <a:schemeClr val="tx1"/>
                </a:solidFill>
                <a:latin typeface="Calibri" panose="020F0502020204030204" pitchFamily="34" charset="0"/>
              </a:defRPr>
            </a:lvl8pPr>
            <a:lvl9pPr marL="3886200" indent="-228600" eaLnBrk="0" fontAlgn="base" hangingPunct="0">
              <a:lnSpc>
                <a:spcPct val="90000"/>
              </a:lnSpc>
              <a:spcBef>
                <a:spcPct val="20000"/>
              </a:spcBef>
              <a:spcAft>
                <a:spcPct val="0"/>
              </a:spcAft>
              <a:buBlip>
                <a:blip r:embed="rId6"/>
              </a:buBlip>
              <a:defRPr sz="2400">
                <a:solidFill>
                  <a:schemeClr val="tx1"/>
                </a:solidFill>
                <a:latin typeface="Calibri" panose="020F0502020204030204" pitchFamily="34" charset="0"/>
              </a:defRPr>
            </a:lvl9pPr>
          </a:lstStyle>
          <a:p>
            <a:pPr eaLnBrk="1" hangingPunct="1">
              <a:lnSpc>
                <a:spcPct val="100000"/>
              </a:lnSpc>
              <a:spcBef>
                <a:spcPct val="0"/>
              </a:spcBef>
              <a:buFontTx/>
              <a:buNone/>
            </a:pPr>
            <a:r>
              <a:rPr lang="es-ES" sz="2800" b="1" dirty="0">
                <a:solidFill>
                  <a:srgbClr val="000000"/>
                </a:solidFill>
                <a:latin typeface="Arial" charset="0"/>
              </a:rPr>
              <a:t>¿Cómo proteger a los niños y niñas del abuso sexual? </a:t>
            </a:r>
            <a:r>
              <a:rPr lang="es-ES" sz="2800" b="1" dirty="0" smtClean="0">
                <a:solidFill>
                  <a:srgbClr val="000000"/>
                </a:solidFill>
                <a:latin typeface="Arial" charset="0"/>
              </a:rPr>
              <a:t>Consejos </a:t>
            </a:r>
            <a:r>
              <a:rPr lang="es-ES" sz="2800" b="1" dirty="0">
                <a:solidFill>
                  <a:srgbClr val="000000"/>
                </a:solidFill>
                <a:latin typeface="Arial" charset="0"/>
              </a:rPr>
              <a:t>para los </a:t>
            </a:r>
            <a:r>
              <a:rPr lang="es-ES" sz="2800" b="1" dirty="0" smtClean="0">
                <a:solidFill>
                  <a:srgbClr val="000000"/>
                </a:solidFill>
                <a:latin typeface="Arial" charset="0"/>
              </a:rPr>
              <a:t>padres y </a:t>
            </a:r>
            <a:r>
              <a:rPr lang="es-ES" sz="2800" b="1" dirty="0">
                <a:solidFill>
                  <a:srgbClr val="000000"/>
                </a:solidFill>
                <a:latin typeface="Arial" charset="0"/>
              </a:rPr>
              <a:t>las </a:t>
            </a:r>
            <a:r>
              <a:rPr lang="es-ES" sz="2800" b="1" dirty="0" smtClean="0">
                <a:solidFill>
                  <a:srgbClr val="000000"/>
                </a:solidFill>
                <a:latin typeface="Arial" charset="0"/>
              </a:rPr>
              <a:t>madres</a:t>
            </a:r>
          </a:p>
          <a:p>
            <a:pPr eaLnBrk="1" hangingPunct="1">
              <a:lnSpc>
                <a:spcPct val="100000"/>
              </a:lnSpc>
              <a:spcBef>
                <a:spcPts val="600"/>
              </a:spcBef>
              <a:buFontTx/>
              <a:buNone/>
            </a:pPr>
            <a:r>
              <a:rPr lang="es-ES" altLang="es-ES" sz="2400" b="1" dirty="0" smtClean="0">
                <a:solidFill>
                  <a:srgbClr val="000000"/>
                </a:solidFill>
                <a:latin typeface="Arial" panose="020B0604020202020204" pitchFamily="34" charset="0"/>
              </a:rPr>
              <a:t>Lo </a:t>
            </a:r>
            <a:r>
              <a:rPr lang="es-ES" altLang="es-ES" sz="2400" b="1" dirty="0">
                <a:solidFill>
                  <a:srgbClr val="000000"/>
                </a:solidFill>
                <a:latin typeface="Arial" panose="020B0604020202020204" pitchFamily="34" charset="0"/>
              </a:rPr>
              <a:t>que deben saber los padres y las madres sobre el abuso sexual infantil (</a:t>
            </a:r>
            <a:r>
              <a:rPr lang="es-ES" altLang="es-ES" sz="2400" b="1" dirty="0" smtClean="0">
                <a:solidFill>
                  <a:srgbClr val="000000"/>
                </a:solidFill>
                <a:latin typeface="Arial" panose="020B0604020202020204" pitchFamily="34" charset="0"/>
              </a:rPr>
              <a:t>III)</a:t>
            </a:r>
            <a:endParaRPr lang="es-ES" altLang="es-ES" sz="2400" b="1" dirty="0">
              <a:solidFill>
                <a:srgbClr val="000000"/>
              </a:solidFill>
              <a:latin typeface="Arial" panose="020B0604020202020204" pitchFamily="34" charset="0"/>
            </a:endParaRPr>
          </a:p>
        </p:txBody>
      </p:sp>
      <p:sp>
        <p:nvSpPr>
          <p:cNvPr id="2" name="CuadroTexto 11"/>
          <p:cNvSpPr txBox="1"/>
          <p:nvPr/>
        </p:nvSpPr>
        <p:spPr>
          <a:xfrm>
            <a:off x="2394744" y="4035270"/>
            <a:ext cx="5080000" cy="400110"/>
          </a:xfrm>
          <a:prstGeom prst="rect">
            <a:avLst/>
          </a:prstGeom>
          <a:noFill/>
        </p:spPr>
        <p:txBody>
          <a:bodyPr>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a:defRPr/>
            </a:pPr>
            <a:r>
              <a:rPr lang="es-ES" altLang="es-ES" sz="2000" dirty="0" smtClean="0">
                <a:solidFill>
                  <a:srgbClr val="000000"/>
                </a:solidFill>
                <a:effectLst>
                  <a:outerShdw blurRad="38100" dist="38100" dir="2700000" algn="tl">
                    <a:srgbClr val="C0C0C0"/>
                  </a:outerShdw>
                </a:effectLst>
                <a:latin typeface="Arial" pitchFamily="34" charset="0"/>
              </a:rPr>
              <a:t>Carmen de Manuel. </a:t>
            </a:r>
            <a:r>
              <a:rPr lang="es-ES" altLang="es-ES" dirty="0" smtClean="0">
                <a:solidFill>
                  <a:srgbClr val="000000"/>
                </a:solidFill>
                <a:effectLst>
                  <a:outerShdw blurRad="38100" dist="38100" dir="2700000" algn="tl">
                    <a:srgbClr val="C0C0C0"/>
                  </a:outerShdw>
                </a:effectLst>
                <a:latin typeface="Arial" pitchFamily="34" charset="0"/>
              </a:rPr>
              <a:t>Psicóloga clínica</a:t>
            </a:r>
          </a:p>
        </p:txBody>
      </p:sp>
      <p:pic>
        <p:nvPicPr>
          <p:cNvPr id="4" name="Imagen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107316" y="4637355"/>
            <a:ext cx="1892222" cy="1260000"/>
          </a:xfrm>
          <a:prstGeom prst="rect">
            <a:avLst/>
          </a:prstGeom>
        </p:spPr>
      </p:pic>
    </p:spTree>
    <p:extLst>
      <p:ext uri="{BB962C8B-B14F-4D97-AF65-F5344CB8AC3E}">
        <p14:creationId xmlns:p14="http://schemas.microsoft.com/office/powerpoint/2010/main" val="2089757604"/>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8"/>
            <a:ext cx="6894513" cy="951426"/>
          </a:xfrm>
        </p:spPr>
        <p:txBody>
          <a:bodyPr numCol="1" anchorCtr="0" compatLnSpc="1">
            <a:prstTxWarp prst="textNoShape">
              <a:avLst/>
            </a:prstTxWarp>
          </a:bodyPr>
          <a:lstStyle/>
          <a:p>
            <a:pPr eaLnBrk="1" hangingPunct="1">
              <a:defRPr/>
            </a:pPr>
            <a:r>
              <a:rPr lang="es-ES" sz="3600" dirty="0">
                <a:ln>
                  <a:noFill/>
                </a:ln>
                <a:solidFill>
                  <a:schemeClr val="tx1"/>
                </a:solidFill>
                <a:effectLst>
                  <a:outerShdw blurRad="38100" dist="38100" dir="2700000" algn="tl">
                    <a:srgbClr val="000000">
                      <a:alpha val="43137"/>
                    </a:srgbClr>
                  </a:outerShdw>
                </a:effectLst>
              </a:rPr>
              <a:t>¿Y si el niño </a:t>
            </a:r>
            <a:r>
              <a:rPr lang="es-ES" sz="3600" dirty="0" smtClean="0">
                <a:ln>
                  <a:noFill/>
                </a:ln>
                <a:solidFill>
                  <a:schemeClr val="tx1"/>
                </a:solidFill>
                <a:effectLst>
                  <a:outerShdw blurRad="38100" dist="38100" dir="2700000" algn="tl">
                    <a:srgbClr val="000000">
                      <a:alpha val="43137"/>
                    </a:srgbClr>
                  </a:outerShdw>
                </a:effectLst>
              </a:rPr>
              <a:t>cuenta </a:t>
            </a:r>
            <a:r>
              <a:rPr lang="es-ES" sz="3600" dirty="0">
                <a:ln>
                  <a:noFill/>
                </a:ln>
                <a:solidFill>
                  <a:schemeClr val="tx1"/>
                </a:solidFill>
                <a:effectLst>
                  <a:outerShdw blurRad="38100" dist="38100" dir="2700000" algn="tl">
                    <a:srgbClr val="000000">
                      <a:alpha val="43137"/>
                    </a:srgbClr>
                  </a:outerShdw>
                </a:effectLst>
              </a:rPr>
              <a:t>que </a:t>
            </a:r>
            <a:r>
              <a:rPr lang="es-ES" sz="3600" dirty="0" smtClean="0">
                <a:ln>
                  <a:noFill/>
                </a:ln>
                <a:solidFill>
                  <a:schemeClr val="tx1"/>
                </a:solidFill>
                <a:effectLst>
                  <a:outerShdw blurRad="38100" dist="38100" dir="2700000" algn="tl">
                    <a:srgbClr val="000000">
                      <a:alpha val="43137"/>
                    </a:srgbClr>
                  </a:outerShdw>
                </a:effectLst>
              </a:rPr>
              <a:t>ha </a:t>
            </a:r>
            <a:r>
              <a:rPr lang="es-ES" sz="3600" dirty="0">
                <a:ln>
                  <a:noFill/>
                </a:ln>
                <a:solidFill>
                  <a:schemeClr val="tx1"/>
                </a:solidFill>
                <a:effectLst>
                  <a:outerShdw blurRad="38100" dist="38100" dir="2700000" algn="tl">
                    <a:srgbClr val="000000">
                      <a:alpha val="43137"/>
                    </a:srgbClr>
                  </a:outerShdw>
                </a:effectLst>
              </a:rPr>
              <a:t>sido abusado? ¿Cómo deben reaccionar los padres?</a:t>
            </a:r>
            <a:endParaRPr lang="es-ES" sz="3600" dirty="0" smtClean="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1" name="2 Marcador de contenido"/>
          <p:cNvSpPr>
            <a:spLocks noGrp="1"/>
          </p:cNvSpPr>
          <p:nvPr>
            <p:ph idx="1"/>
          </p:nvPr>
        </p:nvSpPr>
        <p:spPr>
          <a:xfrm>
            <a:off x="665161" y="1678813"/>
            <a:ext cx="8028078" cy="3046988"/>
          </a:xfrm>
        </p:spPr>
        <p:txBody>
          <a:bodyPr/>
          <a:lstStyle/>
          <a:p>
            <a:pPr marL="180000">
              <a:lnSpc>
                <a:spcPct val="100000"/>
              </a:lnSpc>
              <a:spcBef>
                <a:spcPts val="1200"/>
              </a:spcBef>
            </a:pPr>
            <a:r>
              <a:rPr lang="es-ES" sz="2800" dirty="0" smtClean="0"/>
              <a:t>Tratarlo </a:t>
            </a:r>
            <a:r>
              <a:rPr lang="es-ES" sz="2800" dirty="0"/>
              <a:t>con normalidad, sin sobreprotegerle.</a:t>
            </a:r>
          </a:p>
          <a:p>
            <a:pPr marL="180000">
              <a:lnSpc>
                <a:spcPct val="100000"/>
              </a:lnSpc>
              <a:spcBef>
                <a:spcPts val="1200"/>
              </a:spcBef>
            </a:pPr>
            <a:r>
              <a:rPr lang="es-ES" sz="2800" dirty="0" smtClean="0"/>
              <a:t>El niño debe volver </a:t>
            </a:r>
            <a:r>
              <a:rPr lang="es-ES" sz="2800" dirty="0"/>
              <a:t>a sus actividades habituales. </a:t>
            </a:r>
          </a:p>
          <a:p>
            <a:pPr marL="180000">
              <a:lnSpc>
                <a:spcPct val="100000"/>
              </a:lnSpc>
              <a:spcBef>
                <a:spcPts val="1200"/>
              </a:spcBef>
            </a:pPr>
            <a:r>
              <a:rPr lang="es-ES" sz="2800" dirty="0"/>
              <a:t>Y, por supuesto, transmitirle que le seguimos queriendo igual que antes. </a:t>
            </a:r>
          </a:p>
          <a:p>
            <a:pPr marL="180000">
              <a:lnSpc>
                <a:spcPct val="100000"/>
              </a:lnSpc>
              <a:spcBef>
                <a:spcPts val="1200"/>
              </a:spcBef>
            </a:pPr>
            <a:r>
              <a:rPr lang="es-ES" sz="2800" dirty="0"/>
              <a:t>Además, los padres tomarán las medidas necesarias para que el abusador no tenga acceso al </a:t>
            </a:r>
            <a:r>
              <a:rPr lang="es-ES" sz="2800" dirty="0" smtClean="0"/>
              <a:t>niño.</a:t>
            </a:r>
            <a:endParaRPr lang="es-ES" sz="2800" dirty="0"/>
          </a:p>
        </p:txBody>
      </p:sp>
      <p:pic>
        <p:nvPicPr>
          <p:cNvPr id="15" name="Imagen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316" y="4637355"/>
            <a:ext cx="1892222" cy="1260000"/>
          </a:xfrm>
          <a:prstGeom prst="rect">
            <a:avLst/>
          </a:prstGeom>
        </p:spPr>
      </p:pic>
    </p:spTree>
    <p:extLst>
      <p:ext uri="{BB962C8B-B14F-4D97-AF65-F5344CB8AC3E}">
        <p14:creationId xmlns:p14="http://schemas.microsoft.com/office/powerpoint/2010/main" val="2713374677"/>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1" name="Rectangle 2"/>
          <p:cNvSpPr>
            <a:spLocks noGrp="1"/>
          </p:cNvSpPr>
          <p:nvPr>
            <p:ph type="title"/>
          </p:nvPr>
        </p:nvSpPr>
        <p:spPr bwMode="auto">
          <a:xfrm>
            <a:off x="665162" y="346868"/>
            <a:ext cx="6894513" cy="951426"/>
          </a:xfrm>
        </p:spPr>
        <p:txBody>
          <a:bodyPr numCol="1" anchorCtr="0" compatLnSpc="1">
            <a:prstTxWarp prst="textNoShape">
              <a:avLst/>
            </a:prstTxWarp>
          </a:bodyPr>
          <a:lstStyle/>
          <a:p>
            <a:pPr eaLnBrk="1" hangingPunct="1">
              <a:defRPr/>
            </a:pPr>
            <a:r>
              <a:rPr lang="es-ES" sz="3600" dirty="0">
                <a:ln>
                  <a:noFill/>
                </a:ln>
                <a:solidFill>
                  <a:schemeClr val="tx1"/>
                </a:solidFill>
                <a:effectLst>
                  <a:outerShdw blurRad="38100" dist="38100" dir="2700000" algn="tl">
                    <a:srgbClr val="000000">
                      <a:alpha val="43137"/>
                    </a:srgbClr>
                  </a:outerShdw>
                </a:effectLst>
              </a:rPr>
              <a:t>¿Y si el niño </a:t>
            </a:r>
            <a:r>
              <a:rPr lang="es-ES" sz="3600" dirty="0" smtClean="0">
                <a:ln>
                  <a:noFill/>
                </a:ln>
                <a:solidFill>
                  <a:schemeClr val="tx1"/>
                </a:solidFill>
                <a:effectLst>
                  <a:outerShdw blurRad="38100" dist="38100" dir="2700000" algn="tl">
                    <a:srgbClr val="000000">
                      <a:alpha val="43137"/>
                    </a:srgbClr>
                  </a:outerShdw>
                </a:effectLst>
              </a:rPr>
              <a:t>cuenta </a:t>
            </a:r>
            <a:r>
              <a:rPr lang="es-ES" sz="3600" dirty="0">
                <a:ln>
                  <a:noFill/>
                </a:ln>
                <a:solidFill>
                  <a:schemeClr val="tx1"/>
                </a:solidFill>
                <a:effectLst>
                  <a:outerShdw blurRad="38100" dist="38100" dir="2700000" algn="tl">
                    <a:srgbClr val="000000">
                      <a:alpha val="43137"/>
                    </a:srgbClr>
                  </a:outerShdw>
                </a:effectLst>
              </a:rPr>
              <a:t>que </a:t>
            </a:r>
            <a:r>
              <a:rPr lang="es-ES" sz="3600" dirty="0" smtClean="0">
                <a:ln>
                  <a:noFill/>
                </a:ln>
                <a:solidFill>
                  <a:schemeClr val="tx1"/>
                </a:solidFill>
                <a:effectLst>
                  <a:outerShdw blurRad="38100" dist="38100" dir="2700000" algn="tl">
                    <a:srgbClr val="000000">
                      <a:alpha val="43137"/>
                    </a:srgbClr>
                  </a:outerShdw>
                </a:effectLst>
              </a:rPr>
              <a:t>ha </a:t>
            </a:r>
            <a:r>
              <a:rPr lang="es-ES" sz="3600" dirty="0">
                <a:ln>
                  <a:noFill/>
                </a:ln>
                <a:solidFill>
                  <a:schemeClr val="tx1"/>
                </a:solidFill>
                <a:effectLst>
                  <a:outerShdw blurRad="38100" dist="38100" dir="2700000" algn="tl">
                    <a:srgbClr val="000000">
                      <a:alpha val="43137"/>
                    </a:srgbClr>
                  </a:outerShdw>
                </a:effectLst>
              </a:rPr>
              <a:t>sido abusado? ¿Cómo deben reaccionar los padres?</a:t>
            </a:r>
            <a:endParaRPr lang="es-ES" sz="3600" dirty="0" smtClean="0">
              <a:ln>
                <a:noFill/>
              </a:ln>
              <a:solidFill>
                <a:schemeClr val="tx1"/>
              </a:solidFill>
              <a:effectLst>
                <a:outerShdw blurRad="38100" dist="38100" dir="2700000" algn="tl">
                  <a:srgbClr val="000000">
                    <a:alpha val="43137"/>
                  </a:srgbClr>
                </a:outerShdw>
              </a:effectLst>
            </a:endParaRPr>
          </a:p>
        </p:txBody>
      </p:sp>
      <p:sp>
        <p:nvSpPr>
          <p:cNvPr id="15" name="2 Marcador de contenido"/>
          <p:cNvSpPr>
            <a:spLocks noGrp="1"/>
          </p:cNvSpPr>
          <p:nvPr>
            <p:ph idx="1"/>
          </p:nvPr>
        </p:nvSpPr>
        <p:spPr>
          <a:xfrm>
            <a:off x="583159" y="1591857"/>
            <a:ext cx="7696447" cy="3108543"/>
          </a:xfrm>
        </p:spPr>
        <p:txBody>
          <a:bodyPr/>
          <a:lstStyle/>
          <a:p>
            <a:pPr marL="180000" indent="0">
              <a:lnSpc>
                <a:spcPct val="100000"/>
              </a:lnSpc>
              <a:spcBef>
                <a:spcPts val="1200"/>
              </a:spcBef>
              <a:buNone/>
            </a:pPr>
            <a:r>
              <a:rPr lang="es-ES" sz="2600" b="1" dirty="0"/>
              <a:t>Unas últimas cuestiones de gran </a:t>
            </a:r>
            <a:r>
              <a:rPr lang="es-ES" sz="2600" b="1" dirty="0" smtClean="0"/>
              <a:t>importancia:</a:t>
            </a:r>
          </a:p>
          <a:p>
            <a:pPr marL="180000" indent="0">
              <a:lnSpc>
                <a:spcPct val="100000"/>
              </a:lnSpc>
              <a:spcBef>
                <a:spcPts val="1200"/>
              </a:spcBef>
            </a:pPr>
            <a:r>
              <a:rPr lang="es-ES" sz="2600" dirty="0" smtClean="0"/>
              <a:t> Los </a:t>
            </a:r>
            <a:r>
              <a:rPr lang="es-ES" sz="2600" dirty="0"/>
              <a:t>padres llevarán al niño a </a:t>
            </a:r>
            <a:r>
              <a:rPr lang="es-ES" sz="2600" dirty="0" smtClean="0"/>
              <a:t>su médico y </a:t>
            </a:r>
            <a:r>
              <a:rPr lang="es-ES" sz="2600" dirty="0"/>
              <a:t>le </a:t>
            </a:r>
            <a:r>
              <a:rPr lang="es-ES" sz="2600" dirty="0" smtClean="0"/>
              <a:t>contarán </a:t>
            </a:r>
            <a:r>
              <a:rPr lang="es-ES" sz="2600" dirty="0"/>
              <a:t>lo ocurrido para que pueda explorar los daños físicos y/o psicológicos que hubiere y solicitar las pruebas que crea pertinentes. </a:t>
            </a:r>
            <a:endParaRPr lang="es-ES" sz="2600" dirty="0" smtClean="0"/>
          </a:p>
          <a:p>
            <a:pPr marL="180000" indent="0">
              <a:lnSpc>
                <a:spcPct val="100000"/>
              </a:lnSpc>
              <a:spcBef>
                <a:spcPts val="1200"/>
              </a:spcBef>
            </a:pPr>
            <a:r>
              <a:rPr lang="es-ES" sz="2600" dirty="0" smtClean="0"/>
              <a:t> Y</a:t>
            </a:r>
            <a:r>
              <a:rPr lang="es-ES" sz="2600" dirty="0"/>
              <a:t>, paralelamente, los padres pondrán los hechos en conocimiento de las </a:t>
            </a:r>
            <a:r>
              <a:rPr lang="es-ES" sz="2600" dirty="0" smtClean="0"/>
              <a:t>autoridades (juez</a:t>
            </a:r>
            <a:r>
              <a:rPr lang="es-ES" sz="2600" dirty="0"/>
              <a:t>, fiscal o </a:t>
            </a:r>
            <a:r>
              <a:rPr lang="es-ES" sz="2600" dirty="0" smtClean="0"/>
              <a:t>policía).</a:t>
            </a:r>
          </a:p>
        </p:txBody>
      </p:sp>
      <p:sp>
        <p:nvSpPr>
          <p:cNvPr id="16" name="3 CuadroTexto"/>
          <p:cNvSpPr txBox="1"/>
          <p:nvPr/>
        </p:nvSpPr>
        <p:spPr>
          <a:xfrm>
            <a:off x="205146" y="4903372"/>
            <a:ext cx="6740958" cy="830997"/>
          </a:xfrm>
          <a:prstGeom prst="rect">
            <a:avLst/>
          </a:prstGeom>
          <a:solidFill>
            <a:srgbClr val="FFC000"/>
          </a:solidFill>
          <a:ln w="76200">
            <a:solidFill>
              <a:schemeClr val="tx2">
                <a:lumMod val="60000"/>
                <a:lumOff val="40000"/>
              </a:schemeClr>
            </a:solidFill>
          </a:ln>
        </p:spPr>
        <p:txBody>
          <a:bodyPr wrap="square" rtlCol="0">
            <a:spAutoFit/>
          </a:bodyPr>
          <a:lstStyle/>
          <a:p>
            <a:r>
              <a:rPr lang="es-ES" sz="2400" b="1" dirty="0"/>
              <a:t>El abuso sexual infantil es un delito tipificado por la ley. El niño abusado merece que se le haga justicia. </a:t>
            </a:r>
          </a:p>
        </p:txBody>
      </p:sp>
      <p:pic>
        <p:nvPicPr>
          <p:cNvPr id="17" name="Imagen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316" y="4637355"/>
            <a:ext cx="1892222" cy="1260000"/>
          </a:xfrm>
          <a:prstGeom prst="rect">
            <a:avLst/>
          </a:prstGeom>
        </p:spPr>
      </p:pic>
    </p:spTree>
    <p:extLst>
      <p:ext uri="{BB962C8B-B14F-4D97-AF65-F5344CB8AC3E}">
        <p14:creationId xmlns:p14="http://schemas.microsoft.com/office/powerpoint/2010/main" val="3780054014"/>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8"/>
            <a:ext cx="6765947" cy="498598"/>
          </a:xfrm>
        </p:spPr>
        <p:txBody>
          <a:bodyPr numCol="1" anchorCtr="0" compatLnSpc="1">
            <a:prstTxWarp prst="textNoShape">
              <a:avLst/>
            </a:prstTxWarp>
          </a:bodyPr>
          <a:lstStyle/>
          <a:p>
            <a:pPr eaLnBrk="1" hangingPunct="1">
              <a:defRPr/>
            </a:pPr>
            <a:r>
              <a:rPr lang="es-ES" sz="3600" dirty="0" smtClean="0">
                <a:ln>
                  <a:noFill/>
                </a:ln>
                <a:solidFill>
                  <a:schemeClr val="tx1"/>
                </a:solidFill>
                <a:effectLst>
                  <a:outerShdw blurRad="38100" dist="38100" dir="2700000" algn="tl">
                    <a:srgbClr val="000000">
                      <a:alpha val="43137"/>
                    </a:srgbClr>
                  </a:outerShdw>
                </a:effectLst>
              </a:rPr>
              <a:t>Abuso sexual infantil: </a:t>
            </a:r>
            <a:r>
              <a:rPr lang="es-ES" sz="3200" dirty="0" smtClean="0">
                <a:ln>
                  <a:noFill/>
                </a:ln>
                <a:solidFill>
                  <a:schemeClr val="tx1"/>
                </a:solidFill>
                <a:effectLst>
                  <a:outerShdw blurRad="38100" dist="38100" dir="2700000" algn="tl">
                    <a:srgbClr val="000000">
                      <a:alpha val="43137"/>
                    </a:srgbClr>
                  </a:outerShdw>
                </a:effectLst>
              </a:rPr>
              <a:t>Consejos para padres</a:t>
            </a:r>
            <a:endParaRPr lang="es-ES" sz="3200" dirty="0" smtClean="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5" name="Imagen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316" y="4637355"/>
            <a:ext cx="1892222" cy="1260000"/>
          </a:xfrm>
          <a:prstGeom prst="rect">
            <a:avLst/>
          </a:prstGeom>
        </p:spPr>
      </p:pic>
      <p:sp>
        <p:nvSpPr>
          <p:cNvPr id="9" name="3 Botón de acción: Personalizar">
            <a:hlinkClick r:id="" action="ppaction://noaction" highlightClick="1"/>
          </p:cNvPr>
          <p:cNvSpPr/>
          <p:nvPr/>
        </p:nvSpPr>
        <p:spPr bwMode="auto">
          <a:xfrm>
            <a:off x="665162" y="1417997"/>
            <a:ext cx="6305695" cy="3528646"/>
          </a:xfrm>
          <a:prstGeom prst="actionButtonBlank">
            <a:avLst/>
          </a:prstGeom>
          <a:ln w="76200">
            <a:solidFill>
              <a:schemeClr val="tx2">
                <a:lumMod val="75000"/>
              </a:schemeClr>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s-ES" sz="3200" b="1" dirty="0">
                <a:solidFill>
                  <a:schemeClr val="tx1"/>
                </a:solidFill>
                <a:latin typeface="Segoe" pitchFamily="34" charset="0"/>
              </a:rPr>
              <a:t>El reto de los </a:t>
            </a:r>
            <a:r>
              <a:rPr lang="es-ES" sz="3200" b="1" dirty="0" smtClean="0">
                <a:solidFill>
                  <a:schemeClr val="tx1"/>
                </a:solidFill>
                <a:latin typeface="Segoe" pitchFamily="34" charset="0"/>
              </a:rPr>
              <a:t>padres y madres, </a:t>
            </a:r>
            <a:r>
              <a:rPr lang="es-ES" sz="3200" b="1" dirty="0">
                <a:solidFill>
                  <a:schemeClr val="tx1"/>
                </a:solidFill>
                <a:latin typeface="Segoe" pitchFamily="34" charset="0"/>
              </a:rPr>
              <a:t>y de toda la sociedad, es lograr que los niños abusados crezcan con una percepción positiva de la </a:t>
            </a:r>
            <a:r>
              <a:rPr lang="es-ES" sz="3200" b="1" dirty="0" smtClean="0">
                <a:solidFill>
                  <a:schemeClr val="tx1"/>
                </a:solidFill>
                <a:latin typeface="Segoe" pitchFamily="34" charset="0"/>
              </a:rPr>
              <a:t>sexualidad </a:t>
            </a:r>
            <a:endParaRPr lang="es-ES" sz="3200" b="1" dirty="0">
              <a:solidFill>
                <a:schemeClr val="tx1"/>
              </a:solidFill>
              <a:latin typeface="Segoe" pitchFamily="34" charset="0"/>
            </a:endParaRPr>
          </a:p>
        </p:txBody>
      </p:sp>
    </p:spTree>
    <p:extLst>
      <p:ext uri="{BB962C8B-B14F-4D97-AF65-F5344CB8AC3E}">
        <p14:creationId xmlns:p14="http://schemas.microsoft.com/office/powerpoint/2010/main" val="3773296658"/>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1" name="2 Marcador de contenido"/>
          <p:cNvSpPr>
            <a:spLocks noGrp="1"/>
          </p:cNvSpPr>
          <p:nvPr>
            <p:ph idx="1"/>
          </p:nvPr>
        </p:nvSpPr>
        <p:spPr>
          <a:xfrm>
            <a:off x="665162" y="1569533"/>
            <a:ext cx="7667469" cy="3908762"/>
          </a:xfrm>
        </p:spPr>
        <p:txBody>
          <a:bodyPr/>
          <a:lstStyle/>
          <a:p>
            <a:pPr marL="180000">
              <a:lnSpc>
                <a:spcPct val="100000"/>
              </a:lnSpc>
              <a:spcBef>
                <a:spcPts val="1200"/>
              </a:spcBef>
            </a:pPr>
            <a:r>
              <a:rPr lang="es-ES" sz="2800" dirty="0"/>
              <a:t>Muchos padres y </a:t>
            </a:r>
            <a:r>
              <a:rPr lang="es-ES" sz="2800" dirty="0" smtClean="0"/>
              <a:t>madres </a:t>
            </a:r>
            <a:r>
              <a:rPr lang="es-ES" sz="2800" dirty="0"/>
              <a:t>no se atreven a hablar con </a:t>
            </a:r>
            <a:r>
              <a:rPr lang="es-ES" sz="2800" dirty="0" smtClean="0"/>
              <a:t>sus hijos del </a:t>
            </a:r>
            <a:r>
              <a:rPr lang="es-ES" sz="2800" dirty="0"/>
              <a:t>abusos </a:t>
            </a:r>
            <a:r>
              <a:rPr lang="es-ES" sz="2800" dirty="0" smtClean="0"/>
              <a:t>sexual. </a:t>
            </a:r>
          </a:p>
          <a:p>
            <a:pPr marL="180000">
              <a:lnSpc>
                <a:spcPct val="100000"/>
              </a:lnSpc>
              <a:spcBef>
                <a:spcPts val="1200"/>
              </a:spcBef>
            </a:pPr>
            <a:r>
              <a:rPr lang="es-ES" sz="2800" dirty="0" smtClean="0"/>
              <a:t>No </a:t>
            </a:r>
            <a:r>
              <a:rPr lang="es-ES" sz="2800" dirty="0"/>
              <a:t>es una tarea fácil. </a:t>
            </a:r>
            <a:r>
              <a:rPr lang="es-ES" sz="2800" dirty="0" smtClean="0"/>
              <a:t>No saben </a:t>
            </a:r>
            <a:r>
              <a:rPr lang="es-ES" sz="2800" dirty="0"/>
              <a:t>bien cómo </a:t>
            </a:r>
            <a:r>
              <a:rPr lang="es-ES" sz="2800" dirty="0" smtClean="0"/>
              <a:t>hacerlo y temen traumatizarles. </a:t>
            </a:r>
          </a:p>
          <a:p>
            <a:pPr marL="180000">
              <a:lnSpc>
                <a:spcPct val="100000"/>
              </a:lnSpc>
              <a:spcBef>
                <a:spcPts val="1200"/>
              </a:spcBef>
            </a:pPr>
            <a:r>
              <a:rPr lang="es-ES" sz="2800" dirty="0" smtClean="0"/>
              <a:t>Es </a:t>
            </a:r>
            <a:r>
              <a:rPr lang="es-ES" sz="2800" dirty="0"/>
              <a:t>necesario preparar a los niños y a las niñas para que sepan detectar el abuso y defenderse de </a:t>
            </a:r>
            <a:r>
              <a:rPr lang="es-ES" sz="2800" dirty="0" smtClean="0"/>
              <a:t>él.</a:t>
            </a:r>
          </a:p>
          <a:p>
            <a:pPr marL="180000">
              <a:lnSpc>
                <a:spcPct val="100000"/>
              </a:lnSpc>
              <a:spcBef>
                <a:spcPts val="1200"/>
              </a:spcBef>
            </a:pPr>
            <a:r>
              <a:rPr lang="es-ES" sz="2800" dirty="0" smtClean="0"/>
              <a:t>Y preparar </a:t>
            </a:r>
            <a:r>
              <a:rPr lang="es-ES" sz="2800" dirty="0" smtClean="0"/>
              <a:t>también a </a:t>
            </a:r>
            <a:r>
              <a:rPr lang="es-ES" sz="2800" dirty="0"/>
              <a:t>los padres para </a:t>
            </a:r>
            <a:r>
              <a:rPr lang="es-ES" sz="2800" dirty="0" smtClean="0"/>
              <a:t>que   puedan </a:t>
            </a:r>
            <a:r>
              <a:rPr lang="es-ES" sz="2800" dirty="0"/>
              <a:t>llevar a cabo esta </a:t>
            </a:r>
            <a:r>
              <a:rPr lang="es-ES" sz="2800" dirty="0" smtClean="0"/>
              <a:t>necesaria </a:t>
            </a:r>
            <a:r>
              <a:rPr lang="es-ES" sz="2800" dirty="0"/>
              <a:t>tarea</a:t>
            </a:r>
            <a:r>
              <a:rPr lang="es-ES" sz="2800" dirty="0" smtClean="0"/>
              <a:t>.</a:t>
            </a:r>
            <a:endParaRPr lang="es-ES" sz="2800" dirty="0"/>
          </a:p>
        </p:txBody>
      </p:sp>
      <p:pic>
        <p:nvPicPr>
          <p:cNvPr id="15" name="Imagen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316" y="4637355"/>
            <a:ext cx="1892222" cy="1260000"/>
          </a:xfrm>
          <a:prstGeom prst="rect">
            <a:avLst/>
          </a:prstGeom>
        </p:spPr>
      </p:pic>
      <p:sp>
        <p:nvSpPr>
          <p:cNvPr id="17" name="Rectangle 2"/>
          <p:cNvSpPr>
            <a:spLocks noGrp="1"/>
          </p:cNvSpPr>
          <p:nvPr>
            <p:ph type="title"/>
          </p:nvPr>
        </p:nvSpPr>
        <p:spPr bwMode="auto">
          <a:xfrm>
            <a:off x="665162" y="346868"/>
            <a:ext cx="6765947" cy="498598"/>
          </a:xfrm>
        </p:spPr>
        <p:txBody>
          <a:bodyPr numCol="1" anchorCtr="0" compatLnSpc="1">
            <a:prstTxWarp prst="textNoShape">
              <a:avLst/>
            </a:prstTxWarp>
          </a:bodyPr>
          <a:lstStyle/>
          <a:p>
            <a:pPr eaLnBrk="1" hangingPunct="1">
              <a:defRPr/>
            </a:pPr>
            <a:r>
              <a:rPr lang="es-ES" sz="3600" dirty="0" smtClean="0">
                <a:ln>
                  <a:noFill/>
                </a:ln>
                <a:solidFill>
                  <a:schemeClr val="tx1"/>
                </a:solidFill>
                <a:effectLst>
                  <a:outerShdw blurRad="38100" dist="38100" dir="2700000" algn="tl">
                    <a:srgbClr val="000000">
                      <a:alpha val="43137"/>
                    </a:srgbClr>
                  </a:outerShdw>
                </a:effectLst>
              </a:rPr>
              <a:t>Abuso sexual infantil: </a:t>
            </a:r>
            <a:r>
              <a:rPr lang="es-ES" sz="3200" dirty="0" smtClean="0">
                <a:ln>
                  <a:noFill/>
                </a:ln>
                <a:solidFill>
                  <a:schemeClr val="tx1"/>
                </a:solidFill>
                <a:effectLst>
                  <a:outerShdw blurRad="38100" dist="38100" dir="2700000" algn="tl">
                    <a:srgbClr val="000000">
                      <a:alpha val="43137"/>
                    </a:srgbClr>
                  </a:outerShdw>
                </a:effectLst>
              </a:rPr>
              <a:t>Consejos para padres</a:t>
            </a:r>
            <a:endParaRPr lang="es-ES" sz="3200" dirty="0" smtClean="0">
              <a:ln>
                <a:noFill/>
              </a:ln>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78506494"/>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1" name="2 Marcador de contenido"/>
          <p:cNvSpPr>
            <a:spLocks noGrp="1"/>
          </p:cNvSpPr>
          <p:nvPr>
            <p:ph idx="1"/>
          </p:nvPr>
        </p:nvSpPr>
        <p:spPr>
          <a:xfrm>
            <a:off x="612137" y="1434595"/>
            <a:ext cx="7667469" cy="4462760"/>
          </a:xfrm>
        </p:spPr>
        <p:txBody>
          <a:bodyPr/>
          <a:lstStyle/>
          <a:p>
            <a:pPr marL="180000">
              <a:lnSpc>
                <a:spcPct val="100000"/>
              </a:lnSpc>
              <a:spcBef>
                <a:spcPts val="1200"/>
              </a:spcBef>
            </a:pPr>
            <a:r>
              <a:rPr lang="es-ES" sz="2600" dirty="0"/>
              <a:t>Lo primero es establecer una relación cálida y de confianza entre padres e hijos.</a:t>
            </a:r>
          </a:p>
          <a:p>
            <a:pPr marL="180000">
              <a:lnSpc>
                <a:spcPct val="100000"/>
              </a:lnSpc>
              <a:spcBef>
                <a:spcPts val="1200"/>
              </a:spcBef>
            </a:pPr>
            <a:r>
              <a:rPr lang="es-ES" sz="2600" dirty="0"/>
              <a:t>Los padres deben conocer que el abuso sexual </a:t>
            </a:r>
            <a:r>
              <a:rPr lang="es-ES" sz="2600" dirty="0" smtClean="0"/>
              <a:t>existe. Son </a:t>
            </a:r>
            <a:r>
              <a:rPr lang="es-ES" sz="2600" dirty="0"/>
              <a:t>muchos los niños </a:t>
            </a:r>
            <a:r>
              <a:rPr lang="es-ES" sz="2600" dirty="0" smtClean="0"/>
              <a:t>que </a:t>
            </a:r>
            <a:r>
              <a:rPr lang="es-ES" sz="2600" dirty="0"/>
              <a:t>lo padecen (1 de cada </a:t>
            </a:r>
            <a:r>
              <a:rPr lang="es-ES" sz="2600" dirty="0" smtClean="0"/>
              <a:t>5) </a:t>
            </a:r>
            <a:r>
              <a:rPr lang="es-ES" sz="2600" dirty="0"/>
              <a:t>y </a:t>
            </a:r>
            <a:r>
              <a:rPr lang="es-ES" sz="2600" dirty="0" smtClean="0"/>
              <a:t>su </a:t>
            </a:r>
            <a:r>
              <a:rPr lang="es-ES" sz="2600" dirty="0"/>
              <a:t>hijo puede ser uno de ellos. Sin dramatismo y sin alarmarse.</a:t>
            </a:r>
          </a:p>
          <a:p>
            <a:pPr marL="180000">
              <a:lnSpc>
                <a:spcPct val="100000"/>
              </a:lnSpc>
              <a:spcBef>
                <a:spcPts val="1200"/>
              </a:spcBef>
            </a:pPr>
            <a:r>
              <a:rPr lang="es-ES" sz="2600" dirty="0" smtClean="0"/>
              <a:t>Además, </a:t>
            </a:r>
            <a:r>
              <a:rPr lang="es-ES" sz="2600" dirty="0"/>
              <a:t>deben conocer los indicadores de abuso para poder identificarlos en su hijo. </a:t>
            </a:r>
          </a:p>
          <a:p>
            <a:pPr marL="180000">
              <a:lnSpc>
                <a:spcPct val="100000"/>
              </a:lnSpc>
              <a:spcBef>
                <a:spcPts val="1200"/>
              </a:spcBef>
            </a:pPr>
            <a:r>
              <a:rPr lang="es-ES" sz="2600" dirty="0" smtClean="0"/>
              <a:t>Preparar </a:t>
            </a:r>
            <a:r>
              <a:rPr lang="es-ES" sz="2600" dirty="0"/>
              <a:t>a los niños. Ellos </a:t>
            </a:r>
            <a:r>
              <a:rPr lang="es-ES" sz="2600" dirty="0" smtClean="0"/>
              <a:t>deben saber cómo               actuar </a:t>
            </a:r>
            <a:r>
              <a:rPr lang="es-ES" sz="2600" dirty="0"/>
              <a:t>si se encuentran ante esta </a:t>
            </a:r>
            <a:r>
              <a:rPr lang="es-ES" sz="2600" dirty="0" smtClean="0"/>
              <a:t>circunstancia.</a:t>
            </a:r>
            <a:endParaRPr lang="es-ES" sz="2600" dirty="0"/>
          </a:p>
        </p:txBody>
      </p:sp>
      <p:pic>
        <p:nvPicPr>
          <p:cNvPr id="15" name="Imagen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316" y="4637355"/>
            <a:ext cx="1892222" cy="1260000"/>
          </a:xfrm>
          <a:prstGeom prst="rect">
            <a:avLst/>
          </a:prstGeom>
        </p:spPr>
      </p:pic>
      <p:sp>
        <p:nvSpPr>
          <p:cNvPr id="9" name="Rectangle 2"/>
          <p:cNvSpPr>
            <a:spLocks noGrp="1"/>
          </p:cNvSpPr>
          <p:nvPr>
            <p:ph type="title"/>
          </p:nvPr>
        </p:nvSpPr>
        <p:spPr bwMode="auto">
          <a:xfrm>
            <a:off x="665162" y="346868"/>
            <a:ext cx="6765947" cy="498598"/>
          </a:xfrm>
        </p:spPr>
        <p:txBody>
          <a:bodyPr numCol="1" anchorCtr="0" compatLnSpc="1">
            <a:prstTxWarp prst="textNoShape">
              <a:avLst/>
            </a:prstTxWarp>
          </a:bodyPr>
          <a:lstStyle/>
          <a:p>
            <a:pPr eaLnBrk="1" hangingPunct="1">
              <a:defRPr/>
            </a:pPr>
            <a:r>
              <a:rPr lang="es-ES" sz="3600" dirty="0" smtClean="0">
                <a:ln>
                  <a:noFill/>
                </a:ln>
                <a:solidFill>
                  <a:schemeClr val="tx1"/>
                </a:solidFill>
                <a:effectLst>
                  <a:outerShdw blurRad="38100" dist="38100" dir="2700000" algn="tl">
                    <a:srgbClr val="000000">
                      <a:alpha val="43137"/>
                    </a:srgbClr>
                  </a:outerShdw>
                </a:effectLst>
              </a:rPr>
              <a:t>Abuso sexual infantil: </a:t>
            </a:r>
            <a:r>
              <a:rPr lang="es-ES" sz="3200" dirty="0" smtClean="0">
                <a:ln>
                  <a:noFill/>
                </a:ln>
                <a:solidFill>
                  <a:schemeClr val="tx1"/>
                </a:solidFill>
                <a:effectLst>
                  <a:outerShdw blurRad="38100" dist="38100" dir="2700000" algn="tl">
                    <a:srgbClr val="000000">
                      <a:alpha val="43137"/>
                    </a:srgbClr>
                  </a:outerShdw>
                </a:effectLst>
              </a:rPr>
              <a:t>Consejos para padres</a:t>
            </a:r>
            <a:endParaRPr lang="es-ES" sz="3200" dirty="0" smtClean="0">
              <a:ln>
                <a:noFill/>
              </a:ln>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2582008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8"/>
            <a:ext cx="6765947" cy="1107996"/>
          </a:xfrm>
        </p:spPr>
        <p:txBody>
          <a:bodyPr numCol="1" anchorCtr="0" compatLnSpc="1">
            <a:prstTxWarp prst="textNoShape">
              <a:avLst/>
            </a:prstTxWarp>
          </a:bodyPr>
          <a:lstStyle/>
          <a:p>
            <a:pPr eaLnBrk="1" hangingPunct="1">
              <a:defRPr/>
            </a:pPr>
            <a:r>
              <a:rPr lang="es-ES" sz="4000" dirty="0">
                <a:ln>
                  <a:noFill/>
                </a:ln>
                <a:solidFill>
                  <a:schemeClr val="tx1"/>
                </a:solidFill>
                <a:effectLst>
                  <a:outerShdw blurRad="38100" dist="38100" dir="2700000" algn="tl">
                    <a:srgbClr val="000000">
                      <a:alpha val="43137"/>
                    </a:srgbClr>
                  </a:outerShdw>
                </a:effectLst>
              </a:rPr>
              <a:t>¿Cómo preparar a los niños? ¿Cómo hablar con ellos del abuso?</a:t>
            </a:r>
            <a:endParaRPr lang="es-ES" sz="4000" dirty="0" smtClean="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1" name="2 Marcador de contenido"/>
          <p:cNvSpPr>
            <a:spLocks noGrp="1"/>
          </p:cNvSpPr>
          <p:nvPr>
            <p:ph idx="1"/>
          </p:nvPr>
        </p:nvSpPr>
        <p:spPr>
          <a:xfrm>
            <a:off x="665161" y="1717450"/>
            <a:ext cx="7667469" cy="3908762"/>
          </a:xfrm>
        </p:spPr>
        <p:txBody>
          <a:bodyPr/>
          <a:lstStyle/>
          <a:p>
            <a:pPr marL="180000">
              <a:lnSpc>
                <a:spcPct val="100000"/>
              </a:lnSpc>
              <a:spcBef>
                <a:spcPts val="1200"/>
              </a:spcBef>
            </a:pPr>
            <a:r>
              <a:rPr lang="es-ES" sz="2600" dirty="0"/>
              <a:t>Los niños necesitan aprender </a:t>
            </a:r>
            <a:r>
              <a:rPr lang="es-ES" sz="2600" dirty="0" smtClean="0"/>
              <a:t>habilidades </a:t>
            </a:r>
            <a:r>
              <a:rPr lang="es-ES" sz="2600" dirty="0"/>
              <a:t>para que sepan identificar, rechazar e informar de la presencia de determinadas conductas en su entorno.</a:t>
            </a:r>
          </a:p>
          <a:p>
            <a:pPr marL="180000">
              <a:lnSpc>
                <a:spcPct val="100000"/>
              </a:lnSpc>
              <a:spcBef>
                <a:spcPts val="1200"/>
              </a:spcBef>
            </a:pPr>
            <a:r>
              <a:rPr lang="es-ES" sz="2600" dirty="0"/>
              <a:t>Y se puede hacer sin hablar de sexo, especialmente con los más pequeños. </a:t>
            </a:r>
          </a:p>
          <a:p>
            <a:pPr marL="180000">
              <a:lnSpc>
                <a:spcPct val="100000"/>
              </a:lnSpc>
              <a:spcBef>
                <a:spcPts val="1200"/>
              </a:spcBef>
            </a:pPr>
            <a:r>
              <a:rPr lang="es-ES" sz="2600" dirty="0"/>
              <a:t>Decirles que hay personas que piden a los niños que se quiten la ropa o que les tocan de una </a:t>
            </a:r>
            <a:r>
              <a:rPr lang="es-ES" sz="2600" dirty="0" smtClean="0"/>
              <a:t>forma         rara</a:t>
            </a:r>
            <a:r>
              <a:rPr lang="es-ES" sz="2600" dirty="0"/>
              <a:t>, diferente. Esto les </a:t>
            </a:r>
            <a:r>
              <a:rPr lang="es-ES" sz="2600" dirty="0" smtClean="0"/>
              <a:t>hace </a:t>
            </a:r>
            <a:r>
              <a:rPr lang="es-ES" sz="2600" dirty="0"/>
              <a:t>sentir </a:t>
            </a:r>
            <a:r>
              <a:rPr lang="es-ES" sz="2600" dirty="0" smtClean="0"/>
              <a:t>incómodos                </a:t>
            </a:r>
            <a:r>
              <a:rPr lang="es-ES" sz="2600" dirty="0"/>
              <a:t>o les da asco o sienten miedo y vergüenza.</a:t>
            </a:r>
            <a:endParaRPr lang="es-ES" sz="2600" dirty="0"/>
          </a:p>
        </p:txBody>
      </p:sp>
      <p:pic>
        <p:nvPicPr>
          <p:cNvPr id="15" name="Imagen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316" y="4637355"/>
            <a:ext cx="1892222" cy="1260000"/>
          </a:xfrm>
          <a:prstGeom prst="rect">
            <a:avLst/>
          </a:prstGeom>
        </p:spPr>
      </p:pic>
    </p:spTree>
    <p:extLst>
      <p:ext uri="{BB962C8B-B14F-4D97-AF65-F5344CB8AC3E}">
        <p14:creationId xmlns:p14="http://schemas.microsoft.com/office/powerpoint/2010/main" val="72662339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8"/>
            <a:ext cx="6765947" cy="1107996"/>
          </a:xfrm>
        </p:spPr>
        <p:txBody>
          <a:bodyPr numCol="1" anchorCtr="0" compatLnSpc="1">
            <a:prstTxWarp prst="textNoShape">
              <a:avLst/>
            </a:prstTxWarp>
          </a:bodyPr>
          <a:lstStyle/>
          <a:p>
            <a:pPr eaLnBrk="1" hangingPunct="1">
              <a:defRPr/>
            </a:pPr>
            <a:r>
              <a:rPr lang="es-ES" sz="4000" dirty="0">
                <a:ln>
                  <a:noFill/>
                </a:ln>
                <a:solidFill>
                  <a:schemeClr val="tx1"/>
                </a:solidFill>
                <a:effectLst>
                  <a:outerShdw blurRad="38100" dist="38100" dir="2700000" algn="tl">
                    <a:srgbClr val="000000">
                      <a:alpha val="43137"/>
                    </a:srgbClr>
                  </a:outerShdw>
                </a:effectLst>
              </a:rPr>
              <a:t>¿Cómo preparar a los niños? ¿Cómo hablar con ellos del abuso?</a:t>
            </a:r>
            <a:endParaRPr lang="es-ES" sz="4000" dirty="0" smtClean="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1" name="2 Marcador de contenido"/>
          <p:cNvSpPr>
            <a:spLocks noGrp="1"/>
          </p:cNvSpPr>
          <p:nvPr>
            <p:ph idx="1"/>
          </p:nvPr>
        </p:nvSpPr>
        <p:spPr>
          <a:xfrm>
            <a:off x="665161" y="1717450"/>
            <a:ext cx="7731864" cy="3908762"/>
          </a:xfrm>
        </p:spPr>
        <p:txBody>
          <a:bodyPr/>
          <a:lstStyle/>
          <a:p>
            <a:pPr marL="180000">
              <a:lnSpc>
                <a:spcPct val="100000"/>
              </a:lnSpc>
              <a:spcBef>
                <a:spcPts val="1200"/>
              </a:spcBef>
            </a:pPr>
            <a:r>
              <a:rPr lang="es-ES" sz="2600" dirty="0"/>
              <a:t>Si eso les pasa deben contárselo enseguida a una persona de su confianza. Sea quien sea la persona que les haga eso. Aunque les haya pedido que no lo cuenten incluso si les amenazan con hacerles daño.</a:t>
            </a:r>
          </a:p>
          <a:p>
            <a:pPr marL="180000">
              <a:lnSpc>
                <a:spcPct val="100000"/>
              </a:lnSpc>
              <a:spcBef>
                <a:spcPts val="1200"/>
              </a:spcBef>
            </a:pPr>
            <a:r>
              <a:rPr lang="es-ES" sz="2600" dirty="0"/>
              <a:t>Al tomar conciencia el niño del riesgo de sufrir abusos, </a:t>
            </a:r>
            <a:r>
              <a:rPr lang="es-ES" sz="2600" dirty="0" smtClean="0"/>
              <a:t>se </a:t>
            </a:r>
            <a:r>
              <a:rPr lang="es-ES" sz="2600" dirty="0"/>
              <a:t>le está dando la oportunidad de poderse defender. </a:t>
            </a:r>
          </a:p>
          <a:p>
            <a:pPr marL="180000">
              <a:lnSpc>
                <a:spcPct val="100000"/>
              </a:lnSpc>
              <a:spcBef>
                <a:spcPts val="1200"/>
              </a:spcBef>
            </a:pPr>
            <a:r>
              <a:rPr lang="es-ES" sz="2600" dirty="0" smtClean="0"/>
              <a:t>Sin </a:t>
            </a:r>
            <a:r>
              <a:rPr lang="es-ES" sz="2600" dirty="0"/>
              <a:t>crear alarma, </a:t>
            </a:r>
            <a:r>
              <a:rPr lang="es-ES" sz="2600" dirty="0" smtClean="0"/>
              <a:t>donde </a:t>
            </a:r>
            <a:r>
              <a:rPr lang="es-ES" sz="2600" dirty="0"/>
              <a:t>se les transmite el </a:t>
            </a:r>
            <a:r>
              <a:rPr lang="es-ES" sz="2600" dirty="0" smtClean="0"/>
              <a:t>          riesgo</a:t>
            </a:r>
            <a:r>
              <a:rPr lang="es-ES" sz="2600" dirty="0"/>
              <a:t>, lo </a:t>
            </a:r>
            <a:r>
              <a:rPr lang="es-ES" sz="2600" dirty="0" smtClean="0"/>
              <a:t>que </a:t>
            </a:r>
            <a:r>
              <a:rPr lang="es-ES" sz="2600" dirty="0"/>
              <a:t>puede hacer </a:t>
            </a:r>
            <a:r>
              <a:rPr lang="es-ES" sz="2600" dirty="0" smtClean="0"/>
              <a:t>él o ella y </a:t>
            </a:r>
            <a:r>
              <a:rPr lang="es-ES" sz="2600" dirty="0"/>
              <a:t>que </a:t>
            </a:r>
            <a:r>
              <a:rPr lang="es-ES" sz="2600" dirty="0" smtClean="0"/>
              <a:t>             siempre podrá </a:t>
            </a:r>
            <a:r>
              <a:rPr lang="es-ES" sz="2600" dirty="0"/>
              <a:t>contar con nosotros.</a:t>
            </a:r>
            <a:endParaRPr lang="es-ES" sz="2600" dirty="0"/>
          </a:p>
        </p:txBody>
      </p:sp>
      <p:pic>
        <p:nvPicPr>
          <p:cNvPr id="15" name="Imagen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316" y="4637355"/>
            <a:ext cx="1892222" cy="1260000"/>
          </a:xfrm>
          <a:prstGeom prst="rect">
            <a:avLst/>
          </a:prstGeom>
        </p:spPr>
      </p:pic>
    </p:spTree>
    <p:extLst>
      <p:ext uri="{BB962C8B-B14F-4D97-AF65-F5344CB8AC3E}">
        <p14:creationId xmlns:p14="http://schemas.microsoft.com/office/powerpoint/2010/main" val="3093975067"/>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8"/>
            <a:ext cx="6765947" cy="1107996"/>
          </a:xfrm>
        </p:spPr>
        <p:txBody>
          <a:bodyPr numCol="1" anchorCtr="0" compatLnSpc="1">
            <a:prstTxWarp prst="textNoShape">
              <a:avLst/>
            </a:prstTxWarp>
          </a:bodyPr>
          <a:lstStyle/>
          <a:p>
            <a:pPr eaLnBrk="1" hangingPunct="1">
              <a:defRPr/>
            </a:pPr>
            <a:r>
              <a:rPr lang="es-ES" sz="4000" dirty="0">
                <a:ln>
                  <a:noFill/>
                </a:ln>
                <a:solidFill>
                  <a:schemeClr val="tx1"/>
                </a:solidFill>
                <a:effectLst>
                  <a:outerShdw blurRad="38100" dist="38100" dir="2700000" algn="tl">
                    <a:srgbClr val="000000">
                      <a:alpha val="43137"/>
                    </a:srgbClr>
                  </a:outerShdw>
                </a:effectLst>
              </a:rPr>
              <a:t>¿Cómo preparar a los niños? ¿Cómo hablar con ellos del abuso?</a:t>
            </a:r>
            <a:endParaRPr lang="es-ES" sz="4000" dirty="0" smtClean="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1" name="2 Marcador de contenido"/>
          <p:cNvSpPr>
            <a:spLocks noGrp="1"/>
          </p:cNvSpPr>
          <p:nvPr>
            <p:ph idx="1"/>
          </p:nvPr>
        </p:nvSpPr>
        <p:spPr>
          <a:xfrm>
            <a:off x="665161" y="1717450"/>
            <a:ext cx="7731864" cy="2739211"/>
          </a:xfrm>
        </p:spPr>
        <p:txBody>
          <a:bodyPr/>
          <a:lstStyle/>
          <a:p>
            <a:pPr marL="180000">
              <a:lnSpc>
                <a:spcPct val="100000"/>
              </a:lnSpc>
              <a:spcBef>
                <a:spcPts val="1200"/>
              </a:spcBef>
            </a:pPr>
            <a:r>
              <a:rPr lang="es-ES" sz="2800" dirty="0"/>
              <a:t>Los niños aprenderán a decir NO y los adultos a tener en cuenta sus sentimientos. </a:t>
            </a:r>
          </a:p>
          <a:p>
            <a:pPr marL="180000">
              <a:lnSpc>
                <a:spcPct val="100000"/>
              </a:lnSpc>
              <a:spcBef>
                <a:spcPts val="1200"/>
              </a:spcBef>
            </a:pPr>
            <a:r>
              <a:rPr lang="es-ES" sz="2800" dirty="0" smtClean="0"/>
              <a:t>Son </a:t>
            </a:r>
            <a:r>
              <a:rPr lang="es-ES" sz="2800" dirty="0"/>
              <a:t>justamente los niños más dóciles y obedientes los que presentan un mayor riesgo de sufrir abusos porque han aprendido a obedecer siempre a los adultos sin cuestionar sus </a:t>
            </a:r>
            <a:r>
              <a:rPr lang="es-ES" sz="2800" dirty="0" smtClean="0"/>
              <a:t>órdenes.</a:t>
            </a:r>
            <a:endParaRPr lang="es-ES" sz="2800" dirty="0"/>
          </a:p>
        </p:txBody>
      </p:sp>
      <p:pic>
        <p:nvPicPr>
          <p:cNvPr id="15" name="Imagen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316" y="4637355"/>
            <a:ext cx="1892222" cy="1260000"/>
          </a:xfrm>
          <a:prstGeom prst="rect">
            <a:avLst/>
          </a:prstGeom>
        </p:spPr>
      </p:pic>
    </p:spTree>
    <p:extLst>
      <p:ext uri="{BB962C8B-B14F-4D97-AF65-F5344CB8AC3E}">
        <p14:creationId xmlns:p14="http://schemas.microsoft.com/office/powerpoint/2010/main" val="465774344"/>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8"/>
            <a:ext cx="6894513" cy="951426"/>
          </a:xfrm>
        </p:spPr>
        <p:txBody>
          <a:bodyPr numCol="1" anchorCtr="0" compatLnSpc="1">
            <a:prstTxWarp prst="textNoShape">
              <a:avLst/>
            </a:prstTxWarp>
          </a:bodyPr>
          <a:lstStyle/>
          <a:p>
            <a:pPr eaLnBrk="1" hangingPunct="1">
              <a:defRPr/>
            </a:pPr>
            <a:r>
              <a:rPr lang="es-ES" sz="3600" dirty="0">
                <a:ln>
                  <a:noFill/>
                </a:ln>
                <a:solidFill>
                  <a:schemeClr val="tx1"/>
                </a:solidFill>
                <a:effectLst>
                  <a:outerShdw blurRad="38100" dist="38100" dir="2700000" algn="tl">
                    <a:srgbClr val="000000">
                      <a:alpha val="43137"/>
                    </a:srgbClr>
                  </a:outerShdw>
                </a:effectLst>
              </a:rPr>
              <a:t>¿Y si el niño </a:t>
            </a:r>
            <a:r>
              <a:rPr lang="es-ES" sz="3600" dirty="0" smtClean="0">
                <a:ln>
                  <a:noFill/>
                </a:ln>
                <a:solidFill>
                  <a:schemeClr val="tx1"/>
                </a:solidFill>
                <a:effectLst>
                  <a:outerShdw blurRad="38100" dist="38100" dir="2700000" algn="tl">
                    <a:srgbClr val="000000">
                      <a:alpha val="43137"/>
                    </a:srgbClr>
                  </a:outerShdw>
                </a:effectLst>
              </a:rPr>
              <a:t>cuenta </a:t>
            </a:r>
            <a:r>
              <a:rPr lang="es-ES" sz="3600" dirty="0">
                <a:ln>
                  <a:noFill/>
                </a:ln>
                <a:solidFill>
                  <a:schemeClr val="tx1"/>
                </a:solidFill>
                <a:effectLst>
                  <a:outerShdw blurRad="38100" dist="38100" dir="2700000" algn="tl">
                    <a:srgbClr val="000000">
                      <a:alpha val="43137"/>
                    </a:srgbClr>
                  </a:outerShdw>
                </a:effectLst>
              </a:rPr>
              <a:t>que </a:t>
            </a:r>
            <a:r>
              <a:rPr lang="es-ES" sz="3600" dirty="0" smtClean="0">
                <a:ln>
                  <a:noFill/>
                </a:ln>
                <a:solidFill>
                  <a:schemeClr val="tx1"/>
                </a:solidFill>
                <a:effectLst>
                  <a:outerShdw blurRad="38100" dist="38100" dir="2700000" algn="tl">
                    <a:srgbClr val="000000">
                      <a:alpha val="43137"/>
                    </a:srgbClr>
                  </a:outerShdw>
                </a:effectLst>
              </a:rPr>
              <a:t>ha </a:t>
            </a:r>
            <a:r>
              <a:rPr lang="es-ES" sz="3600" dirty="0">
                <a:ln>
                  <a:noFill/>
                </a:ln>
                <a:solidFill>
                  <a:schemeClr val="tx1"/>
                </a:solidFill>
                <a:effectLst>
                  <a:outerShdw blurRad="38100" dist="38100" dir="2700000" algn="tl">
                    <a:srgbClr val="000000">
                      <a:alpha val="43137"/>
                    </a:srgbClr>
                  </a:outerShdw>
                </a:effectLst>
              </a:rPr>
              <a:t>sido abusado? ¿Cómo deben reaccionar los padres?</a:t>
            </a:r>
            <a:endParaRPr lang="es-ES" sz="3600" dirty="0" smtClean="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1" name="2 Marcador de contenido"/>
          <p:cNvSpPr>
            <a:spLocks noGrp="1"/>
          </p:cNvSpPr>
          <p:nvPr>
            <p:ph idx="1"/>
          </p:nvPr>
        </p:nvSpPr>
        <p:spPr>
          <a:xfrm>
            <a:off x="665161" y="1717450"/>
            <a:ext cx="7731864" cy="3754874"/>
          </a:xfrm>
        </p:spPr>
        <p:txBody>
          <a:bodyPr/>
          <a:lstStyle/>
          <a:p>
            <a:pPr marL="180000">
              <a:lnSpc>
                <a:spcPct val="100000"/>
              </a:lnSpc>
              <a:spcBef>
                <a:spcPts val="1200"/>
              </a:spcBef>
            </a:pPr>
            <a:r>
              <a:rPr lang="es-ES" sz="2800" dirty="0"/>
              <a:t>Lo primero es escucharle, dejar que hable. </a:t>
            </a:r>
            <a:r>
              <a:rPr lang="es-ES" sz="2800" dirty="0" smtClean="0"/>
              <a:t>Con </a:t>
            </a:r>
            <a:r>
              <a:rPr lang="es-ES" sz="2800" dirty="0"/>
              <a:t>atención, sin prisas, sin interrumpirle. </a:t>
            </a:r>
          </a:p>
          <a:p>
            <a:pPr marL="180000">
              <a:lnSpc>
                <a:spcPct val="100000"/>
              </a:lnSpc>
              <a:spcBef>
                <a:spcPts val="1200"/>
              </a:spcBef>
            </a:pPr>
            <a:r>
              <a:rPr lang="es-ES" sz="2800" dirty="0"/>
              <a:t>Mantener la calma para no asustar al </a:t>
            </a:r>
            <a:r>
              <a:rPr lang="es-ES" sz="2800" dirty="0" smtClean="0"/>
              <a:t>niño. </a:t>
            </a:r>
            <a:r>
              <a:rPr lang="es-ES" sz="2800" dirty="0"/>
              <a:t>Quedarse bloqueado o alarmarse en exceso son reacciones </a:t>
            </a:r>
            <a:r>
              <a:rPr lang="es-ES" sz="2800" dirty="0" smtClean="0"/>
              <a:t>comprensibles </a:t>
            </a:r>
            <a:r>
              <a:rPr lang="es-ES" sz="2800" dirty="0"/>
              <a:t>pero </a:t>
            </a:r>
            <a:r>
              <a:rPr lang="es-ES" sz="2800" dirty="0" smtClean="0"/>
              <a:t>no </a:t>
            </a:r>
            <a:r>
              <a:rPr lang="es-ES" sz="2800" dirty="0"/>
              <a:t>ayudan a su hijo.</a:t>
            </a:r>
          </a:p>
          <a:p>
            <a:pPr marL="180000">
              <a:lnSpc>
                <a:spcPct val="100000"/>
              </a:lnSpc>
              <a:spcBef>
                <a:spcPts val="1200"/>
              </a:spcBef>
            </a:pPr>
            <a:r>
              <a:rPr lang="es-ES" sz="2800" dirty="0"/>
              <a:t>Creer siempre al niño cuando cuenta que han abusado de él. Jamás poner en duda lo </a:t>
            </a:r>
            <a:r>
              <a:rPr lang="es-ES" sz="2800" dirty="0" smtClean="0"/>
              <a:t>que              </a:t>
            </a:r>
            <a:r>
              <a:rPr lang="es-ES" sz="2800" dirty="0"/>
              <a:t>dice</a:t>
            </a:r>
            <a:r>
              <a:rPr lang="es-ES" sz="2800" dirty="0" smtClean="0"/>
              <a:t>.</a:t>
            </a:r>
            <a:endParaRPr lang="es-ES" sz="2800" dirty="0"/>
          </a:p>
        </p:txBody>
      </p:sp>
      <p:pic>
        <p:nvPicPr>
          <p:cNvPr id="15" name="Imagen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316" y="4637355"/>
            <a:ext cx="1892222" cy="1260000"/>
          </a:xfrm>
          <a:prstGeom prst="rect">
            <a:avLst/>
          </a:prstGeom>
        </p:spPr>
      </p:pic>
    </p:spTree>
    <p:extLst>
      <p:ext uri="{BB962C8B-B14F-4D97-AF65-F5344CB8AC3E}">
        <p14:creationId xmlns:p14="http://schemas.microsoft.com/office/powerpoint/2010/main" val="3940983681"/>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8"/>
            <a:ext cx="6894513" cy="951426"/>
          </a:xfrm>
        </p:spPr>
        <p:txBody>
          <a:bodyPr numCol="1" anchorCtr="0" compatLnSpc="1">
            <a:prstTxWarp prst="textNoShape">
              <a:avLst/>
            </a:prstTxWarp>
          </a:bodyPr>
          <a:lstStyle/>
          <a:p>
            <a:pPr eaLnBrk="1" hangingPunct="1">
              <a:defRPr/>
            </a:pPr>
            <a:r>
              <a:rPr lang="es-ES" sz="3600" dirty="0">
                <a:ln>
                  <a:noFill/>
                </a:ln>
                <a:solidFill>
                  <a:schemeClr val="tx1"/>
                </a:solidFill>
                <a:effectLst>
                  <a:outerShdw blurRad="38100" dist="38100" dir="2700000" algn="tl">
                    <a:srgbClr val="000000">
                      <a:alpha val="43137"/>
                    </a:srgbClr>
                  </a:outerShdw>
                </a:effectLst>
              </a:rPr>
              <a:t>¿Y si el niño </a:t>
            </a:r>
            <a:r>
              <a:rPr lang="es-ES" sz="3600" dirty="0" smtClean="0">
                <a:ln>
                  <a:noFill/>
                </a:ln>
                <a:solidFill>
                  <a:schemeClr val="tx1"/>
                </a:solidFill>
                <a:effectLst>
                  <a:outerShdw blurRad="38100" dist="38100" dir="2700000" algn="tl">
                    <a:srgbClr val="000000">
                      <a:alpha val="43137"/>
                    </a:srgbClr>
                  </a:outerShdw>
                </a:effectLst>
              </a:rPr>
              <a:t>cuenta </a:t>
            </a:r>
            <a:r>
              <a:rPr lang="es-ES" sz="3600" dirty="0">
                <a:ln>
                  <a:noFill/>
                </a:ln>
                <a:solidFill>
                  <a:schemeClr val="tx1"/>
                </a:solidFill>
                <a:effectLst>
                  <a:outerShdw blurRad="38100" dist="38100" dir="2700000" algn="tl">
                    <a:srgbClr val="000000">
                      <a:alpha val="43137"/>
                    </a:srgbClr>
                  </a:outerShdw>
                </a:effectLst>
              </a:rPr>
              <a:t>que </a:t>
            </a:r>
            <a:r>
              <a:rPr lang="es-ES" sz="3600" dirty="0" smtClean="0">
                <a:ln>
                  <a:noFill/>
                </a:ln>
                <a:solidFill>
                  <a:schemeClr val="tx1"/>
                </a:solidFill>
                <a:effectLst>
                  <a:outerShdw blurRad="38100" dist="38100" dir="2700000" algn="tl">
                    <a:srgbClr val="000000">
                      <a:alpha val="43137"/>
                    </a:srgbClr>
                  </a:outerShdw>
                </a:effectLst>
              </a:rPr>
              <a:t>ha </a:t>
            </a:r>
            <a:r>
              <a:rPr lang="es-ES" sz="3600" dirty="0">
                <a:ln>
                  <a:noFill/>
                </a:ln>
                <a:solidFill>
                  <a:schemeClr val="tx1"/>
                </a:solidFill>
                <a:effectLst>
                  <a:outerShdw blurRad="38100" dist="38100" dir="2700000" algn="tl">
                    <a:srgbClr val="000000">
                      <a:alpha val="43137"/>
                    </a:srgbClr>
                  </a:outerShdw>
                </a:effectLst>
              </a:rPr>
              <a:t>sido abusado? ¿Cómo deben reaccionar los padres?</a:t>
            </a:r>
            <a:endParaRPr lang="es-ES" sz="3600" dirty="0" smtClean="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1" name="2 Marcador de contenido"/>
          <p:cNvSpPr>
            <a:spLocks noGrp="1"/>
          </p:cNvSpPr>
          <p:nvPr>
            <p:ph idx="1"/>
          </p:nvPr>
        </p:nvSpPr>
        <p:spPr>
          <a:xfrm>
            <a:off x="665161" y="1678813"/>
            <a:ext cx="7731864" cy="3908762"/>
          </a:xfrm>
        </p:spPr>
        <p:txBody>
          <a:bodyPr/>
          <a:lstStyle/>
          <a:p>
            <a:pPr marL="180000">
              <a:lnSpc>
                <a:spcPct val="100000"/>
              </a:lnSpc>
              <a:spcBef>
                <a:spcPts val="1200"/>
              </a:spcBef>
            </a:pPr>
            <a:r>
              <a:rPr lang="es-ES" sz="2800" dirty="0"/>
              <a:t>Reconozca </a:t>
            </a:r>
            <a:r>
              <a:rPr lang="es-ES" sz="2800" dirty="0" smtClean="0"/>
              <a:t>y </a:t>
            </a:r>
            <a:r>
              <a:rPr lang="es-ES" sz="2800" dirty="0"/>
              <a:t>dígale lo valiente que ha </a:t>
            </a:r>
            <a:r>
              <a:rPr lang="es-ES" sz="2800" dirty="0" smtClean="0"/>
              <a:t>sido.</a:t>
            </a:r>
            <a:endParaRPr lang="es-ES" sz="2800" dirty="0"/>
          </a:p>
          <a:p>
            <a:pPr marL="180000">
              <a:lnSpc>
                <a:spcPct val="100000"/>
              </a:lnSpc>
              <a:spcBef>
                <a:spcPts val="1200"/>
              </a:spcBef>
            </a:pPr>
            <a:r>
              <a:rPr lang="es-ES" sz="2800" dirty="0"/>
              <a:t>Transmítale que lo ocurrido no ha sido culpa </a:t>
            </a:r>
            <a:r>
              <a:rPr lang="es-ES" sz="2800" dirty="0" smtClean="0"/>
              <a:t>suya.</a:t>
            </a:r>
          </a:p>
          <a:p>
            <a:pPr marL="180000">
              <a:lnSpc>
                <a:spcPct val="100000"/>
              </a:lnSpc>
              <a:spcBef>
                <a:spcPts val="1200"/>
              </a:spcBef>
            </a:pPr>
            <a:r>
              <a:rPr lang="es-ES" sz="2800" dirty="0" smtClean="0"/>
              <a:t>No </a:t>
            </a:r>
            <a:r>
              <a:rPr lang="es-ES" sz="2800" dirty="0"/>
              <a:t>percibir a su hijo como un monstruo o un obseso pervertido. Sigue siendo un niño. </a:t>
            </a:r>
          </a:p>
          <a:p>
            <a:pPr marL="180000">
              <a:lnSpc>
                <a:spcPct val="100000"/>
              </a:lnSpc>
              <a:spcBef>
                <a:spcPts val="1200"/>
              </a:spcBef>
            </a:pPr>
            <a:r>
              <a:rPr lang="es-ES" sz="2800" dirty="0" smtClean="0"/>
              <a:t>No </a:t>
            </a:r>
            <a:r>
              <a:rPr lang="es-ES" sz="2800" dirty="0"/>
              <a:t>le fuerce a hablar para que lo cuente todo. </a:t>
            </a:r>
            <a:r>
              <a:rPr lang="es-ES" sz="2800" dirty="0" smtClean="0"/>
              <a:t>Respetar </a:t>
            </a:r>
            <a:r>
              <a:rPr lang="es-ES" sz="2800" dirty="0"/>
              <a:t>su ritmo para que el niño vaya contando lo sucedido en la medida que sus emociones </a:t>
            </a:r>
            <a:r>
              <a:rPr lang="es-ES" sz="2800" dirty="0" smtClean="0"/>
              <a:t>              se </a:t>
            </a:r>
            <a:r>
              <a:rPr lang="es-ES" sz="2800" dirty="0"/>
              <a:t>lo permitan.</a:t>
            </a:r>
            <a:endParaRPr lang="es-ES" sz="2800" dirty="0"/>
          </a:p>
        </p:txBody>
      </p:sp>
      <p:pic>
        <p:nvPicPr>
          <p:cNvPr id="15" name="Imagen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316" y="4637355"/>
            <a:ext cx="1892222" cy="1260000"/>
          </a:xfrm>
          <a:prstGeom prst="rect">
            <a:avLst/>
          </a:prstGeom>
        </p:spPr>
      </p:pic>
    </p:spTree>
    <p:extLst>
      <p:ext uri="{BB962C8B-B14F-4D97-AF65-F5344CB8AC3E}">
        <p14:creationId xmlns:p14="http://schemas.microsoft.com/office/powerpoint/2010/main" val="1479642972"/>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8"/>
            <a:ext cx="6894513" cy="951426"/>
          </a:xfrm>
        </p:spPr>
        <p:txBody>
          <a:bodyPr numCol="1" anchorCtr="0" compatLnSpc="1">
            <a:prstTxWarp prst="textNoShape">
              <a:avLst/>
            </a:prstTxWarp>
          </a:bodyPr>
          <a:lstStyle/>
          <a:p>
            <a:pPr eaLnBrk="1" hangingPunct="1">
              <a:defRPr/>
            </a:pPr>
            <a:r>
              <a:rPr lang="es-ES" sz="3600" dirty="0">
                <a:ln>
                  <a:noFill/>
                </a:ln>
                <a:solidFill>
                  <a:schemeClr val="tx1"/>
                </a:solidFill>
                <a:effectLst>
                  <a:outerShdw blurRad="38100" dist="38100" dir="2700000" algn="tl">
                    <a:srgbClr val="000000">
                      <a:alpha val="43137"/>
                    </a:srgbClr>
                  </a:outerShdw>
                </a:effectLst>
              </a:rPr>
              <a:t>¿Y si el niño </a:t>
            </a:r>
            <a:r>
              <a:rPr lang="es-ES" sz="3600" dirty="0" smtClean="0">
                <a:ln>
                  <a:noFill/>
                </a:ln>
                <a:solidFill>
                  <a:schemeClr val="tx1"/>
                </a:solidFill>
                <a:effectLst>
                  <a:outerShdw blurRad="38100" dist="38100" dir="2700000" algn="tl">
                    <a:srgbClr val="000000">
                      <a:alpha val="43137"/>
                    </a:srgbClr>
                  </a:outerShdw>
                </a:effectLst>
              </a:rPr>
              <a:t>cuenta </a:t>
            </a:r>
            <a:r>
              <a:rPr lang="es-ES" sz="3600" dirty="0">
                <a:ln>
                  <a:noFill/>
                </a:ln>
                <a:solidFill>
                  <a:schemeClr val="tx1"/>
                </a:solidFill>
                <a:effectLst>
                  <a:outerShdw blurRad="38100" dist="38100" dir="2700000" algn="tl">
                    <a:srgbClr val="000000">
                      <a:alpha val="43137"/>
                    </a:srgbClr>
                  </a:outerShdw>
                </a:effectLst>
              </a:rPr>
              <a:t>que </a:t>
            </a:r>
            <a:r>
              <a:rPr lang="es-ES" sz="3600" dirty="0" smtClean="0">
                <a:ln>
                  <a:noFill/>
                </a:ln>
                <a:solidFill>
                  <a:schemeClr val="tx1"/>
                </a:solidFill>
                <a:effectLst>
                  <a:outerShdw blurRad="38100" dist="38100" dir="2700000" algn="tl">
                    <a:srgbClr val="000000">
                      <a:alpha val="43137"/>
                    </a:srgbClr>
                  </a:outerShdw>
                </a:effectLst>
              </a:rPr>
              <a:t>ha </a:t>
            </a:r>
            <a:r>
              <a:rPr lang="es-ES" sz="3600" dirty="0">
                <a:ln>
                  <a:noFill/>
                </a:ln>
                <a:solidFill>
                  <a:schemeClr val="tx1"/>
                </a:solidFill>
                <a:effectLst>
                  <a:outerShdw blurRad="38100" dist="38100" dir="2700000" algn="tl">
                    <a:srgbClr val="000000">
                      <a:alpha val="43137"/>
                    </a:srgbClr>
                  </a:outerShdw>
                </a:effectLst>
              </a:rPr>
              <a:t>sido abusado? ¿Cómo deben reaccionar los padres?</a:t>
            </a:r>
            <a:endParaRPr lang="es-ES" sz="3600" dirty="0" smtClean="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1" name="2 Marcador de contenido"/>
          <p:cNvSpPr>
            <a:spLocks noGrp="1"/>
          </p:cNvSpPr>
          <p:nvPr>
            <p:ph idx="1"/>
          </p:nvPr>
        </p:nvSpPr>
        <p:spPr>
          <a:xfrm>
            <a:off x="665161" y="1678813"/>
            <a:ext cx="8028078" cy="4185761"/>
          </a:xfrm>
        </p:spPr>
        <p:txBody>
          <a:bodyPr/>
          <a:lstStyle/>
          <a:p>
            <a:pPr marL="180000">
              <a:lnSpc>
                <a:spcPct val="100000"/>
              </a:lnSpc>
              <a:spcBef>
                <a:spcPts val="1200"/>
              </a:spcBef>
            </a:pPr>
            <a:r>
              <a:rPr lang="es-ES" sz="2800" dirty="0" smtClean="0"/>
              <a:t>Preguntar </a:t>
            </a:r>
            <a:r>
              <a:rPr lang="es-ES" sz="2800" dirty="0"/>
              <a:t>sobre lo ocurrido pero sin sugerir las </a:t>
            </a:r>
            <a:r>
              <a:rPr lang="es-ES" sz="2800" dirty="0" smtClean="0"/>
              <a:t>respuestas. No </a:t>
            </a:r>
            <a:r>
              <a:rPr lang="es-ES" sz="2800" dirty="0"/>
              <a:t>contaminar el relato del </a:t>
            </a:r>
            <a:r>
              <a:rPr lang="es-ES" sz="2800" dirty="0" smtClean="0"/>
              <a:t>menor; no se trata de conseguir que </a:t>
            </a:r>
            <a:r>
              <a:rPr lang="es-ES" sz="2800" dirty="0"/>
              <a:t>el niño diga lo que sus padres quieren o temen oír. </a:t>
            </a:r>
          </a:p>
          <a:p>
            <a:pPr marL="180000">
              <a:lnSpc>
                <a:spcPct val="100000"/>
              </a:lnSpc>
              <a:spcBef>
                <a:spcPts val="1200"/>
              </a:spcBef>
            </a:pPr>
            <a:r>
              <a:rPr lang="es-ES" sz="2800" dirty="0"/>
              <a:t>Un tono de voz tenso o </a:t>
            </a:r>
            <a:r>
              <a:rPr lang="es-ES" sz="2800" dirty="0" smtClean="0"/>
              <a:t>padres </a:t>
            </a:r>
            <a:r>
              <a:rPr lang="es-ES" sz="2800" dirty="0"/>
              <a:t>crispados y nerviosos harán que el niño piense que están enfadados con él.</a:t>
            </a:r>
          </a:p>
          <a:p>
            <a:pPr marL="180000">
              <a:lnSpc>
                <a:spcPct val="100000"/>
              </a:lnSpc>
              <a:spcBef>
                <a:spcPts val="1200"/>
              </a:spcBef>
            </a:pPr>
            <a:r>
              <a:rPr lang="es-ES" sz="2800" dirty="0" smtClean="0"/>
              <a:t>No es </a:t>
            </a:r>
            <a:r>
              <a:rPr lang="es-ES" sz="2800" dirty="0"/>
              <a:t>conveniente mostrarle </a:t>
            </a:r>
            <a:r>
              <a:rPr lang="es-ES" sz="2800" dirty="0" smtClean="0"/>
              <a:t>lo afectados               </a:t>
            </a:r>
            <a:r>
              <a:rPr lang="es-ES" sz="2800" dirty="0"/>
              <a:t>que </a:t>
            </a:r>
            <a:r>
              <a:rPr lang="es-ES" sz="2800" dirty="0" smtClean="0"/>
              <a:t>estamos. Pensará que </a:t>
            </a:r>
            <a:r>
              <a:rPr lang="es-ES" sz="2800" dirty="0"/>
              <a:t>sufren por su </a:t>
            </a:r>
            <a:r>
              <a:rPr lang="es-ES" sz="2800" dirty="0" smtClean="0"/>
              <a:t>                culpa </a:t>
            </a:r>
            <a:r>
              <a:rPr lang="es-ES" sz="2800" dirty="0"/>
              <a:t>y se arrepentirá de haberlo contado.</a:t>
            </a:r>
            <a:endParaRPr lang="es-ES" sz="2800" dirty="0"/>
          </a:p>
        </p:txBody>
      </p:sp>
      <p:pic>
        <p:nvPicPr>
          <p:cNvPr id="15" name="Imagen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316" y="4637355"/>
            <a:ext cx="1892222" cy="1260000"/>
          </a:xfrm>
          <a:prstGeom prst="rect">
            <a:avLst/>
          </a:prstGeom>
        </p:spPr>
      </p:pic>
    </p:spTree>
    <p:extLst>
      <p:ext uri="{BB962C8B-B14F-4D97-AF65-F5344CB8AC3E}">
        <p14:creationId xmlns:p14="http://schemas.microsoft.com/office/powerpoint/2010/main" val="48220302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103</TotalTime>
  <Words>1042</Words>
  <Application>Microsoft Office PowerPoint</Application>
  <PresentationFormat>Presentación en pantalla (4:3)</PresentationFormat>
  <Paragraphs>65</Paragraphs>
  <Slides>12</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12</vt:i4>
      </vt:variant>
    </vt:vector>
  </HeadingPairs>
  <TitlesOfParts>
    <vt:vector size="17" baseType="lpstr">
      <vt:lpstr>Arial</vt:lpstr>
      <vt:lpstr>Calibri</vt:lpstr>
      <vt:lpstr>Segoe</vt:lpstr>
      <vt:lpstr>Wingdings</vt:lpstr>
      <vt:lpstr>1_White with Blue Bar Segoe Template_TP10286789</vt:lpstr>
      <vt:lpstr>Presentación de PowerPoint</vt:lpstr>
      <vt:lpstr>Abuso sexual infantil: Consejos para padres</vt:lpstr>
      <vt:lpstr>Abuso sexual infantil: Consejos para padres</vt:lpstr>
      <vt:lpstr>¿Cómo preparar a los niños? ¿Cómo hablar con ellos del abuso?</vt:lpstr>
      <vt:lpstr>¿Cómo preparar a los niños? ¿Cómo hablar con ellos del abuso?</vt:lpstr>
      <vt:lpstr>¿Cómo preparar a los niños? ¿Cómo hablar con ellos del abuso?</vt:lpstr>
      <vt:lpstr>¿Y si el niño cuenta que ha sido abusado? ¿Cómo deben reaccionar los padres?</vt:lpstr>
      <vt:lpstr>¿Y si el niño cuenta que ha sido abusado? ¿Cómo deben reaccionar los padres?</vt:lpstr>
      <vt:lpstr>¿Y si el niño cuenta que ha sido abusado? ¿Cómo deben reaccionar los padres?</vt:lpstr>
      <vt:lpstr>¿Y si el niño cuenta que ha sido abusado? ¿Cómo deben reaccionar los padres?</vt:lpstr>
      <vt:lpstr>¿Y si el niño cuenta que ha sido abusado? ¿Cómo deben reaccionar los padres?</vt:lpstr>
      <vt:lpstr>Abuso sexual infantil: Consejos para padres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Juan José Morell Bernabé</cp:lastModifiedBy>
  <cp:revision>18</cp:revision>
  <dcterms:created xsi:type="dcterms:W3CDTF">2016-05-03T15:33:32Z</dcterms:created>
  <dcterms:modified xsi:type="dcterms:W3CDTF">2016-10-19T17:07:10Z</dcterms:modified>
</cp:coreProperties>
</file>