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59" r:id="rId4"/>
    <p:sldId id="260" r:id="rId5"/>
    <p:sldId id="263" r:id="rId6"/>
    <p:sldId id="264"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57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08/09/2021</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smtClean="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smtClean="0">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9/8/2021 8:43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smtClean="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smtClean="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smtClean="0">
                <a:solidFill>
                  <a:srgbClr val="000000"/>
                </a:solidFill>
              </a:rPr>
            </a:br>
            <a:r>
              <a:rPr lang="en-US" sz="500" smtClean="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smtClean="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smtClean="0"/>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smtClean="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smtClean="0"/>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smtClean="0">
                <a:solidFill>
                  <a:srgbClr val="000000"/>
                </a:solidFill>
                <a:latin typeface="Arial" charset="0"/>
              </a:rPr>
              <a:t>Onfalitis</a:t>
            </a:r>
            <a:endParaRPr lang="es-ES" sz="4400" dirty="0">
              <a:solidFill>
                <a:srgbClr val="000000"/>
              </a:solidFill>
              <a:latin typeface="Arial" charset="0"/>
            </a:endParaRPr>
          </a:p>
        </p:txBody>
      </p:sp>
      <p:sp>
        <p:nvSpPr>
          <p:cNvPr id="2" name="CuadroTexto 11"/>
          <p:cNvSpPr txBox="1"/>
          <p:nvPr/>
        </p:nvSpPr>
        <p:spPr>
          <a:xfrm>
            <a:off x="2487613" y="3922713"/>
            <a:ext cx="5080000" cy="830997"/>
          </a:xfrm>
          <a:prstGeom prst="rect">
            <a:avLst/>
          </a:prstGeom>
          <a:noFill/>
        </p:spPr>
        <p:txBody>
          <a:bodyPr>
            <a:spAutoFit/>
          </a:bodyPr>
          <a:lstStyle/>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Mª Pilar Tortosa Pinto.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Aida Ruíz López.</a:t>
            </a:r>
            <a:r>
              <a:rPr lang="es-ES" sz="2400" dirty="0">
                <a:solidFill>
                  <a:srgbClr val="000000"/>
                </a:solidFill>
                <a:effectLst>
                  <a:outerShdw blurRad="38100" dist="38100" dir="2700000" algn="tl">
                    <a:srgbClr val="C0C0C0"/>
                  </a:outerShdw>
                </a:effectLst>
                <a:latin typeface="Arial" charset="0"/>
                <a:cs typeface="Arial" charset="0"/>
              </a:rPr>
              <a:t> </a:t>
            </a:r>
            <a:r>
              <a:rPr lang="es-ES" sz="2000" dirty="0" smtClean="0">
                <a:solidFill>
                  <a:srgbClr val="000000"/>
                </a:solidFill>
                <a:effectLst>
                  <a:outerShdw blurRad="38100" dist="38100" dir="2700000" algn="tl">
                    <a:srgbClr val="C0C0C0"/>
                  </a:outerShdw>
                </a:effectLst>
                <a:latin typeface="Arial" charset="0"/>
                <a:cs typeface="Arial" charset="0"/>
              </a:rPr>
              <a:t>Pediatra</a:t>
            </a:r>
            <a:endParaRPr lang="es-ES" sz="2000" dirty="0">
              <a:solidFill>
                <a:srgbClr val="000000"/>
              </a:solidFill>
              <a:effectLst>
                <a:outerShdw blurRad="38100" dist="38100" dir="2700000" algn="tl">
                  <a:srgbClr val="C0C0C0"/>
                </a:outerShdw>
              </a:effectLst>
              <a:latin typeface="Arial" charset="0"/>
              <a:cs typeface="Arial" charset="0"/>
            </a:endParaRPr>
          </a:p>
        </p:txBody>
      </p:sp>
      <p:pic>
        <p:nvPicPr>
          <p:cNvPr id="6" name="Imagen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89818671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¿Qué es?</a:t>
            </a:r>
          </a:p>
        </p:txBody>
      </p:sp>
      <p:sp>
        <p:nvSpPr>
          <p:cNvPr id="19458" name="Rectangle 3"/>
          <p:cNvSpPr>
            <a:spLocks noGrp="1"/>
          </p:cNvSpPr>
          <p:nvPr>
            <p:ph type="body" idx="1"/>
          </p:nvPr>
        </p:nvSpPr>
        <p:spPr>
          <a:xfrm>
            <a:off x="179389" y="1325159"/>
            <a:ext cx="8604004" cy="3705630"/>
          </a:xfrm>
        </p:spPr>
        <p:txBody>
          <a:bodyPr/>
          <a:lstStyle/>
          <a:p>
            <a:pPr indent="0" eaLnBrk="1" hangingPunct="1">
              <a:buFontTx/>
              <a:buNone/>
            </a:pPr>
            <a:r>
              <a:rPr lang="es-ES" sz="3600" dirty="0" smtClean="0"/>
              <a:t>Infección del ombligo y los tejidos que lo rodean, como consecuencia de:</a:t>
            </a:r>
          </a:p>
          <a:p>
            <a:pPr lvl="1" indent="0" eaLnBrk="1" hangingPunct="1"/>
            <a:r>
              <a:rPr lang="es-ES" sz="3200" dirty="0" smtClean="0"/>
              <a:t> Parto domiciliario.</a:t>
            </a:r>
          </a:p>
          <a:p>
            <a:pPr lvl="1" indent="0" eaLnBrk="1" hangingPunct="1"/>
            <a:r>
              <a:rPr lang="es-ES" sz="3200" dirty="0" smtClean="0"/>
              <a:t> Infección del líquido amniótico.</a:t>
            </a:r>
          </a:p>
          <a:p>
            <a:pPr lvl="1" indent="0" eaLnBrk="1" hangingPunct="1"/>
            <a:r>
              <a:rPr lang="es-ES" sz="3200" dirty="0" smtClean="0"/>
              <a:t> Rotura prematura de membranas.</a:t>
            </a:r>
          </a:p>
          <a:p>
            <a:pPr lvl="1" indent="0" eaLnBrk="1" hangingPunct="1"/>
            <a:r>
              <a:rPr lang="es-ES" sz="3200" dirty="0" smtClean="0"/>
              <a:t> Cuidados del cordón inadecuados.</a:t>
            </a:r>
          </a:p>
          <a:p>
            <a:pPr lvl="1" indent="0" eaLnBrk="1" hangingPunct="1"/>
            <a:endParaRPr lang="es-ES" sz="32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132893982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859587"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¿Cuáles son los síntomas?</a:t>
            </a:r>
          </a:p>
        </p:txBody>
      </p:sp>
      <p:sp>
        <p:nvSpPr>
          <p:cNvPr id="19458" name="Rectangle 3"/>
          <p:cNvSpPr>
            <a:spLocks noGrp="1"/>
          </p:cNvSpPr>
          <p:nvPr>
            <p:ph type="body" idx="1"/>
          </p:nvPr>
        </p:nvSpPr>
        <p:spPr>
          <a:xfrm>
            <a:off x="515155" y="1325159"/>
            <a:ext cx="7276563" cy="5318379"/>
          </a:xfrm>
        </p:spPr>
        <p:txBody>
          <a:bodyPr/>
          <a:lstStyle/>
          <a:p>
            <a:pPr lvl="1" eaLnBrk="1" hangingPunct="1"/>
            <a:r>
              <a:rPr lang="es-ES" sz="3200" dirty="0" smtClean="0"/>
              <a:t>Enrojecimiento.</a:t>
            </a:r>
          </a:p>
          <a:p>
            <a:pPr lvl="1" eaLnBrk="1" hangingPunct="1"/>
            <a:r>
              <a:rPr lang="es-ES" sz="3200" dirty="0" smtClean="0"/>
              <a:t>Edema.</a:t>
            </a:r>
          </a:p>
          <a:p>
            <a:pPr lvl="1" eaLnBrk="1" hangingPunct="1"/>
            <a:r>
              <a:rPr lang="es-ES" sz="3200" dirty="0" smtClean="0"/>
              <a:t>Secreción.</a:t>
            </a:r>
          </a:p>
          <a:p>
            <a:pPr lvl="1" eaLnBrk="1" hangingPunct="1"/>
            <a:r>
              <a:rPr lang="es-ES" sz="3200" dirty="0" smtClean="0"/>
              <a:t>Mal olor.</a:t>
            </a:r>
          </a:p>
          <a:p>
            <a:pPr lvl="1" eaLnBrk="1" hangingPunct="1"/>
            <a:r>
              <a:rPr lang="es-ES" sz="3200" dirty="0" smtClean="0"/>
              <a:t>Fiebre.</a:t>
            </a:r>
          </a:p>
          <a:p>
            <a:pPr lvl="1" eaLnBrk="1" hangingPunct="1"/>
            <a:r>
              <a:rPr lang="es-ES" sz="3200" dirty="0" smtClean="0"/>
              <a:t>Irritabilidad.</a:t>
            </a:r>
          </a:p>
          <a:p>
            <a:pPr lvl="1" eaLnBrk="1" hangingPunct="1"/>
            <a:r>
              <a:rPr lang="es-ES" sz="3200" dirty="0" smtClean="0"/>
              <a:t>Vómitos.</a:t>
            </a:r>
          </a:p>
          <a:p>
            <a:pPr lvl="1" eaLnBrk="1" hangingPunct="1"/>
            <a:r>
              <a:rPr lang="es-ES" sz="3200" dirty="0" smtClean="0"/>
              <a:t>Afectación del estado general.</a:t>
            </a:r>
          </a:p>
          <a:p>
            <a:pPr lvl="1" eaLnBrk="1" hangingPunct="1"/>
            <a:endParaRPr lang="es-ES" sz="3200" dirty="0" smtClean="0"/>
          </a:p>
          <a:p>
            <a:pPr lvl="1" eaLnBrk="1" hangingPunct="1"/>
            <a:endParaRPr lang="es-ES" sz="3200" dirty="0" smtClean="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26408994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¿Es grave?</a:t>
            </a:r>
          </a:p>
        </p:txBody>
      </p:sp>
      <p:sp>
        <p:nvSpPr>
          <p:cNvPr id="19458" name="Rectangle 3"/>
          <p:cNvSpPr>
            <a:spLocks noGrp="1"/>
          </p:cNvSpPr>
          <p:nvPr>
            <p:ph type="body" idx="1"/>
          </p:nvPr>
        </p:nvSpPr>
        <p:spPr>
          <a:xfrm>
            <a:off x="373488" y="1775920"/>
            <a:ext cx="8268237" cy="2369880"/>
          </a:xfrm>
        </p:spPr>
        <p:txBody>
          <a:bodyPr/>
          <a:lstStyle/>
          <a:p>
            <a:pPr indent="0" eaLnBrk="1" hangingPunct="1">
              <a:lnSpc>
                <a:spcPct val="100000"/>
              </a:lnSpc>
              <a:spcBef>
                <a:spcPts val="1200"/>
              </a:spcBef>
              <a:buFontTx/>
              <a:buNone/>
            </a:pPr>
            <a:r>
              <a:rPr lang="es-ES" sz="3600" dirty="0" smtClean="0"/>
              <a:t>La mayoría de las veces es leve. A veces se complica y requiere tratamiento. </a:t>
            </a:r>
          </a:p>
          <a:p>
            <a:pPr indent="0" eaLnBrk="1" hangingPunct="1">
              <a:lnSpc>
                <a:spcPct val="100000"/>
              </a:lnSpc>
              <a:spcBef>
                <a:spcPts val="1200"/>
              </a:spcBef>
              <a:buFontTx/>
              <a:buNone/>
            </a:pPr>
            <a:r>
              <a:rPr lang="es-ES" sz="3600" dirty="0" smtClean="0"/>
              <a:t>Por eso, hay que consultar siempre si hay síntomas.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26408994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5581091" cy="1329595"/>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diagnostica?</a:t>
            </a:r>
          </a:p>
        </p:txBody>
      </p:sp>
      <p:sp>
        <p:nvSpPr>
          <p:cNvPr id="19458" name="Rectangle 3"/>
          <p:cNvSpPr>
            <a:spLocks noGrp="1"/>
          </p:cNvSpPr>
          <p:nvPr>
            <p:ph type="body" idx="1"/>
          </p:nvPr>
        </p:nvSpPr>
        <p:spPr>
          <a:xfrm>
            <a:off x="886103" y="1853193"/>
            <a:ext cx="5139208" cy="2191369"/>
          </a:xfrm>
        </p:spPr>
        <p:txBody>
          <a:bodyPr/>
          <a:lstStyle/>
          <a:p>
            <a:r>
              <a:rPr lang="es-ES" sz="3600" dirty="0"/>
              <a:t>Clínica</a:t>
            </a:r>
          </a:p>
          <a:p>
            <a:r>
              <a:rPr lang="es-ES" sz="3600" dirty="0"/>
              <a:t>A veces se realizan:</a:t>
            </a:r>
          </a:p>
          <a:p>
            <a:pPr lvl="1"/>
            <a:r>
              <a:rPr lang="es-ES" sz="3200" dirty="0"/>
              <a:t>Cultivo</a:t>
            </a:r>
          </a:p>
          <a:p>
            <a:pPr lvl="1"/>
            <a:r>
              <a:rPr lang="es-ES" sz="3200" dirty="0"/>
              <a:t>Analítica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10" name="Imagen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260310524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4582732" cy="658813"/>
          </a:xfrm>
        </p:spPr>
        <p:txBody>
          <a:bodyPr numCol="1" anchorCtr="0" compatLnSpc="1">
            <a:prstTxWarp prst="textNoShape">
              <a:avLst/>
            </a:prstTxWarp>
          </a:bodyPr>
          <a:lstStyle/>
          <a:p>
            <a:pPr eaLnBrk="1" hangingPunct="1">
              <a:defRPr/>
            </a:pPr>
            <a:r>
              <a:rPr lang="es-ES" dirty="0" smtClean="0">
                <a:ln>
                  <a:noFill/>
                </a:ln>
                <a:solidFill>
                  <a:schemeClr val="tx1"/>
                </a:solidFill>
                <a:effectLst>
                  <a:outerShdw blurRad="38100" dist="38100" dir="2700000" algn="tl">
                    <a:srgbClr val="000000">
                      <a:alpha val="43137"/>
                    </a:srgbClr>
                  </a:outerShdw>
                </a:effectLst>
              </a:rPr>
              <a:t>¿Cómo se trata?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0" name="Rectangle 3"/>
          <p:cNvSpPr>
            <a:spLocks noGrp="1"/>
          </p:cNvSpPr>
          <p:nvPr>
            <p:ph type="body" idx="1"/>
          </p:nvPr>
        </p:nvSpPr>
        <p:spPr>
          <a:xfrm>
            <a:off x="773516" y="1338442"/>
            <a:ext cx="6425775" cy="4825937"/>
          </a:xfrm>
        </p:spPr>
        <p:txBody>
          <a:bodyPr/>
          <a:lstStyle/>
          <a:p>
            <a:pPr lvl="0">
              <a:lnSpc>
                <a:spcPct val="100000"/>
              </a:lnSpc>
            </a:pPr>
            <a:r>
              <a:rPr lang="es-ES" sz="4000" dirty="0" smtClean="0"/>
              <a:t>Casos leves:</a:t>
            </a:r>
          </a:p>
          <a:p>
            <a:pPr lvl="2" eaLnBrk="1" hangingPunct="1">
              <a:lnSpc>
                <a:spcPct val="100000"/>
              </a:lnSpc>
            </a:pPr>
            <a:r>
              <a:rPr lang="es-ES" sz="3600" dirty="0"/>
              <a:t>Desinfectante.</a:t>
            </a:r>
          </a:p>
          <a:p>
            <a:pPr lvl="0">
              <a:lnSpc>
                <a:spcPct val="100000"/>
              </a:lnSpc>
            </a:pPr>
            <a:r>
              <a:rPr lang="es-ES" sz="4000" smtClean="0"/>
              <a:t>Casos </a:t>
            </a:r>
            <a:r>
              <a:rPr lang="es-ES" sz="4000" dirty="0"/>
              <a:t>graves:</a:t>
            </a:r>
          </a:p>
          <a:p>
            <a:pPr lvl="2" eaLnBrk="1" hangingPunct="1">
              <a:lnSpc>
                <a:spcPct val="100000"/>
              </a:lnSpc>
            </a:pPr>
            <a:r>
              <a:rPr lang="es-ES" sz="3600" dirty="0"/>
              <a:t>Antibióticos intravenosos.</a:t>
            </a:r>
          </a:p>
          <a:p>
            <a:pPr lvl="0">
              <a:lnSpc>
                <a:spcPct val="100000"/>
              </a:lnSpc>
            </a:pPr>
            <a:endParaRPr lang="es-ES" sz="4000" dirty="0" smtClean="0"/>
          </a:p>
          <a:p>
            <a:pPr lvl="2" eaLnBrk="1" hangingPunct="1">
              <a:lnSpc>
                <a:spcPct val="100000"/>
              </a:lnSpc>
            </a:pPr>
            <a:endParaRPr lang="es-ES" sz="3600" dirty="0"/>
          </a:p>
          <a:p>
            <a:pPr lvl="1" eaLnBrk="1" hangingPunct="1">
              <a:lnSpc>
                <a:spcPct val="100000"/>
              </a:lnSpc>
            </a:pPr>
            <a:endParaRPr lang="es-ES" sz="4000" dirty="0" smtClean="0"/>
          </a:p>
        </p:txBody>
      </p:sp>
      <p:pic>
        <p:nvPicPr>
          <p:cNvPr id="11" name="Imagen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71170" y="4793752"/>
            <a:ext cx="1624785" cy="1080000"/>
          </a:xfrm>
          <a:prstGeom prst="rect">
            <a:avLst/>
          </a:prstGeom>
        </p:spPr>
      </p:pic>
    </p:spTree>
    <p:extLst>
      <p:ext uri="{BB962C8B-B14F-4D97-AF65-F5344CB8AC3E}">
        <p14:creationId xmlns:p14="http://schemas.microsoft.com/office/powerpoint/2010/main" val="260310524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TotalTime>
  <Words>241</Words>
  <Application>Microsoft Office PowerPoint</Application>
  <PresentationFormat>Presentación en pantalla (4:3)</PresentationFormat>
  <Paragraphs>42</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¿Qué es?</vt:lpstr>
      <vt:lpstr>¿Cuáles son los síntomas?</vt:lpstr>
      <vt:lpstr>¿Es grave?</vt:lpstr>
      <vt:lpstr>¿Cómo se diagnostica?</vt:lpstr>
      <vt:lpstr>¿Cómo se trata?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9</cp:revision>
  <dcterms:created xsi:type="dcterms:W3CDTF">2016-05-03T15:33:32Z</dcterms:created>
  <dcterms:modified xsi:type="dcterms:W3CDTF">2021-09-08T18:44:08Z</dcterms:modified>
</cp:coreProperties>
</file>