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/>
      <a:tcStyle>
        <a:tcBdr/>
        <a:fill>
          <a:solidFill>
            <a:srgbClr val="FFF4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D7CE"/>
          </a:solidFill>
        </a:fill>
      </a:tcStyle>
    </a:wholeTbl>
    <a:band2H>
      <a:tcTxStyle/>
      <a:tcStyle>
        <a:tcBdr/>
        <a:fill>
          <a:solidFill>
            <a:srgbClr val="F9EC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1E9"/>
          </a:solidFill>
        </a:fill>
      </a:tcStyle>
    </a:wholeTbl>
    <a:band2H>
      <a:tcTxStyle/>
      <a:tcStyle>
        <a:tcBdr/>
        <a:fill>
          <a:solidFill>
            <a:srgbClr val="F0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5403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del título"/>
          <p:cNvSpPr txBox="1">
            <a:spLocks noGrp="1"/>
          </p:cNvSpPr>
          <p:nvPr>
            <p:ph type="title"/>
          </p:nvPr>
        </p:nvSpPr>
        <p:spPr>
          <a:xfrm>
            <a:off x="730250" y="1905000"/>
            <a:ext cx="7681914" cy="152349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13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30248" y="4344987"/>
            <a:ext cx="7681915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006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02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006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0" y="6238875"/>
            <a:ext cx="9144001" cy="619125"/>
          </a:xfrm>
          <a:prstGeom prst="rect">
            <a:avLst/>
          </a:prstGeom>
          <a:solidFill>
            <a:srgbClr val="FFFF99"/>
          </a:solidFill>
        </p:spPr>
        <p:txBody>
          <a:bodyPr lIns="76197" tIns="76197" rIns="76197" bIns="76197" anchor="b">
            <a:normAutofit/>
          </a:bodyPr>
          <a:lstStyle/>
          <a:p>
            <a:pPr algn="r">
              <a:buSzTx/>
              <a:buNone/>
            </a:pPr>
            <a:endParaRPr/>
          </a:p>
        </p:txBody>
      </p:sp>
      <p:sp>
        <p:nvSpPr>
          <p:cNvPr id="10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o del título"/>
          <p:cNvSpPr txBox="1">
            <a:spLocks noGrp="1"/>
          </p:cNvSpPr>
          <p:nvPr>
            <p:ph type="title"/>
          </p:nvPr>
        </p:nvSpPr>
        <p:spPr>
          <a:xfrm>
            <a:off x="1369219" y="649805"/>
            <a:ext cx="7043209" cy="1523495"/>
          </a:xfrm>
          <a:prstGeom prst="rect">
            <a:avLst/>
          </a:prstGeom>
        </p:spPr>
        <p:txBody>
          <a:bodyPr anchor="ctr"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1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68955" y="4344987"/>
            <a:ext cx="7043209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3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722048" y="2355850"/>
            <a:ext cx="7690116" cy="1384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SzTx/>
              <a:buNone/>
              <a:defRPr sz="10000" b="1" i="1" spc="-700">
                <a:solidFill>
                  <a:srgbClr val="003380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369219" y="649805"/>
            <a:ext cx="7043209" cy="1523495"/>
          </a:xfrm>
          <a:prstGeom prst="rect">
            <a:avLst/>
          </a:prstGeom>
        </p:spPr>
        <p:txBody>
          <a:bodyPr anchor="ctr"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68955" y="4344987"/>
            <a:ext cx="7043209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722048" y="2355850"/>
            <a:ext cx="7690116" cy="1384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SzTx/>
              <a:buNone/>
              <a:defRPr sz="10000" b="1" i="1" spc="-700">
                <a:solidFill>
                  <a:srgbClr val="003380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2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10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5" descr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75" y="6007100"/>
            <a:ext cx="9159875" cy="849313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2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2875"/>
            <a:ext cx="8382000" cy="2210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3"/>
              </a:buBlip>
            </a:lvl1pPr>
            <a:lvl2pPr>
              <a:buBlip>
                <a:blip r:embed="rId4"/>
              </a:buBlip>
            </a:lvl2pPr>
            <a:lvl3pPr>
              <a:buBlip>
                <a:blip r:embed="rId4"/>
              </a:buBlip>
            </a:lvl3pPr>
            <a:lvl4pPr>
              <a:buBlip>
                <a:blip r:embed="rId4"/>
              </a:buBlip>
            </a:lvl4pPr>
            <a:lvl5pPr>
              <a:buBlip>
                <a:blip r:embed="rId4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81000" y="1411552"/>
            <a:ext cx="4114800" cy="2129815"/>
          </a:xfrm>
          <a:prstGeom prst="rect">
            <a:avLst/>
          </a:prstGeom>
        </p:spPr>
        <p:txBody>
          <a:bodyPr>
            <a:normAutofit/>
          </a:bodyPr>
          <a:lstStyle>
            <a:lvl1pPr marL="339976" indent="-339976">
              <a:spcBef>
                <a:spcPts val="600"/>
              </a:spcBef>
              <a:buBlip>
                <a:blip r:embed="rId2"/>
              </a:buBlip>
              <a:defRPr sz="2800"/>
            </a:lvl1pPr>
            <a:lvl2pPr marL="727575" indent="-379661">
              <a:spcBef>
                <a:spcPts val="600"/>
              </a:spcBef>
              <a:buBlip>
                <a:blip r:embed="rId3"/>
              </a:buBlip>
              <a:defRPr sz="2800"/>
            </a:lvl2pPr>
            <a:lvl3pPr marL="1069138" indent="-403737">
              <a:spcBef>
                <a:spcPts val="600"/>
              </a:spcBef>
              <a:buBlip>
                <a:blip r:embed="rId3"/>
              </a:buBlip>
              <a:defRPr sz="2800"/>
            </a:lvl3pPr>
            <a:lvl4pPr marL="1379747" indent="-425962">
              <a:spcBef>
                <a:spcPts val="600"/>
              </a:spcBef>
              <a:buBlip>
                <a:blip r:embed="rId3"/>
              </a:buBlip>
              <a:defRPr sz="2800"/>
            </a:lvl4pPr>
            <a:lvl5pPr marL="1671805" indent="-436250">
              <a:spcBef>
                <a:spcPts val="600"/>
              </a:spcBef>
              <a:buBlip>
                <a:blip r:embed="rId3"/>
              </a:buBlip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81000" y="1411552"/>
            <a:ext cx="4114800" cy="69249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SzTx/>
              <a:buNone/>
              <a:defRPr sz="2500" b="1"/>
            </a:lvl1pPr>
            <a:lvl2pPr marL="0" indent="457181">
              <a:spcBef>
                <a:spcPts val="0"/>
              </a:spcBef>
              <a:buSzTx/>
              <a:buNone/>
              <a:defRPr sz="2500" b="1"/>
            </a:lvl2pPr>
            <a:lvl3pPr marL="0" indent="914362">
              <a:spcBef>
                <a:spcPts val="0"/>
              </a:spcBef>
              <a:buSzTx/>
              <a:buNone/>
              <a:defRPr sz="2500" b="1"/>
            </a:lvl3pPr>
            <a:lvl4pPr marL="0" indent="1371544">
              <a:spcBef>
                <a:spcPts val="0"/>
              </a:spcBef>
              <a:buSzTx/>
              <a:buNone/>
              <a:defRPr sz="2500" b="1"/>
            </a:lvl4pPr>
            <a:lvl5pPr marL="0" indent="1828726">
              <a:spcBef>
                <a:spcPts val="0"/>
              </a:spcBef>
              <a:buSzTx/>
              <a:buNone/>
              <a:defRPr sz="25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981" y="1411552"/>
            <a:ext cx="4117019" cy="692499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0"/>
              </a:spcBef>
              <a:buSzTx/>
              <a:buNone/>
              <a:defRPr sz="2500" b="1"/>
            </a:pPr>
            <a:endParaRPr/>
          </a:p>
        </p:txBody>
      </p: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5" descr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75" y="6007100"/>
            <a:ext cx="9159875" cy="849313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Picture 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15875" y="6007100"/>
            <a:ext cx="9159875" cy="84931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>
              <a:buBlip>
                <a:blip r:embed="rId16"/>
              </a:buBlip>
            </a:lvl1pPr>
            <a:lvl2pPr>
              <a:buBlip>
                <a:blip r:embed="rId17"/>
              </a:buBlip>
            </a:lvl2pPr>
            <a:lvl3pPr>
              <a:buBlip>
                <a:blip r:embed="rId17"/>
              </a:buBlip>
            </a:lvl3pPr>
            <a:lvl4pPr>
              <a:buBlip>
                <a:blip r:embed="rId17"/>
              </a:buBlip>
            </a:lvl4pPr>
            <a:lvl5pPr>
              <a:buBlip>
                <a:blip r:embed="rId17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5pPr>
      <a:lvl6pPr marL="0" marR="0" indent="4572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6pPr>
      <a:lvl7pPr marL="0" marR="0" indent="9144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7pPr>
      <a:lvl8pPr marL="0" marR="0" indent="13716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9pPr>
    </p:titleStyle>
    <p:bodyStyle>
      <a:lvl1pPr marL="396875" marR="0" indent="-39687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6"/>
        </a:buBlip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971096" marR="0" indent="-453571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373717" marR="0" indent="-459317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0321" marR="0" indent="-461433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053696" marR="0" indent="-448733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653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835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017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199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CuadroTexto 11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www.familiaysalud.es</a:t>
            </a:r>
          </a:p>
        </p:txBody>
      </p:sp>
      <p:sp>
        <p:nvSpPr>
          <p:cNvPr id="126" name="Text Box 5"/>
          <p:cNvSpPr txBox="1"/>
          <p:nvPr/>
        </p:nvSpPr>
        <p:spPr>
          <a:xfrm>
            <a:off x="631967" y="1628767"/>
            <a:ext cx="7956268" cy="1569660"/>
          </a:xfrm>
          <a:prstGeom prst="rect">
            <a:avLst/>
          </a:prstGeom>
          <a:ln w="12700"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2600"/>
              </a:spcBef>
              <a:defRPr sz="4400" b="1">
                <a:latin typeface="Arial"/>
                <a:ea typeface="Arial"/>
                <a:cs typeface="Arial"/>
                <a:sym typeface="Arial"/>
              </a:defRPr>
            </a:pPr>
            <a:r>
              <a:rPr lang="es-ES" sz="4800" dirty="0"/>
              <a:t>Las manchas “blancas” en la piel; ¿qué pueden ser? </a:t>
            </a:r>
          </a:p>
        </p:txBody>
      </p:sp>
      <p:sp>
        <p:nvSpPr>
          <p:cNvPr id="127" name="CuadroTexto 11"/>
          <p:cNvSpPr txBox="1"/>
          <p:nvPr/>
        </p:nvSpPr>
        <p:spPr>
          <a:xfrm>
            <a:off x="836860" y="3689460"/>
            <a:ext cx="7034431" cy="54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effectLst>
                  <a:outerShdw blurRad="38100" dist="38100" dir="2700000" rotWithShape="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Mª Angeles Caballero Morales. </a:t>
            </a:r>
            <a:r>
              <a:rPr dirty="0" err="1"/>
              <a:t>Pediatra</a:t>
            </a:r>
            <a:r>
              <a:t>.</a:t>
            </a:r>
          </a:p>
          <a:p>
            <a:pPr>
              <a:defRPr sz="1600">
                <a:effectLst>
                  <a:outerShdw blurRad="38100" dist="38100" dir="2700000" rotWithShape="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Paloma Chinarro Martinez. Pediatra.</a:t>
            </a:r>
          </a:p>
        </p:txBody>
      </p:sp>
      <p:grpSp>
        <p:nvGrpSpPr>
          <p:cNvPr id="130" name="Grupo 4"/>
          <p:cNvGrpSpPr/>
          <p:nvPr/>
        </p:nvGrpSpPr>
        <p:grpSpPr>
          <a:xfrm>
            <a:off x="7904317" y="4790119"/>
            <a:ext cx="927279" cy="1159100"/>
            <a:chOff x="0" y="0"/>
            <a:chExt cx="927277" cy="1159099"/>
          </a:xfrm>
        </p:grpSpPr>
        <p:sp>
          <p:nvSpPr>
            <p:cNvPr id="128" name="Rectángulo 2"/>
            <p:cNvSpPr/>
            <p:nvPr/>
          </p:nvSpPr>
          <p:spPr>
            <a:xfrm>
              <a:off x="0" y="-1"/>
              <a:ext cx="927278" cy="11591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098">
                <a:defRPr sz="2300">
                  <a:latin typeface="Segoe"/>
                  <a:ea typeface="Segoe"/>
                  <a:cs typeface="Segoe"/>
                  <a:sym typeface="Segoe"/>
                </a:defRPr>
              </a:pPr>
              <a:endParaRPr/>
            </a:p>
          </p:txBody>
        </p:sp>
        <p:sp>
          <p:nvSpPr>
            <p:cNvPr id="129" name="CuadroTexto 3"/>
            <p:cNvSpPr txBox="1"/>
            <p:nvPr/>
          </p:nvSpPr>
          <p:spPr>
            <a:xfrm>
              <a:off x="0" y="181709"/>
              <a:ext cx="927278" cy="662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rPr dirty="0"/>
                <a:t>Imagen </a:t>
              </a:r>
              <a:r>
                <a:rPr sz="1100" dirty="0"/>
                <a:t>(la </a:t>
              </a:r>
              <a:r>
                <a:rPr sz="1100" dirty="0" err="1"/>
                <a:t>añadimos</a:t>
              </a:r>
              <a:r>
                <a:rPr sz="1100" dirty="0"/>
                <a:t> </a:t>
              </a:r>
              <a:r>
                <a:rPr sz="1100" dirty="0" err="1"/>
                <a:t>nosotros</a:t>
              </a:r>
              <a:r>
                <a:rPr sz="1100" dirty="0"/>
                <a:t>)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488" y="4686380"/>
            <a:ext cx="1645116" cy="12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2"/>
          <p:cNvSpPr txBox="1">
            <a:spLocks noGrp="1"/>
          </p:cNvSpPr>
          <p:nvPr>
            <p:ph type="title"/>
          </p:nvPr>
        </p:nvSpPr>
        <p:spPr>
          <a:xfrm>
            <a:off x="611255" y="346868"/>
            <a:ext cx="4582733" cy="658814"/>
          </a:xfrm>
          <a:prstGeom prst="rect">
            <a:avLst/>
          </a:prstGeom>
        </p:spPr>
        <p:txBody>
          <a:bodyPr/>
          <a:lstStyle>
            <a:lvl1pPr defTabSz="858044">
              <a:defRPr sz="4512" spc="-188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¿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ser</a:t>
            </a:r>
            <a:r>
              <a:rPr dirty="0"/>
              <a:t>?</a:t>
            </a:r>
          </a:p>
        </p:txBody>
      </p:sp>
      <p:sp>
        <p:nvSpPr>
          <p:cNvPr id="133" name="Rectangle 3"/>
          <p:cNvSpPr txBox="1">
            <a:spLocks noGrp="1"/>
          </p:cNvSpPr>
          <p:nvPr>
            <p:ph type="body" idx="1"/>
          </p:nvPr>
        </p:nvSpPr>
        <p:spPr>
          <a:xfrm>
            <a:off x="304799" y="1211337"/>
            <a:ext cx="8413315" cy="3832955"/>
          </a:xfrm>
          <a:prstGeom prst="rect">
            <a:avLst/>
          </a:prstGeom>
        </p:spPr>
        <p:txBody>
          <a:bodyPr/>
          <a:lstStyle/>
          <a:p>
            <a:pPr marL="222250" indent="-222250" defTabSz="511175">
              <a:spcBef>
                <a:spcPts val="400"/>
              </a:spcBef>
              <a:buSzTx/>
              <a:buNone/>
              <a:defRPr sz="1792"/>
            </a:pPr>
            <a:endParaRPr lang="es-ES" dirty="0" smtClean="0"/>
          </a:p>
          <a:p>
            <a:pPr marL="222250" indent="-222250" defTabSz="511175">
              <a:spcBef>
                <a:spcPts val="400"/>
              </a:spcBef>
              <a:buSzTx/>
              <a:buNone/>
              <a:defRPr sz="1792"/>
            </a:pPr>
            <a:r>
              <a:rPr dirty="0" smtClean="0"/>
              <a:t>Son </a:t>
            </a:r>
            <a:r>
              <a:rPr dirty="0" err="1"/>
              <a:t>varias</a:t>
            </a:r>
            <a:r>
              <a:rPr dirty="0"/>
              <a:t> las </a:t>
            </a:r>
            <a:r>
              <a:rPr dirty="0" err="1"/>
              <a:t>enfermedades</a:t>
            </a:r>
            <a:r>
              <a:rPr dirty="0"/>
              <a:t> que las </a:t>
            </a:r>
            <a:r>
              <a:rPr dirty="0" err="1"/>
              <a:t>producen</a:t>
            </a:r>
            <a:r>
              <a:rPr dirty="0" smtClean="0"/>
              <a:t>:</a:t>
            </a:r>
            <a:endParaRPr lang="es-ES" dirty="0" smtClean="0"/>
          </a:p>
          <a:p>
            <a:pPr marL="222250" indent="-222250" defTabSz="511175">
              <a:spcBef>
                <a:spcPts val="400"/>
              </a:spcBef>
              <a:buSzTx/>
              <a:buNone/>
              <a:defRPr sz="1792"/>
            </a:pPr>
            <a:endParaRPr dirty="0"/>
          </a:p>
          <a:p>
            <a:pPr marL="395192" lvl="1" indent="-285750" algn="just" defTabSz="511175">
              <a:spcBef>
                <a:spcPts val="300"/>
              </a:spcBef>
              <a:buBlip>
                <a:blip r:embed="rId2"/>
              </a:buBlip>
              <a:defRPr sz="1568"/>
            </a:pPr>
            <a:r>
              <a:rPr dirty="0" err="1" smtClean="0"/>
              <a:t>Pitiriasis</a:t>
            </a:r>
            <a:r>
              <a:rPr dirty="0" smtClean="0"/>
              <a:t> </a:t>
            </a:r>
            <a:r>
              <a:rPr dirty="0" err="1"/>
              <a:t>vers</a:t>
            </a:r>
            <a:r>
              <a:rPr lang="es-ES" dirty="0" err="1"/>
              <a:t>ico</a:t>
            </a:r>
            <a:r>
              <a:rPr dirty="0"/>
              <a:t>lor: </a:t>
            </a:r>
            <a:r>
              <a:rPr dirty="0" err="1"/>
              <a:t>por</a:t>
            </a:r>
            <a:r>
              <a:rPr dirty="0"/>
              <a:t> un </a:t>
            </a:r>
            <a:r>
              <a:rPr dirty="0" err="1"/>
              <a:t>hongo</a:t>
            </a:r>
            <a:r>
              <a:rPr dirty="0"/>
              <a:t>.</a:t>
            </a:r>
            <a:r>
              <a:rPr lang="es-ES" dirty="0"/>
              <a:t> En </a:t>
            </a:r>
            <a:r>
              <a:rPr dirty="0" err="1"/>
              <a:t>espalda</a:t>
            </a:r>
            <a:r>
              <a:rPr dirty="0"/>
              <a:t>, </a:t>
            </a:r>
            <a:r>
              <a:rPr dirty="0" err="1"/>
              <a:t>pecho</a:t>
            </a:r>
            <a:r>
              <a:rPr dirty="0"/>
              <a:t>, </a:t>
            </a:r>
            <a:r>
              <a:rPr dirty="0" err="1"/>
              <a:t>cuello</a:t>
            </a:r>
            <a:r>
              <a:rPr dirty="0"/>
              <a:t> y </a:t>
            </a:r>
            <a:r>
              <a:rPr dirty="0" err="1"/>
              <a:t>hombros</a:t>
            </a:r>
            <a:r>
              <a:rPr dirty="0"/>
              <a:t>.</a:t>
            </a:r>
          </a:p>
          <a:p>
            <a:pPr marL="575563" lvl="1" indent="-285750" algn="just" defTabSz="511175">
              <a:spcBef>
                <a:spcPts val="300"/>
              </a:spcBef>
              <a:buBlip>
                <a:blip r:embed="rId2"/>
              </a:buBlip>
              <a:defRPr sz="1568"/>
            </a:pPr>
            <a:r>
              <a:rPr dirty="0" err="1" smtClean="0"/>
              <a:t>Vitíligo</a:t>
            </a:r>
            <a:r>
              <a:rPr dirty="0"/>
              <a:t>: bien </a:t>
            </a:r>
            <a:r>
              <a:rPr dirty="0" err="1"/>
              <a:t>definidas</a:t>
            </a:r>
            <a:r>
              <a:rPr dirty="0"/>
              <a:t>. </a:t>
            </a:r>
            <a:r>
              <a:rPr lang="es-ES" dirty="0"/>
              <a:t>A</a:t>
            </a:r>
            <a:r>
              <a:rPr dirty="0" err="1"/>
              <a:t>lrededor</a:t>
            </a:r>
            <a:r>
              <a:rPr dirty="0"/>
              <a:t> de </a:t>
            </a:r>
            <a:r>
              <a:rPr dirty="0" err="1"/>
              <a:t>ojos</a:t>
            </a:r>
            <a:r>
              <a:rPr dirty="0"/>
              <a:t> , boca, manos y </a:t>
            </a:r>
            <a:r>
              <a:rPr dirty="0" err="1"/>
              <a:t>brazos</a:t>
            </a:r>
            <a:endParaRPr dirty="0"/>
          </a:p>
          <a:p>
            <a:pPr marL="575563" lvl="1" indent="-285750" algn="just" defTabSz="511175">
              <a:spcBef>
                <a:spcPts val="300"/>
              </a:spcBef>
              <a:buBlip>
                <a:blip r:embed="rId2"/>
              </a:buBlip>
              <a:defRPr sz="1568"/>
            </a:pPr>
            <a:r>
              <a:rPr dirty="0" err="1" smtClean="0"/>
              <a:t>Pitiriasis</a:t>
            </a:r>
            <a:r>
              <a:rPr dirty="0" smtClean="0"/>
              <a:t> </a:t>
            </a:r>
            <a:r>
              <a:rPr lang="es-ES" dirty="0"/>
              <a:t>a</a:t>
            </a:r>
            <a:r>
              <a:rPr dirty="0" err="1"/>
              <a:t>lba</a:t>
            </a:r>
            <a:r>
              <a:rPr dirty="0"/>
              <a:t> o </a:t>
            </a:r>
            <a:r>
              <a:rPr dirty="0" err="1"/>
              <a:t>dartros</a:t>
            </a:r>
            <a:r>
              <a:rPr dirty="0"/>
              <a:t>: </a:t>
            </a:r>
            <a:r>
              <a:rPr dirty="0" err="1"/>
              <a:t>redondeadas</a:t>
            </a:r>
            <a:r>
              <a:rPr dirty="0"/>
              <a:t>, al </a:t>
            </a:r>
            <a:r>
              <a:rPr dirty="0" err="1"/>
              <a:t>tacto</a:t>
            </a:r>
            <a:r>
              <a:rPr dirty="0"/>
              <a:t> </a:t>
            </a:r>
            <a:r>
              <a:rPr dirty="0" err="1"/>
              <a:t>secas</a:t>
            </a:r>
            <a:r>
              <a:rPr dirty="0"/>
              <a:t>. S</a:t>
            </a:r>
            <a:r>
              <a:rPr lang="es-ES" dirty="0"/>
              <a:t>obre todo en la</a:t>
            </a:r>
            <a:r>
              <a:rPr dirty="0"/>
              <a:t> </a:t>
            </a:r>
            <a:r>
              <a:rPr dirty="0" err="1"/>
              <a:t>cara</a:t>
            </a:r>
            <a:r>
              <a:rPr lang="es-ES" dirty="0"/>
              <a:t>. T</a:t>
            </a:r>
            <a:r>
              <a:rPr dirty="0" err="1"/>
              <a:t>ambién</a:t>
            </a:r>
            <a:r>
              <a:rPr dirty="0"/>
              <a:t> </a:t>
            </a:r>
            <a:r>
              <a:rPr dirty="0" err="1" smtClean="0"/>
              <a:t>en</a:t>
            </a:r>
            <a:r>
              <a:rPr dirty="0" smtClean="0"/>
              <a:t> </a:t>
            </a:r>
            <a:r>
              <a:rPr dirty="0" err="1"/>
              <a:t>cuello</a:t>
            </a:r>
            <a:r>
              <a:rPr dirty="0"/>
              <a:t>, </a:t>
            </a:r>
            <a:r>
              <a:rPr dirty="0" err="1"/>
              <a:t>hombros</a:t>
            </a:r>
            <a:r>
              <a:rPr dirty="0"/>
              <a:t> y </a:t>
            </a:r>
            <a:r>
              <a:rPr dirty="0" err="1"/>
              <a:t>antebrazos</a:t>
            </a:r>
            <a:r>
              <a:rPr dirty="0"/>
              <a:t>.</a:t>
            </a:r>
          </a:p>
          <a:p>
            <a:pPr marL="575563" lvl="1" indent="-285750" algn="just" defTabSz="511175">
              <a:spcBef>
                <a:spcPts val="300"/>
              </a:spcBef>
              <a:buBlip>
                <a:blip r:embed="rId2"/>
              </a:buBlip>
              <a:defRPr sz="1568"/>
            </a:pPr>
            <a:r>
              <a:rPr dirty="0" smtClean="0"/>
              <a:t>Nevus </a:t>
            </a:r>
            <a:r>
              <a:rPr dirty="0" err="1"/>
              <a:t>anémico</a:t>
            </a:r>
            <a:r>
              <a:rPr dirty="0"/>
              <a:t>: </a:t>
            </a:r>
            <a:r>
              <a:rPr dirty="0" err="1"/>
              <a:t>desde</a:t>
            </a:r>
            <a:r>
              <a:rPr dirty="0"/>
              <a:t> el </a:t>
            </a:r>
            <a:r>
              <a:rPr dirty="0" err="1"/>
              <a:t>nacimiento</a:t>
            </a:r>
            <a:r>
              <a:rPr dirty="0"/>
              <a:t>. No </a:t>
            </a:r>
            <a:r>
              <a:rPr dirty="0" err="1"/>
              <a:t>crece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cambia de forma. Al </a:t>
            </a:r>
            <a:r>
              <a:rPr dirty="0" err="1"/>
              <a:t>frotarlo</a:t>
            </a:r>
            <a:r>
              <a:rPr dirty="0"/>
              <a:t> se </a:t>
            </a:r>
            <a:r>
              <a:rPr dirty="0" smtClean="0"/>
              <a:t>pone </a:t>
            </a:r>
            <a:r>
              <a:rPr dirty="0" err="1"/>
              <a:t>roja</a:t>
            </a:r>
            <a:r>
              <a:rPr dirty="0"/>
              <a:t> la </a:t>
            </a:r>
            <a:r>
              <a:rPr dirty="0" err="1"/>
              <a:t>piel</a:t>
            </a:r>
            <a:r>
              <a:rPr dirty="0"/>
              <a:t> sana, no el nevus</a:t>
            </a:r>
            <a:r>
              <a:rPr lang="es-ES" dirty="0"/>
              <a:t>.</a:t>
            </a:r>
            <a:endParaRPr dirty="0"/>
          </a:p>
          <a:p>
            <a:pPr marL="575563" lvl="1" indent="-285750" algn="just" defTabSz="511175">
              <a:spcBef>
                <a:spcPts val="300"/>
              </a:spcBef>
              <a:buBlip>
                <a:blip r:embed="rId2"/>
              </a:buBlip>
              <a:defRPr sz="1568"/>
            </a:pPr>
            <a:r>
              <a:rPr dirty="0" smtClean="0"/>
              <a:t>Nevus </a:t>
            </a:r>
            <a:r>
              <a:rPr dirty="0" err="1"/>
              <a:t>hipocrómico</a:t>
            </a:r>
            <a:r>
              <a:rPr dirty="0"/>
              <a:t>: </a:t>
            </a:r>
            <a:r>
              <a:rPr dirty="0" err="1"/>
              <a:t>está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el </a:t>
            </a:r>
            <a:r>
              <a:rPr dirty="0" err="1"/>
              <a:t>nacimiento</a:t>
            </a:r>
            <a:r>
              <a:rPr dirty="0"/>
              <a:t>. Al </a:t>
            </a:r>
            <a:r>
              <a:rPr dirty="0" err="1"/>
              <a:t>frotarlo</a:t>
            </a:r>
            <a:r>
              <a:rPr dirty="0"/>
              <a:t> se pone rojo</a:t>
            </a:r>
            <a:r>
              <a:rPr lang="es-ES" dirty="0"/>
              <a:t> el nevus.</a:t>
            </a:r>
            <a:endParaRPr dirty="0"/>
          </a:p>
          <a:p>
            <a:pPr marL="575563" lvl="1" indent="-285750" algn="just" defTabSz="511175">
              <a:spcBef>
                <a:spcPts val="300"/>
              </a:spcBef>
              <a:buBlip>
                <a:blip r:embed="rId2"/>
              </a:buBlip>
              <a:defRPr sz="1568"/>
            </a:pPr>
            <a:r>
              <a:rPr dirty="0" smtClean="0"/>
              <a:t>Mancha </a:t>
            </a:r>
            <a:r>
              <a:rPr dirty="0" err="1"/>
              <a:t>hipomelánica</a:t>
            </a:r>
            <a:r>
              <a:rPr dirty="0"/>
              <a:t> de la </a:t>
            </a:r>
            <a:r>
              <a:rPr dirty="0" err="1"/>
              <a:t>Esclerosis</a:t>
            </a:r>
            <a:r>
              <a:rPr dirty="0"/>
              <a:t> tuberosa: </a:t>
            </a:r>
            <a:r>
              <a:rPr lang="es-ES" dirty="0"/>
              <a:t>desde e</a:t>
            </a:r>
            <a:r>
              <a:rPr dirty="0"/>
              <a:t>l </a:t>
            </a:r>
            <a:r>
              <a:rPr dirty="0" err="1"/>
              <a:t>nacimiento</a:t>
            </a:r>
            <a:r>
              <a:rPr dirty="0"/>
              <a:t> o </a:t>
            </a:r>
            <a:r>
              <a:rPr dirty="0" err="1"/>
              <a:t>primera</a:t>
            </a:r>
            <a:r>
              <a:rPr dirty="0"/>
              <a:t> </a:t>
            </a:r>
            <a:r>
              <a:rPr dirty="0" err="1" smtClean="0"/>
              <a:t>infancia</a:t>
            </a:r>
            <a:r>
              <a:rPr dirty="0"/>
              <a:t>. Tiene forma de </a:t>
            </a:r>
            <a:r>
              <a:rPr dirty="0" err="1"/>
              <a:t>fresno</a:t>
            </a:r>
            <a:r>
              <a:rPr dirty="0"/>
              <a:t>. </a:t>
            </a:r>
            <a:r>
              <a:rPr lang="es-ES" dirty="0"/>
              <a:t>E</a:t>
            </a:r>
            <a:r>
              <a:rPr dirty="0"/>
              <a:t>n </a:t>
            </a:r>
            <a:r>
              <a:rPr dirty="0" err="1"/>
              <a:t>tronco</a:t>
            </a:r>
            <a:r>
              <a:rPr dirty="0"/>
              <a:t> y </a:t>
            </a:r>
            <a:r>
              <a:rPr dirty="0" err="1"/>
              <a:t>extremidades</a:t>
            </a:r>
            <a:r>
              <a:rPr dirty="0"/>
              <a:t>.</a:t>
            </a:r>
          </a:p>
          <a:p>
            <a:pPr marL="575563" lvl="1" indent="-285750" algn="just" defTabSz="511175">
              <a:spcBef>
                <a:spcPts val="300"/>
              </a:spcBef>
              <a:buBlip>
                <a:blip r:embed="rId2"/>
              </a:buBlip>
              <a:defRPr sz="1568"/>
            </a:pPr>
            <a:r>
              <a:rPr dirty="0" err="1" smtClean="0"/>
              <a:t>Lesiones</a:t>
            </a:r>
            <a:r>
              <a:rPr dirty="0" smtClean="0"/>
              <a:t> </a:t>
            </a:r>
            <a:r>
              <a:rPr dirty="0" err="1"/>
              <a:t>hipopigmentadas</a:t>
            </a:r>
            <a:r>
              <a:rPr dirty="0"/>
              <a:t> </a:t>
            </a:r>
            <a:r>
              <a:rPr dirty="0" err="1"/>
              <a:t>producidas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lang="es-ES" dirty="0"/>
              <a:t>el uso de cremas con corticoides </a:t>
            </a:r>
            <a:r>
              <a:rPr dirty="0"/>
              <a:t>de forma </a:t>
            </a:r>
            <a:r>
              <a:rPr dirty="0" err="1" smtClean="0"/>
              <a:t>prolongada</a:t>
            </a:r>
            <a:r>
              <a:rPr dirty="0"/>
              <a:t>.</a:t>
            </a:r>
          </a:p>
        </p:txBody>
      </p:sp>
      <p:pic>
        <p:nvPicPr>
          <p:cNvPr id="134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488" y="4686380"/>
            <a:ext cx="1645116" cy="12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2"/>
          <p:cNvSpPr txBox="1">
            <a:spLocks noGrp="1"/>
          </p:cNvSpPr>
          <p:nvPr>
            <p:ph type="title"/>
          </p:nvPr>
        </p:nvSpPr>
        <p:spPr>
          <a:xfrm>
            <a:off x="665162" y="346867"/>
            <a:ext cx="5948579" cy="658815"/>
          </a:xfrm>
          <a:prstGeom prst="rect">
            <a:avLst/>
          </a:prstGeom>
        </p:spPr>
        <p:txBody>
          <a:bodyPr>
            <a:noAutofit/>
          </a:bodyPr>
          <a:lstStyle>
            <a:lvl1pPr defTabSz="721122">
              <a:defRPr sz="3792" spc="-158">
                <a:solidFill>
                  <a:srgbClr val="000000"/>
                </a:solidFill>
                <a:effectLst>
                  <a:outerShdw blurRad="30099" dist="30099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sz="4400" dirty="0"/>
              <a:t>¿</a:t>
            </a:r>
            <a:r>
              <a:rPr sz="4400" dirty="0" err="1"/>
              <a:t>Cómo</a:t>
            </a:r>
            <a:r>
              <a:rPr sz="4400" dirty="0"/>
              <a:t> se </a:t>
            </a:r>
            <a:r>
              <a:rPr sz="4400" dirty="0" err="1"/>
              <a:t>diagnostican</a:t>
            </a:r>
            <a:r>
              <a:rPr sz="4400" dirty="0"/>
              <a:t>?</a:t>
            </a:r>
          </a:p>
        </p:txBody>
      </p:sp>
      <p:sp>
        <p:nvSpPr>
          <p:cNvPr id="142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878104" y="1963986"/>
            <a:ext cx="7813676" cy="2033058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endParaRPr dirty="0"/>
          </a:p>
          <a:p>
            <a:pPr marL="914400" lvl="1" indent="-396875">
              <a:spcBef>
                <a:spcPts val="600"/>
              </a:spcBef>
              <a:buBlip>
                <a:blip r:embed="rId2"/>
              </a:buBlip>
              <a:defRPr sz="2800"/>
            </a:pPr>
            <a:r>
              <a:rPr dirty="0"/>
              <a:t>Una </a:t>
            </a:r>
            <a:r>
              <a:rPr dirty="0" err="1"/>
              <a:t>buena</a:t>
            </a:r>
            <a:r>
              <a:rPr dirty="0"/>
              <a:t> </a:t>
            </a:r>
            <a:r>
              <a:rPr dirty="0" err="1"/>
              <a:t>historia</a:t>
            </a:r>
            <a:r>
              <a:rPr dirty="0"/>
              <a:t> </a:t>
            </a:r>
            <a:r>
              <a:rPr dirty="0" err="1"/>
              <a:t>clínica</a:t>
            </a:r>
            <a:r>
              <a:rPr dirty="0"/>
              <a:t>.</a:t>
            </a:r>
          </a:p>
          <a:p>
            <a:pPr marL="914400" lvl="1" indent="-396875">
              <a:spcBef>
                <a:spcPts val="600"/>
              </a:spcBef>
              <a:buBlip>
                <a:blip r:embed="rId2"/>
              </a:buBlip>
              <a:defRPr sz="2800"/>
            </a:pPr>
            <a:r>
              <a:rPr dirty="0"/>
              <a:t>La </a:t>
            </a:r>
            <a:r>
              <a:rPr dirty="0" err="1"/>
              <a:t>exploración</a:t>
            </a:r>
            <a:r>
              <a:rPr dirty="0"/>
              <a:t> del </a:t>
            </a:r>
            <a:r>
              <a:rPr dirty="0" err="1"/>
              <a:t>paciente</a:t>
            </a:r>
            <a:r>
              <a:rPr dirty="0"/>
              <a:t>.</a:t>
            </a:r>
          </a:p>
        </p:txBody>
      </p:sp>
      <p:pic>
        <p:nvPicPr>
          <p:cNvPr id="143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488" y="4686380"/>
            <a:ext cx="1645116" cy="12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2"/>
          <p:cNvSpPr txBox="1">
            <a:spLocks noGrp="1"/>
          </p:cNvSpPr>
          <p:nvPr>
            <p:ph type="title"/>
          </p:nvPr>
        </p:nvSpPr>
        <p:spPr>
          <a:xfrm>
            <a:off x="665163" y="346867"/>
            <a:ext cx="4582732" cy="658815"/>
          </a:xfrm>
          <a:prstGeom prst="rect">
            <a:avLst/>
          </a:prstGeom>
        </p:spPr>
        <p:txBody>
          <a:bodyPr/>
          <a:lstStyle>
            <a:lvl1pPr defTabSz="858044">
              <a:defRPr sz="4512" spc="-188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¿</a:t>
            </a:r>
            <a:r>
              <a:rPr dirty="0"/>
              <a:t>Cómo</a:t>
            </a:r>
            <a:r>
              <a:rPr dirty="0"/>
              <a:t> se </a:t>
            </a:r>
            <a:r>
              <a:rPr dirty="0"/>
              <a:t>tratan</a:t>
            </a:r>
            <a:r>
              <a:rPr dirty="0"/>
              <a:t>?</a:t>
            </a:r>
          </a:p>
        </p:txBody>
      </p:sp>
      <p:sp>
        <p:nvSpPr>
          <p:cNvPr id="151" name="Rectangle 3"/>
          <p:cNvSpPr txBox="1">
            <a:spLocks noGrp="1"/>
          </p:cNvSpPr>
          <p:nvPr>
            <p:ph type="body" idx="1"/>
          </p:nvPr>
        </p:nvSpPr>
        <p:spPr>
          <a:xfrm>
            <a:off x="562575" y="1696605"/>
            <a:ext cx="7786723" cy="3229804"/>
          </a:xfrm>
          <a:prstGeom prst="rect">
            <a:avLst/>
          </a:prstGeom>
        </p:spPr>
        <p:txBody>
          <a:bodyPr/>
          <a:lstStyle/>
          <a:p>
            <a:pPr marL="265906" indent="-265906" defTabSz="611584">
              <a:spcBef>
                <a:spcPts val="500"/>
              </a:spcBef>
              <a:buSzTx/>
              <a:buNone/>
              <a:defRPr sz="2144"/>
            </a:pPr>
            <a:endParaRPr dirty="0"/>
          </a:p>
          <a:p>
            <a:pPr marL="612648" lvl="1" indent="-265906" algn="just" defTabSz="611584">
              <a:spcBef>
                <a:spcPts val="400"/>
              </a:spcBef>
              <a:buBlip>
                <a:blip r:embed="rId2"/>
              </a:buBlip>
              <a:defRPr sz="1876"/>
            </a:pPr>
            <a:r>
              <a:rPr dirty="0"/>
              <a:t>Pitiriasis</a:t>
            </a:r>
            <a:r>
              <a:rPr dirty="0"/>
              <a:t> versicolor:</a:t>
            </a:r>
            <a:r>
              <a:rPr lang="es-ES" dirty="0"/>
              <a:t> </a:t>
            </a:r>
            <a:r>
              <a:rPr dirty="0"/>
              <a:t>medicamentos</a:t>
            </a:r>
            <a:r>
              <a:rPr dirty="0"/>
              <a:t> </a:t>
            </a:r>
            <a:r>
              <a:rPr dirty="0"/>
              <a:t>especiales</a:t>
            </a:r>
            <a:r>
              <a:rPr dirty="0"/>
              <a:t> para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hongos</a:t>
            </a:r>
            <a:r>
              <a:rPr dirty="0"/>
              <a:t>, </a:t>
            </a:r>
            <a:r>
              <a:rPr dirty="0" err="1"/>
              <a:t>en</a:t>
            </a:r>
            <a:r>
              <a:rPr dirty="0"/>
              <a:t> forma de gel, </a:t>
            </a:r>
            <a:r>
              <a:rPr dirty="0" err="1"/>
              <a:t>champú</a:t>
            </a:r>
            <a:r>
              <a:rPr dirty="0"/>
              <a:t> o crema.</a:t>
            </a:r>
            <a:r>
              <a:rPr lang="es-ES" dirty="0"/>
              <a:t> </a:t>
            </a:r>
            <a:r>
              <a:rPr dirty="0"/>
              <a:t>Durante 2-4 </a:t>
            </a:r>
            <a:r>
              <a:rPr dirty="0" err="1"/>
              <a:t>semanas</a:t>
            </a:r>
            <a:r>
              <a:rPr dirty="0"/>
              <a:t>. Si no </a:t>
            </a:r>
            <a:r>
              <a:rPr dirty="0" err="1"/>
              <a:t>responden</a:t>
            </a:r>
            <a:r>
              <a:rPr dirty="0"/>
              <a:t> se </a:t>
            </a:r>
            <a:r>
              <a:rPr dirty="0" err="1"/>
              <a:t>administra</a:t>
            </a:r>
            <a:r>
              <a:rPr dirty="0"/>
              <a:t> </a:t>
            </a:r>
            <a:r>
              <a:rPr dirty="0" err="1"/>
              <a:t>tratamiento</a:t>
            </a:r>
            <a:r>
              <a:rPr dirty="0"/>
              <a:t> oral.</a:t>
            </a:r>
          </a:p>
          <a:p>
            <a:pPr marL="612648" lvl="1" indent="-265906" algn="just" defTabSz="611584">
              <a:spcBef>
                <a:spcPts val="400"/>
              </a:spcBef>
              <a:buBlip>
                <a:blip r:embed="rId2"/>
              </a:buBlip>
              <a:defRPr sz="1876"/>
            </a:pPr>
            <a:r>
              <a:rPr dirty="0" err="1"/>
              <a:t>Vitíligo</a:t>
            </a:r>
            <a:r>
              <a:rPr dirty="0"/>
              <a:t>: </a:t>
            </a:r>
            <a:r>
              <a:rPr dirty="0" err="1"/>
              <a:t>debe</a:t>
            </a:r>
            <a:r>
              <a:rPr dirty="0"/>
              <a:t> ser </a:t>
            </a:r>
            <a:r>
              <a:rPr dirty="0" err="1"/>
              <a:t>controlado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un </a:t>
            </a:r>
            <a:r>
              <a:rPr lang="es-ES" dirty="0"/>
              <a:t>d</a:t>
            </a:r>
            <a:r>
              <a:rPr dirty="0" err="1"/>
              <a:t>ermatólogo</a:t>
            </a:r>
            <a:r>
              <a:rPr dirty="0"/>
              <a:t>.</a:t>
            </a:r>
          </a:p>
          <a:p>
            <a:pPr marL="612648" lvl="1" indent="-265906" algn="just" defTabSz="611584">
              <a:spcBef>
                <a:spcPts val="400"/>
              </a:spcBef>
              <a:buBlip>
                <a:blip r:embed="rId2"/>
              </a:buBlip>
              <a:defRPr sz="1876"/>
            </a:pPr>
            <a:r>
              <a:rPr dirty="0" err="1"/>
              <a:t>Pitiriasis</a:t>
            </a:r>
            <a:r>
              <a:rPr dirty="0"/>
              <a:t> </a:t>
            </a:r>
            <a:r>
              <a:rPr lang="es-ES" dirty="0"/>
              <a:t>a</a:t>
            </a:r>
            <a:r>
              <a:rPr dirty="0" err="1"/>
              <a:t>lba</a:t>
            </a:r>
            <a:r>
              <a:rPr dirty="0"/>
              <a:t> o </a:t>
            </a:r>
            <a:r>
              <a:rPr dirty="0" err="1"/>
              <a:t>dartros</a:t>
            </a:r>
            <a:r>
              <a:rPr dirty="0"/>
              <a:t>: es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enfermedad</a:t>
            </a:r>
            <a:r>
              <a:rPr dirty="0"/>
              <a:t> </a:t>
            </a:r>
            <a:r>
              <a:rPr dirty="0" err="1"/>
              <a:t>benigna</a:t>
            </a:r>
            <a:r>
              <a:rPr dirty="0"/>
              <a:t> y </a:t>
            </a:r>
            <a:r>
              <a:rPr dirty="0" err="1"/>
              <a:t>autolimitada</a:t>
            </a:r>
            <a:r>
              <a:rPr dirty="0"/>
              <a:t>. </a:t>
            </a:r>
            <a:r>
              <a:rPr dirty="0" err="1"/>
              <a:t>Tratar</a:t>
            </a:r>
            <a:r>
              <a:rPr dirty="0"/>
              <a:t> con </a:t>
            </a:r>
            <a:r>
              <a:rPr dirty="0" err="1"/>
              <a:t>cremas</a:t>
            </a:r>
            <a:r>
              <a:rPr dirty="0"/>
              <a:t> </a:t>
            </a:r>
            <a:r>
              <a:rPr dirty="0" err="1"/>
              <a:t>emolientes</a:t>
            </a:r>
            <a:r>
              <a:rPr dirty="0"/>
              <a:t> para </a:t>
            </a:r>
            <a:r>
              <a:rPr dirty="0" err="1"/>
              <a:t>hidratar</a:t>
            </a:r>
            <a:r>
              <a:rPr dirty="0"/>
              <a:t> la </a:t>
            </a:r>
            <a:r>
              <a:rPr dirty="0" err="1"/>
              <a:t>piel</a:t>
            </a:r>
            <a:r>
              <a:rPr dirty="0"/>
              <a:t>.</a:t>
            </a:r>
          </a:p>
          <a:p>
            <a:pPr marL="612648" lvl="1" indent="-265906" algn="just" defTabSz="611584">
              <a:spcBef>
                <a:spcPts val="400"/>
              </a:spcBef>
              <a:buBlip>
                <a:blip r:embed="rId2"/>
              </a:buBlip>
              <a:defRPr sz="1876"/>
            </a:pPr>
            <a:r>
              <a:rPr dirty="0"/>
              <a:t>Nevus </a:t>
            </a:r>
            <a:r>
              <a:rPr dirty="0" err="1"/>
              <a:t>anémico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hipocrómico</a:t>
            </a:r>
            <a:r>
              <a:rPr dirty="0"/>
              <a:t>: no </a:t>
            </a:r>
            <a:r>
              <a:rPr dirty="0" err="1"/>
              <a:t>precisan</a:t>
            </a:r>
            <a:r>
              <a:rPr dirty="0"/>
              <a:t> </a:t>
            </a:r>
            <a:r>
              <a:rPr dirty="0" err="1"/>
              <a:t>tratamiento</a:t>
            </a:r>
            <a:r>
              <a:rPr dirty="0"/>
              <a:t>.</a:t>
            </a:r>
          </a:p>
          <a:p>
            <a:pPr marL="612648" lvl="1" indent="-265906" algn="just" defTabSz="611584">
              <a:spcBef>
                <a:spcPts val="400"/>
              </a:spcBef>
              <a:buBlip>
                <a:blip r:embed="rId2"/>
              </a:buBlip>
              <a:defRPr sz="1876"/>
            </a:pPr>
            <a:r>
              <a:rPr dirty="0" err="1"/>
              <a:t>Esclerosis</a:t>
            </a:r>
            <a:r>
              <a:rPr dirty="0"/>
              <a:t> tuberosa: control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especialista</a:t>
            </a:r>
            <a:r>
              <a:rPr dirty="0"/>
              <a:t>.</a:t>
            </a:r>
          </a:p>
          <a:p>
            <a:pPr marL="612648" lvl="1" indent="-265906" algn="just" defTabSz="611584">
              <a:spcBef>
                <a:spcPts val="400"/>
              </a:spcBef>
              <a:buBlip>
                <a:blip r:embed="rId2"/>
              </a:buBlip>
              <a:defRPr sz="1876"/>
            </a:pPr>
            <a:r>
              <a:rPr dirty="0"/>
              <a:t>Las </a:t>
            </a:r>
            <a:r>
              <a:rPr dirty="0" err="1"/>
              <a:t>manchas</a:t>
            </a:r>
            <a:r>
              <a:rPr dirty="0"/>
              <a:t> </a:t>
            </a:r>
            <a:r>
              <a:rPr dirty="0" err="1"/>
              <a:t>producidas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</a:t>
            </a:r>
            <a:r>
              <a:rPr lang="es-ES" dirty="0"/>
              <a:t>de cremas con corticoides</a:t>
            </a:r>
            <a:r>
              <a:rPr dirty="0"/>
              <a:t>: suspender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tratamiento</a:t>
            </a:r>
            <a:r>
              <a:rPr dirty="0"/>
              <a:t>.</a:t>
            </a:r>
          </a:p>
        </p:txBody>
      </p:sp>
      <p:pic>
        <p:nvPicPr>
          <p:cNvPr id="152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488" y="4686380"/>
            <a:ext cx="1645116" cy="12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White with Blue Bar Segoe Template_TP10286789">
  <a:themeElements>
    <a:clrScheme name="1_White with Blue Bar Segoe Template_TP1028678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0000FF"/>
      </a:hlink>
      <a:folHlink>
        <a:srgbClr val="FF00FF"/>
      </a:folHlink>
    </a:clrScheme>
    <a:fontScheme name="1_White with Blue Bar Segoe Template_TP10286789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White with Blue Bar Segoe Template_TP102867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 with Blue Bar Segoe Template_TP10286789">
  <a:themeElements>
    <a:clrScheme name="1_White with Blue Bar Segoe Template_TP1028678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0000FF"/>
      </a:hlink>
      <a:folHlink>
        <a:srgbClr val="FF00FF"/>
      </a:folHlink>
    </a:clrScheme>
    <a:fontScheme name="1_White with Blue Bar Segoe Template_TP10286789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White with Blue Bar Segoe Template_TP102867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308</Words>
  <Application>Microsoft Office PowerPoint</Application>
  <PresentationFormat>Presentación en pantalla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1_White with Blue Bar Segoe Template_TP10286789</vt:lpstr>
      <vt:lpstr>Presentación de PowerPoint</vt:lpstr>
      <vt:lpstr>¿Qué pueden ser?</vt:lpstr>
      <vt:lpstr>¿Cómo se diagnostican?</vt:lpstr>
      <vt:lpstr>¿Cómo se tratan?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asd</dc:creator>
  <cp:lastModifiedBy>Esther</cp:lastModifiedBy>
  <cp:revision>3</cp:revision>
  <dcterms:modified xsi:type="dcterms:W3CDTF">2023-03-14T19:20:46Z</dcterms:modified>
</cp:coreProperties>
</file>