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8" r:id="rId3"/>
    <p:sldId id="267" r:id="rId4"/>
    <p:sldId id="268" r:id="rId5"/>
    <p:sldId id="269" r:id="rId6"/>
    <p:sldId id="270" r:id="rId7"/>
    <p:sldId id="27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23/12/2023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12/23/2023 8:24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err="1">
                <a:solidFill>
                  <a:srgbClr val="000000"/>
                </a:solidFill>
                <a:latin typeface="Arial" charset="0"/>
              </a:rPr>
              <a:t>Laringomalacia</a:t>
            </a:r>
            <a:endParaRPr lang="es-ES" sz="4400" dirty="0">
              <a:solidFill>
                <a:srgbClr val="000000"/>
              </a:solidFill>
              <a:latin typeface="Arial" charset="0"/>
            </a:endParaRPr>
          </a:p>
        </p:txBody>
      </p:sp>
      <p:sp>
        <p:nvSpPr>
          <p:cNvPr id="10" name="CuadroTexto 11">
            <a:extLst>
              <a:ext uri="{FF2B5EF4-FFF2-40B4-BE49-F238E27FC236}">
                <a16:creationId xmlns="" xmlns:a16="http://schemas.microsoft.com/office/drawing/2014/main" id="{BFD5177A-D691-4D87-A3F1-5D453606C2FC}"/>
              </a:ext>
            </a:extLst>
          </p:cNvPr>
          <p:cNvSpPr txBox="1"/>
          <p:nvPr/>
        </p:nvSpPr>
        <p:spPr>
          <a:xfrm>
            <a:off x="1187624" y="3429000"/>
            <a:ext cx="6235973" cy="461665"/>
          </a:xfrm>
          <a:prstGeom prst="rect">
            <a:avLst/>
          </a:prstGeom>
          <a:noFill/>
        </p:spPr>
        <p:txBody>
          <a:bodyPr wrap="square">
            <a:spAutoFit/>
          </a:bodyPr>
          <a:lstStyle/>
          <a:p>
            <a:pPr lvl="0" fontAlgn="base">
              <a:spcBef>
                <a:spcPct val="0"/>
              </a:spcBef>
              <a:spcAft>
                <a:spcPct val="0"/>
              </a:spcAft>
              <a:defRPr/>
            </a:pPr>
            <a:r>
              <a:rPr kumimoji="0" lang="es-ES" sz="2400" b="0" i="0" u="none" strike="noStrike" kern="1200" cap="none" spc="0" normalizeH="0" baseline="0" noProof="0" dirty="0" smtClean="0">
                <a:ln>
                  <a:noFill/>
                </a:ln>
                <a:solidFill>
                  <a:srgbClr val="000000"/>
                </a:solidFill>
                <a:effectLst>
                  <a:outerShdw blurRad="38100" dist="38100" dir="2700000" algn="tl">
                    <a:srgbClr val="C0C0C0"/>
                  </a:outerShdw>
                </a:effectLst>
                <a:uLnTx/>
                <a:uFillTx/>
                <a:latin typeface="Arial" charset="0"/>
                <a:ea typeface="+mn-ea"/>
                <a:cs typeface="Arial" charset="0"/>
              </a:rPr>
              <a:t>Cristina Hernández Tejedor.</a:t>
            </a:r>
            <a:r>
              <a:rPr kumimoji="0" lang="es-ES" sz="2000" b="0" i="0" u="none" strike="noStrike" kern="1200" cap="none" spc="0" normalizeH="0" baseline="0" noProof="0" dirty="0" smtClean="0">
                <a:ln>
                  <a:noFill/>
                </a:ln>
                <a:solidFill>
                  <a:srgbClr val="000000"/>
                </a:solidFill>
                <a:effectLst>
                  <a:outerShdw blurRad="38100" dist="38100" dir="2700000" algn="tl">
                    <a:srgbClr val="C0C0C0"/>
                  </a:outerShdw>
                </a:effectLst>
                <a:uLnTx/>
                <a:uFillTx/>
                <a:latin typeface="Arial" charset="0"/>
                <a:ea typeface="+mn-ea"/>
                <a:cs typeface="Arial" charset="0"/>
              </a:rPr>
              <a:t> </a:t>
            </a:r>
            <a:r>
              <a:rPr kumimoji="0" lang="es-ES" sz="2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Pediatra</a:t>
            </a:r>
            <a:endPar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endParaRPr>
          </a:p>
        </p:txBody>
      </p:sp>
      <p:pic>
        <p:nvPicPr>
          <p:cNvPr id="7" name="Imagen 6">
            <a:extLst>
              <a:ext uri="{FF2B5EF4-FFF2-40B4-BE49-F238E27FC236}">
                <a16:creationId xmlns="" xmlns:a16="http://schemas.microsoft.com/office/drawing/2014/main" id="{2D218A39-7E82-4E09-9532-3263E93C32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2765" y="4679706"/>
            <a:ext cx="1896773"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26709" y="234950"/>
            <a:ext cx="4582732" cy="658813"/>
          </a:xfrm>
        </p:spPr>
        <p:txBody>
          <a:bodyPr numCol="1" anchorCtr="0" compatLnSpc="1">
            <a:prstTxWarp prst="textNoShape">
              <a:avLst/>
            </a:prstTxWarp>
          </a:bodyPr>
          <a:lstStyle/>
          <a:p>
            <a:pPr eaLnBrk="1" hangingPunct="1">
              <a:defRPr/>
            </a:pPr>
            <a:r>
              <a:rPr lang="es-ES" dirty="0" err="1">
                <a:ln>
                  <a:noFill/>
                </a:ln>
                <a:solidFill>
                  <a:schemeClr val="tx1"/>
                </a:solidFill>
                <a:effectLst>
                  <a:outerShdw blurRad="38100" dist="38100" dir="2700000" algn="tl">
                    <a:srgbClr val="000000">
                      <a:alpha val="43137"/>
                    </a:srgbClr>
                  </a:outerShdw>
                </a:effectLst>
              </a:rPr>
              <a:t>Laringomalacia</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6AD3603-3ED8-479D-98F4-2F0BACBE033F}"/>
              </a:ext>
            </a:extLst>
          </p:cNvPr>
          <p:cNvSpPr>
            <a:spLocks noGrp="1"/>
          </p:cNvSpPr>
          <p:nvPr>
            <p:ph idx="1"/>
          </p:nvPr>
        </p:nvSpPr>
        <p:spPr>
          <a:xfrm>
            <a:off x="533339" y="1340339"/>
            <a:ext cx="8153522" cy="3718326"/>
          </a:xfrm>
        </p:spPr>
        <p:txBody>
          <a:bodyPr/>
          <a:lstStyle/>
          <a:p>
            <a:pPr>
              <a:lnSpc>
                <a:spcPct val="114000"/>
              </a:lnSpc>
              <a:spcBef>
                <a:spcPts val="600"/>
              </a:spcBef>
            </a:pPr>
            <a:r>
              <a:rPr lang="es-ES" sz="2800" dirty="0"/>
              <a:t>Es la causa más frecuente de estridor en los </a:t>
            </a:r>
            <a:r>
              <a:rPr lang="es-ES" sz="2800" dirty="0" smtClean="0"/>
              <a:t>bebés</a:t>
            </a:r>
            <a:endParaRPr lang="es-ES" sz="2800" dirty="0"/>
          </a:p>
          <a:p>
            <a:pPr>
              <a:lnSpc>
                <a:spcPct val="114000"/>
              </a:lnSpc>
              <a:spcBef>
                <a:spcPts val="600"/>
              </a:spcBef>
            </a:pPr>
            <a:r>
              <a:rPr lang="es-ES" sz="2800" dirty="0"/>
              <a:t>Suele empezar cuando el bebé tiene unos 15 días de </a:t>
            </a:r>
            <a:r>
              <a:rPr lang="es-ES" sz="2800" dirty="0" smtClean="0"/>
              <a:t>vida</a:t>
            </a:r>
            <a:endParaRPr lang="es-ES" sz="2800" dirty="0"/>
          </a:p>
          <a:p>
            <a:pPr>
              <a:lnSpc>
                <a:spcPct val="114000"/>
              </a:lnSpc>
              <a:spcBef>
                <a:spcPts val="600"/>
              </a:spcBef>
            </a:pPr>
            <a:r>
              <a:rPr lang="es-ES" sz="2800" dirty="0"/>
              <a:t>Puede haber problemas con la </a:t>
            </a:r>
            <a:r>
              <a:rPr lang="es-ES" sz="2800" dirty="0" smtClean="0"/>
              <a:t>alimentación</a:t>
            </a:r>
            <a:endParaRPr lang="es-ES" sz="2800" dirty="0"/>
          </a:p>
          <a:p>
            <a:pPr>
              <a:lnSpc>
                <a:spcPct val="114000"/>
              </a:lnSpc>
              <a:spcBef>
                <a:spcPts val="600"/>
              </a:spcBef>
            </a:pPr>
            <a:r>
              <a:rPr lang="es-ES" sz="2800" dirty="0"/>
              <a:t>Suele </a:t>
            </a:r>
            <a:r>
              <a:rPr lang="es-ES" sz="2800" dirty="0" smtClean="0"/>
              <a:t>desaparecer </a:t>
            </a:r>
            <a:r>
              <a:rPr lang="es-ES" sz="2800" dirty="0"/>
              <a:t>sin tratamiento entre </a:t>
            </a:r>
            <a:r>
              <a:rPr lang="es-ES" sz="2800" dirty="0" smtClean="0"/>
              <a:t>los </a:t>
            </a:r>
            <a:r>
              <a:rPr lang="es-ES" sz="2800" dirty="0"/>
              <a:t>12 y 18 meses de </a:t>
            </a:r>
            <a:r>
              <a:rPr lang="es-ES" sz="2800" dirty="0" smtClean="0"/>
              <a:t>edad</a:t>
            </a:r>
            <a:endParaRPr lang="es-ES" sz="2800" dirty="0"/>
          </a:p>
          <a:p>
            <a:pPr>
              <a:lnSpc>
                <a:spcPct val="114000"/>
              </a:lnSpc>
              <a:spcBef>
                <a:spcPts val="600"/>
              </a:spcBef>
            </a:pPr>
            <a:r>
              <a:rPr lang="es-ES" sz="2800" dirty="0"/>
              <a:t>En pocos casos hay que </a:t>
            </a:r>
            <a:r>
              <a:rPr lang="es-ES" sz="2800" dirty="0" smtClean="0"/>
              <a:t>operar</a:t>
            </a:r>
            <a:endParaRPr lang="es-ES" sz="2800" dirty="0"/>
          </a:p>
        </p:txBody>
      </p:sp>
      <p:pic>
        <p:nvPicPr>
          <p:cNvPr id="15" name="Imagen 14">
            <a:extLst>
              <a:ext uri="{FF2B5EF4-FFF2-40B4-BE49-F238E27FC236}">
                <a16:creationId xmlns="" xmlns:a16="http://schemas.microsoft.com/office/drawing/2014/main" id="{BDE0BE1D-06DF-43F6-8946-DB9DC6BAEE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9706"/>
            <a:ext cx="189677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26709"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causas tiene?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6AD3603-3ED8-479D-98F4-2F0BACBE033F}"/>
              </a:ext>
            </a:extLst>
          </p:cNvPr>
          <p:cNvSpPr>
            <a:spLocks noGrp="1"/>
          </p:cNvSpPr>
          <p:nvPr>
            <p:ph idx="1"/>
          </p:nvPr>
        </p:nvSpPr>
        <p:spPr>
          <a:xfrm>
            <a:off x="621201" y="1738879"/>
            <a:ext cx="8153522" cy="2399375"/>
          </a:xfrm>
        </p:spPr>
        <p:txBody>
          <a:bodyPr/>
          <a:lstStyle/>
          <a:p>
            <a:pPr>
              <a:lnSpc>
                <a:spcPct val="114000"/>
              </a:lnSpc>
              <a:spcBef>
                <a:spcPts val="600"/>
              </a:spcBef>
            </a:pPr>
            <a:r>
              <a:rPr lang="es-ES" dirty="0"/>
              <a:t>Su causa </a:t>
            </a:r>
            <a:r>
              <a:rPr lang="es-ES" dirty="0" smtClean="0"/>
              <a:t>exacta no </a:t>
            </a:r>
            <a:r>
              <a:rPr lang="es-ES" dirty="0"/>
              <a:t>se </a:t>
            </a:r>
            <a:r>
              <a:rPr lang="es-ES" dirty="0" smtClean="0"/>
              <a:t>conoce</a:t>
            </a:r>
          </a:p>
          <a:p>
            <a:pPr marL="0" indent="0">
              <a:lnSpc>
                <a:spcPct val="114000"/>
              </a:lnSpc>
              <a:spcBef>
                <a:spcPts val="600"/>
              </a:spcBef>
              <a:buNone/>
            </a:pPr>
            <a:endParaRPr lang="es-ES" dirty="0"/>
          </a:p>
          <a:p>
            <a:pPr>
              <a:lnSpc>
                <a:spcPct val="114000"/>
              </a:lnSpc>
              <a:spcBef>
                <a:spcPts val="600"/>
              </a:spcBef>
            </a:pPr>
            <a:r>
              <a:rPr lang="es-ES" dirty="0"/>
              <a:t>L</a:t>
            </a:r>
            <a:r>
              <a:rPr lang="es-ES" dirty="0" smtClean="0"/>
              <a:t>a </a:t>
            </a:r>
            <a:r>
              <a:rPr lang="es-ES" dirty="0"/>
              <a:t>laringe es débil y </a:t>
            </a:r>
            <a:r>
              <a:rPr lang="es-ES" dirty="0" smtClean="0"/>
              <a:t>puede </a:t>
            </a:r>
            <a:r>
              <a:rPr lang="es-ES" dirty="0"/>
              <a:t>colapsarse o </a:t>
            </a:r>
            <a:r>
              <a:rPr lang="es-ES" dirty="0" smtClean="0"/>
              <a:t>cerrarse</a:t>
            </a:r>
            <a:r>
              <a:rPr lang="es-ES" dirty="0"/>
              <a:t>,</a:t>
            </a:r>
            <a:r>
              <a:rPr lang="es-ES" dirty="0" smtClean="0"/>
              <a:t> no </a:t>
            </a:r>
            <a:r>
              <a:rPr lang="es-ES" dirty="0"/>
              <a:t>dejando pasar el </a:t>
            </a:r>
            <a:r>
              <a:rPr lang="es-ES" dirty="0" smtClean="0"/>
              <a:t>aire</a:t>
            </a:r>
          </a:p>
        </p:txBody>
      </p:sp>
      <p:pic>
        <p:nvPicPr>
          <p:cNvPr id="15" name="Imagen 14">
            <a:extLst>
              <a:ext uri="{FF2B5EF4-FFF2-40B4-BE49-F238E27FC236}">
                <a16:creationId xmlns="" xmlns:a16="http://schemas.microsoft.com/office/drawing/2014/main" id="{BDE0BE1D-06DF-43F6-8946-DB9DC6BAEE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9706"/>
            <a:ext cx="1896773" cy="1260000"/>
          </a:xfrm>
          <a:prstGeom prst="rect">
            <a:avLst/>
          </a:prstGeom>
        </p:spPr>
      </p:pic>
    </p:spTree>
    <p:extLst>
      <p:ext uri="{BB962C8B-B14F-4D97-AF65-F5344CB8AC3E}">
        <p14:creationId xmlns:p14="http://schemas.microsoft.com/office/powerpoint/2010/main" val="41001086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26708" y="234951"/>
            <a:ext cx="6245591" cy="882650"/>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síntomas presenta?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6AD3603-3ED8-479D-98F4-2F0BACBE033F}"/>
              </a:ext>
            </a:extLst>
          </p:cNvPr>
          <p:cNvSpPr>
            <a:spLocks noGrp="1"/>
          </p:cNvSpPr>
          <p:nvPr>
            <p:ph idx="1"/>
          </p:nvPr>
        </p:nvSpPr>
        <p:spPr>
          <a:xfrm>
            <a:off x="533339" y="1713060"/>
            <a:ext cx="8153522" cy="2966646"/>
          </a:xfrm>
        </p:spPr>
        <p:txBody>
          <a:bodyPr/>
          <a:lstStyle/>
          <a:p>
            <a:pPr>
              <a:lnSpc>
                <a:spcPct val="125000"/>
              </a:lnSpc>
              <a:spcBef>
                <a:spcPts val="600"/>
              </a:spcBef>
            </a:pPr>
            <a:r>
              <a:rPr lang="es-ES" sz="2400" dirty="0" smtClean="0"/>
              <a:t>Respiración ruidosa al coger aire (estridor inspiratorio)</a:t>
            </a:r>
            <a:endParaRPr lang="es-ES" sz="2400" dirty="0"/>
          </a:p>
          <a:p>
            <a:pPr>
              <a:lnSpc>
                <a:spcPct val="125000"/>
              </a:lnSpc>
              <a:spcBef>
                <a:spcPts val="600"/>
              </a:spcBef>
            </a:pPr>
            <a:r>
              <a:rPr lang="es-ES" sz="2400" dirty="0"/>
              <a:t>Empeora con el llanto</a:t>
            </a:r>
            <a:r>
              <a:rPr lang="es-ES" sz="2400" dirty="0" smtClean="0"/>
              <a:t>, agitación, </a:t>
            </a:r>
            <a:r>
              <a:rPr lang="es-ES" sz="2400" dirty="0"/>
              <a:t>cuando come </a:t>
            </a:r>
            <a:r>
              <a:rPr lang="es-ES" sz="2400" dirty="0" smtClean="0"/>
              <a:t>y al estar tumbado boca arriba</a:t>
            </a:r>
          </a:p>
          <a:p>
            <a:pPr>
              <a:lnSpc>
                <a:spcPct val="125000"/>
              </a:lnSpc>
              <a:spcBef>
                <a:spcPts val="600"/>
              </a:spcBef>
            </a:pPr>
            <a:r>
              <a:rPr lang="es-ES" sz="2400" dirty="0" smtClean="0"/>
              <a:t>Mejora al alargar el cuello o al tumbarlo boca abajo</a:t>
            </a:r>
          </a:p>
          <a:p>
            <a:pPr>
              <a:lnSpc>
                <a:spcPct val="125000"/>
              </a:lnSpc>
              <a:spcBef>
                <a:spcPts val="600"/>
              </a:spcBef>
            </a:pPr>
            <a:r>
              <a:rPr lang="es-ES" sz="2400" dirty="0" smtClean="0"/>
              <a:t>Si </a:t>
            </a:r>
            <a:r>
              <a:rPr lang="es-ES" sz="2400" dirty="0"/>
              <a:t>es muy grave, también hay dificultad para </a:t>
            </a:r>
            <a:r>
              <a:rPr lang="es-ES" sz="2400" dirty="0" smtClean="0"/>
              <a:t>respirar, y alteración del crecimiento</a:t>
            </a:r>
            <a:endParaRPr lang="es-ES" sz="2400" dirty="0"/>
          </a:p>
        </p:txBody>
      </p:sp>
      <p:pic>
        <p:nvPicPr>
          <p:cNvPr id="15" name="Imagen 14">
            <a:extLst>
              <a:ext uri="{FF2B5EF4-FFF2-40B4-BE49-F238E27FC236}">
                <a16:creationId xmlns="" xmlns:a16="http://schemas.microsoft.com/office/drawing/2014/main" id="{BDE0BE1D-06DF-43F6-8946-DB9DC6BAEE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9706"/>
            <a:ext cx="1896773" cy="1260000"/>
          </a:xfrm>
          <a:prstGeom prst="rect">
            <a:avLst/>
          </a:prstGeom>
        </p:spPr>
      </p:pic>
    </p:spTree>
    <p:extLst>
      <p:ext uri="{BB962C8B-B14F-4D97-AF65-F5344CB8AC3E}">
        <p14:creationId xmlns:p14="http://schemas.microsoft.com/office/powerpoint/2010/main" val="126269982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26708" y="234951"/>
            <a:ext cx="5893899" cy="882650"/>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diagnostica?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6AD3603-3ED8-479D-98F4-2F0BACBE033F}"/>
              </a:ext>
            </a:extLst>
          </p:cNvPr>
          <p:cNvSpPr>
            <a:spLocks noGrp="1"/>
          </p:cNvSpPr>
          <p:nvPr>
            <p:ph idx="1"/>
          </p:nvPr>
        </p:nvSpPr>
        <p:spPr>
          <a:xfrm>
            <a:off x="668093" y="1797495"/>
            <a:ext cx="8153522" cy="3073214"/>
          </a:xfrm>
        </p:spPr>
        <p:txBody>
          <a:bodyPr/>
          <a:lstStyle/>
          <a:p>
            <a:pPr>
              <a:lnSpc>
                <a:spcPct val="114000"/>
              </a:lnSpc>
              <a:spcBef>
                <a:spcPts val="600"/>
              </a:spcBef>
            </a:pPr>
            <a:r>
              <a:rPr lang="es-ES" sz="2800" dirty="0" smtClean="0"/>
              <a:t>Diagnóstico de sospecha con los síntomas</a:t>
            </a:r>
          </a:p>
          <a:p>
            <a:pPr>
              <a:lnSpc>
                <a:spcPct val="114000"/>
              </a:lnSpc>
              <a:spcBef>
                <a:spcPts val="600"/>
              </a:spcBef>
            </a:pPr>
            <a:r>
              <a:rPr lang="es-ES" sz="2800" dirty="0" smtClean="0"/>
              <a:t>El </a:t>
            </a:r>
            <a:r>
              <a:rPr lang="es-ES" sz="2800" dirty="0"/>
              <a:t>diagnóstico </a:t>
            </a:r>
            <a:r>
              <a:rPr lang="es-ES" sz="2800" dirty="0" smtClean="0"/>
              <a:t>se confirma </a:t>
            </a:r>
            <a:r>
              <a:rPr lang="es-ES" sz="2800" dirty="0"/>
              <a:t>con </a:t>
            </a:r>
            <a:r>
              <a:rPr lang="es-ES" sz="2800" dirty="0" smtClean="0"/>
              <a:t>laringoscopia: Se </a:t>
            </a:r>
            <a:r>
              <a:rPr lang="es-ES" sz="2800" dirty="0"/>
              <a:t>mete un pequeño tubo flexible a través de la nariz hasta llegar a la laringe.</a:t>
            </a:r>
          </a:p>
          <a:p>
            <a:pPr>
              <a:lnSpc>
                <a:spcPct val="114000"/>
              </a:lnSpc>
              <a:spcBef>
                <a:spcPts val="600"/>
              </a:spcBef>
            </a:pPr>
            <a:r>
              <a:rPr lang="es-ES" sz="2800" dirty="0" smtClean="0"/>
              <a:t>Se suele hacer </a:t>
            </a:r>
            <a:r>
              <a:rPr lang="es-ES" sz="2800" dirty="0" err="1" smtClean="0"/>
              <a:t>fibrobroncoscopia</a:t>
            </a:r>
            <a:r>
              <a:rPr lang="es-ES" sz="2800" dirty="0" smtClean="0"/>
              <a:t> (tubo más allá de la laringe) antes de operar</a:t>
            </a:r>
            <a:endParaRPr lang="es-ES" sz="2800" dirty="0"/>
          </a:p>
        </p:txBody>
      </p:sp>
      <p:pic>
        <p:nvPicPr>
          <p:cNvPr id="15" name="Imagen 14">
            <a:extLst>
              <a:ext uri="{FF2B5EF4-FFF2-40B4-BE49-F238E27FC236}">
                <a16:creationId xmlns="" xmlns:a16="http://schemas.microsoft.com/office/drawing/2014/main" id="{BDE0BE1D-06DF-43F6-8946-DB9DC6BAEE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9706"/>
            <a:ext cx="1896773" cy="1260000"/>
          </a:xfrm>
          <a:prstGeom prst="rect">
            <a:avLst/>
          </a:prstGeom>
        </p:spPr>
      </p:pic>
    </p:spTree>
    <p:extLst>
      <p:ext uri="{BB962C8B-B14F-4D97-AF65-F5344CB8AC3E}">
        <p14:creationId xmlns:p14="http://schemas.microsoft.com/office/powerpoint/2010/main" val="200719190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26708" y="234951"/>
            <a:ext cx="6245591"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Seguimiento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6AD3603-3ED8-479D-98F4-2F0BACBE033F}"/>
              </a:ext>
            </a:extLst>
          </p:cNvPr>
          <p:cNvSpPr>
            <a:spLocks noGrp="1"/>
          </p:cNvSpPr>
          <p:nvPr>
            <p:ph idx="1"/>
          </p:nvPr>
        </p:nvSpPr>
        <p:spPr>
          <a:xfrm>
            <a:off x="632925" y="1832773"/>
            <a:ext cx="8153522" cy="2846933"/>
          </a:xfrm>
        </p:spPr>
        <p:txBody>
          <a:bodyPr/>
          <a:lstStyle/>
          <a:p>
            <a:pPr>
              <a:lnSpc>
                <a:spcPct val="125000"/>
              </a:lnSpc>
              <a:spcBef>
                <a:spcPts val="600"/>
              </a:spcBef>
            </a:pPr>
            <a:r>
              <a:rPr lang="es-ES" sz="3600" dirty="0"/>
              <a:t>Lo </a:t>
            </a:r>
            <a:r>
              <a:rPr lang="es-ES" sz="3600" dirty="0" smtClean="0"/>
              <a:t>puede realizar </a:t>
            </a:r>
            <a:r>
              <a:rPr lang="es-ES" sz="3600" dirty="0"/>
              <a:t>el pediatra de Atención </a:t>
            </a:r>
            <a:r>
              <a:rPr lang="es-ES" sz="3600" dirty="0" smtClean="0"/>
              <a:t>Primaria</a:t>
            </a:r>
            <a:endParaRPr lang="es-ES" sz="3600" dirty="0"/>
          </a:p>
          <a:p>
            <a:pPr>
              <a:lnSpc>
                <a:spcPct val="125000"/>
              </a:lnSpc>
              <a:spcBef>
                <a:spcPts val="600"/>
              </a:spcBef>
            </a:pPr>
            <a:r>
              <a:rPr lang="es-ES" sz="3600" dirty="0"/>
              <a:t>Si el caso es grave </a:t>
            </a:r>
            <a:r>
              <a:rPr lang="es-ES" sz="3600" dirty="0" smtClean="0"/>
              <a:t>necesitará seguimiento por el especialista (ORL) </a:t>
            </a:r>
            <a:endParaRPr lang="es-ES" sz="3600" dirty="0"/>
          </a:p>
        </p:txBody>
      </p:sp>
      <p:pic>
        <p:nvPicPr>
          <p:cNvPr id="15" name="Imagen 14">
            <a:extLst>
              <a:ext uri="{FF2B5EF4-FFF2-40B4-BE49-F238E27FC236}">
                <a16:creationId xmlns="" xmlns:a16="http://schemas.microsoft.com/office/drawing/2014/main" id="{BDE0BE1D-06DF-43F6-8946-DB9DC6BAEE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9706"/>
            <a:ext cx="1896773" cy="1260000"/>
          </a:xfrm>
          <a:prstGeom prst="rect">
            <a:avLst/>
          </a:prstGeom>
        </p:spPr>
      </p:pic>
    </p:spTree>
    <p:extLst>
      <p:ext uri="{BB962C8B-B14F-4D97-AF65-F5344CB8AC3E}">
        <p14:creationId xmlns:p14="http://schemas.microsoft.com/office/powerpoint/2010/main" val="93768648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26708" y="234951"/>
            <a:ext cx="5893899"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trata?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6AD3603-3ED8-479D-98F4-2F0BACBE033F}"/>
              </a:ext>
            </a:extLst>
          </p:cNvPr>
          <p:cNvSpPr>
            <a:spLocks noGrp="1"/>
          </p:cNvSpPr>
          <p:nvPr>
            <p:ph idx="1"/>
          </p:nvPr>
        </p:nvSpPr>
        <p:spPr>
          <a:xfrm>
            <a:off x="714986" y="1633372"/>
            <a:ext cx="8153522" cy="2960747"/>
          </a:xfrm>
        </p:spPr>
        <p:txBody>
          <a:bodyPr/>
          <a:lstStyle/>
          <a:p>
            <a:pPr>
              <a:lnSpc>
                <a:spcPct val="114000"/>
              </a:lnSpc>
              <a:spcBef>
                <a:spcPts val="600"/>
              </a:spcBef>
            </a:pPr>
            <a:r>
              <a:rPr lang="es-ES" dirty="0"/>
              <a:t>Pocas veces se pone tratamiento. </a:t>
            </a:r>
          </a:p>
          <a:p>
            <a:pPr>
              <a:lnSpc>
                <a:spcPct val="114000"/>
              </a:lnSpc>
              <a:spcBef>
                <a:spcPts val="600"/>
              </a:spcBef>
            </a:pPr>
            <a:r>
              <a:rPr lang="es-ES" dirty="0"/>
              <a:t>Si los síntomas son </a:t>
            </a:r>
            <a:r>
              <a:rPr lang="es-ES" dirty="0" smtClean="0"/>
              <a:t>moderados: </a:t>
            </a:r>
            <a:r>
              <a:rPr lang="es-ES" dirty="0"/>
              <a:t>dar la toma más lento, con el niño incorporado o utilizar leches </a:t>
            </a:r>
            <a:r>
              <a:rPr lang="es-ES" dirty="0" smtClean="0"/>
              <a:t>altas en calorías.</a:t>
            </a:r>
            <a:endParaRPr lang="es-ES" dirty="0"/>
          </a:p>
          <a:p>
            <a:pPr>
              <a:lnSpc>
                <a:spcPct val="114000"/>
              </a:lnSpc>
              <a:spcBef>
                <a:spcPts val="600"/>
              </a:spcBef>
            </a:pPr>
            <a:r>
              <a:rPr lang="es-ES" dirty="0"/>
              <a:t>Sólo se opera si el caso es grave. </a:t>
            </a:r>
          </a:p>
        </p:txBody>
      </p:sp>
      <p:pic>
        <p:nvPicPr>
          <p:cNvPr id="15" name="Imagen 14">
            <a:extLst>
              <a:ext uri="{FF2B5EF4-FFF2-40B4-BE49-F238E27FC236}">
                <a16:creationId xmlns="" xmlns:a16="http://schemas.microsoft.com/office/drawing/2014/main" id="{BDE0BE1D-06DF-43F6-8946-DB9DC6BAEE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2765" y="4679706"/>
            <a:ext cx="1896773" cy="1260000"/>
          </a:xfrm>
          <a:prstGeom prst="rect">
            <a:avLst/>
          </a:prstGeom>
        </p:spPr>
      </p:pic>
    </p:spTree>
    <p:extLst>
      <p:ext uri="{BB962C8B-B14F-4D97-AF65-F5344CB8AC3E}">
        <p14:creationId xmlns:p14="http://schemas.microsoft.com/office/powerpoint/2010/main" val="2962970934"/>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7531</TotalTime>
  <Words>351</Words>
  <Application>Microsoft Office PowerPoint</Application>
  <PresentationFormat>Presentación en pantalla (4:3)</PresentationFormat>
  <Paragraphs>39</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1_White with Blue Bar Segoe Template_TP10286789</vt:lpstr>
      <vt:lpstr>Presentación de PowerPoint</vt:lpstr>
      <vt:lpstr>Laringomalacia</vt:lpstr>
      <vt:lpstr>¿Qué causas tiene?</vt:lpstr>
      <vt:lpstr>¿Qué síntomas presenta?</vt:lpstr>
      <vt:lpstr>¿Cómo se diagnostica?</vt:lpstr>
      <vt:lpstr>Seguimiento</vt:lpstr>
      <vt:lpstr>¿Cómo se trata?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Esther</cp:lastModifiedBy>
  <cp:revision>13</cp:revision>
  <dcterms:created xsi:type="dcterms:W3CDTF">2016-05-03T15:33:32Z</dcterms:created>
  <dcterms:modified xsi:type="dcterms:W3CDTF">2023-12-23T19:28:28Z</dcterms:modified>
</cp:coreProperties>
</file>