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53A8"/>
    <a:srgbClr val="B3E3B7"/>
    <a:srgbClr val="FF0091"/>
    <a:srgbClr val="00C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77" d="100"/>
          <a:sy n="77" d="100"/>
        </p:scale>
        <p:origin x="-3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70C3DE-7B48-458B-8242-65CE33E54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C89939F-9109-4951-BE90-2CEF64FD7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7E43284-708B-41D7-ADB3-90F1C983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C9DC-08EC-4F9E-B93C-4A0BB15B520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6C6059D-184F-4216-A75E-83A9D34B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9C735BA-0D8B-491A-A24E-A52A81C2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11D-8605-449C-B18C-131EBE9B72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0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B23DDA-9107-4DCD-96BD-EE04C1D65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93359FC-69F4-4E51-9909-6BC54C98C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0BB6B7A-C3A2-4226-9393-1BC52D62E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C9DC-08EC-4F9E-B93C-4A0BB15B520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568E79-2A24-4828-9EE3-E641D7733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508F3CD-074C-4757-93A9-FF602E62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11D-8605-449C-B18C-131EBE9B72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98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204980A-2567-494C-B77B-5FD46323C0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6EB8052-0015-4609-A25E-DF77F67B0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14DA42E-FF2E-4BF2-9728-E7E34D827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C9DC-08EC-4F9E-B93C-4A0BB15B520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6BFBF69-ABA7-4A94-ACF7-064CFFA9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B17DF8D-1E5F-41C1-A7FC-24FDF412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11D-8605-449C-B18C-131EBE9B72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61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8D8E56-658D-432D-B51F-7E0AE4B5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4E22652-DAD2-40C9-8265-6D4DE7AE3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258711A-7AA7-4EF0-9B2F-229A9EF89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C9DC-08EC-4F9E-B93C-4A0BB15B520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26C16B3-6504-4EF4-975F-E81EFBB8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F430CCF-4D40-42EB-9766-7CAFF0ED5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11D-8605-449C-B18C-131EBE9B72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54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65D311-9404-4007-AFF0-6FE46673C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7996487-0B11-4574-8F86-70826B20A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A2FFE73-B017-4E3A-9864-473DE194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C9DC-08EC-4F9E-B93C-4A0BB15B520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3EBC477-4910-414D-A438-A978D301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AAC32BC-2B89-48E2-ABB4-01AB12EAC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11D-8605-449C-B18C-131EBE9B72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82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577542-5CB1-4DA4-9C19-0793EDFE0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21AEDC-858C-4C3B-A8D8-9678EFF88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6B4F9C5-2E9F-460B-A768-AAFDBF97A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44B2E3C-BB05-4140-870E-9728E246E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C9DC-08EC-4F9E-B93C-4A0BB15B520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01FD98B-6804-4F2B-A4E6-659D8CC51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F34B91D-C722-4953-9EA5-A4935AB0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11D-8605-449C-B18C-131EBE9B72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43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5F0C5C-75F4-4B3D-AFB7-619FCCEA5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7BA1A22-8312-4ABF-8BA0-D5440D8EE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8DAC975-48AE-45D6-94B2-EC3252A22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57A3350-2E55-46EE-A0FE-C0E672073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9097632F-A67E-485F-A9AA-DE85BBBA9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6F481A7A-52F9-41E1-A3BF-E80A29BCB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C9DC-08EC-4F9E-B93C-4A0BB15B520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C7742C50-8A92-41A9-8A69-B441E978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D9319385-2F43-4565-AB02-D2831A2B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11D-8605-449C-B18C-131EBE9B72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69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65DBA4-81D0-4D9F-B92C-B690BAB17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80B5BAE-E5E0-4C8D-841E-95B961B10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C9DC-08EC-4F9E-B93C-4A0BB15B520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FF87FBA-196F-4B88-91B2-D473EAF26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6B9CB3D-139C-44FB-A1AF-FD72D40B1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11D-8605-449C-B18C-131EBE9B72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363045A6-B426-44AF-AB42-028B1BF50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C9DC-08EC-4F9E-B93C-4A0BB15B520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913C4A4-301F-4EEA-A3F1-1AC73268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7E1A47E1-C805-42B7-B722-BC206290D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11D-8605-449C-B18C-131EBE9B72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91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66C207-717C-4256-BA52-9CCDD25A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6B69403-582B-4150-A09C-41431D142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E5B56C6-FE75-42B3-8369-07EF8D42D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2179D1D-4CA7-4F2D-8C06-DC298A6C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C9DC-08EC-4F9E-B93C-4A0BB15B520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4212FD2-D87B-44E6-90D0-4FB4720F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32D9019-4308-4304-887C-7CF1D150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11D-8605-449C-B18C-131EBE9B72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55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9577EF4-6C70-4070-8FC4-1924AD1D4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B8725D7B-8812-41CC-BBCB-8265D9154A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D043AAF-2FDF-4574-8F83-C9AA40C13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EFE0F38-873D-4D60-9E97-0BCD91C3E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C9DC-08EC-4F9E-B93C-4A0BB15B520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29E49E6-0703-4565-8F14-9E8EECFCE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6AE6F95-B2AF-4164-9864-097ED154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411D-8605-449C-B18C-131EBE9B72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03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1E53A0C7-DF25-4372-8108-71AC667EA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6AED3FD-8B98-4EE1-98EC-827D5FBB9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0E96B6B-D904-459A-A56A-81E478278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BC9DC-08EC-4F9E-B93C-4A0BB15B5205}" type="datetimeFigureOut">
              <a:rPr lang="en-GB" smtClean="0"/>
              <a:t>25/10/2020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CF0EF86-70EF-405D-9BAE-C08578410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E6DC0FB-E718-4163-B6F2-8A5B7C5AE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2411D-8605-449C-B18C-131EBE9B72A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7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miliaysalud.es/vivimos-sanos/ocio-y-actividad-fisica/nuevas-tecnologias/decalogo-para-un-buen-uso-de-las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hyperlink" Target="https://enfamilia.aeped.es/noticias/sueno-en-ninos-dispositivos-electronic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C9F79016-20D1-489A-98EB-E30EBD55A3CD}"/>
              </a:ext>
            </a:extLst>
          </p:cNvPr>
          <p:cNvSpPr txBox="1"/>
          <p:nvPr/>
        </p:nvSpPr>
        <p:spPr>
          <a:xfrm>
            <a:off x="0" y="5886450"/>
            <a:ext cx="12192000" cy="971550"/>
          </a:xfrm>
          <a:prstGeom prst="rect">
            <a:avLst/>
          </a:prstGeom>
          <a:solidFill>
            <a:srgbClr val="6666FF"/>
          </a:solidFill>
          <a:ln>
            <a:solidFill>
              <a:srgbClr val="B3E3B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C8CE0F-0014-4E02-8F9B-804EA7FBF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3075" y="1272747"/>
            <a:ext cx="9144000" cy="2156254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Consejos</a:t>
            </a: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para padres</a:t>
            </a:r>
            <a:b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GB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hijos</a:t>
            </a:r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entre 1 y 2 </a:t>
            </a:r>
            <a:r>
              <a:rPr lang="en-GB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B2FC8C2A-2278-4CE2-BF55-CAAAE6F41890}"/>
              </a:ext>
            </a:extLst>
          </p:cNvPr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www.familiaysalud.es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4D396DDD-9DF5-4354-A87C-627259662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5334" y="152400"/>
            <a:ext cx="1438781" cy="877900"/>
          </a:xfrm>
          <a:prstGeom prst="rect">
            <a:avLst/>
          </a:prstGeom>
          <a:ln>
            <a:solidFill>
              <a:srgbClr val="00CEF6"/>
            </a:solidFill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81EA46D7-61D4-43F1-939A-E843A4AEFB0D}"/>
              </a:ext>
            </a:extLst>
          </p:cNvPr>
          <p:cNvSpPr txBox="1"/>
          <p:nvPr/>
        </p:nvSpPr>
        <p:spPr>
          <a:xfrm>
            <a:off x="2075720" y="4299878"/>
            <a:ext cx="50687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Beatriz </a:t>
            </a:r>
            <a:r>
              <a:rPr lang="en-GB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Corredor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Andrés. </a:t>
            </a:r>
            <a:r>
              <a:rPr lang="en-GB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Pediatra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 </a:t>
            </a:r>
            <a:r>
              <a:rPr lang="en-GB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Escribano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Ceruelo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GB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Pediatra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883" y="6202363"/>
            <a:ext cx="14509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088" y="4299878"/>
            <a:ext cx="1907027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64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418E97F0-B3E6-4098-B98F-0D9EFB5E47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951" y="721709"/>
            <a:ext cx="2390774" cy="18862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E787452B-604A-4D60-ABC2-701B114B3CE7}"/>
              </a:ext>
            </a:extLst>
          </p:cNvPr>
          <p:cNvSpPr txBox="1"/>
          <p:nvPr/>
        </p:nvSpPr>
        <p:spPr>
          <a:xfrm>
            <a:off x="653993" y="2726428"/>
            <a:ext cx="2212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53A8"/>
                </a:solidFill>
              </a:rPr>
              <a:t>LÉLE TODOS LOS DÍAS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2F36DA3-D25D-43FA-A581-7BCFB984D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8713" y="850258"/>
            <a:ext cx="3781104" cy="1886299"/>
          </a:xfrm>
          <a:prstGeom prst="rect">
            <a:avLst/>
          </a:prstGeom>
          <a:ln>
            <a:solidFill>
              <a:srgbClr val="B3E3B7"/>
            </a:solidFill>
          </a:ln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xmlns="" id="{B3BBE621-CC17-448F-AC33-79A9AFFF9828}"/>
              </a:ext>
            </a:extLst>
          </p:cNvPr>
          <p:cNvSpPr/>
          <p:nvPr/>
        </p:nvSpPr>
        <p:spPr>
          <a:xfrm>
            <a:off x="195651" y="360536"/>
            <a:ext cx="771525" cy="847725"/>
          </a:xfrm>
          <a:prstGeom prst="ellipse">
            <a:avLst/>
          </a:prstGeom>
          <a:solidFill>
            <a:schemeClr val="bg1"/>
          </a:solidFill>
          <a:ln>
            <a:solidFill>
              <a:srgbClr val="005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n w="0"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1</a:t>
            </a:r>
            <a:endParaRPr lang="en-GB" dirty="0">
              <a:ln w="0">
                <a:solidFill>
                  <a:schemeClr val="accent1"/>
                </a:solidFill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7F1B171A-8DDC-43C1-BB8F-9362BD805C29}"/>
              </a:ext>
            </a:extLst>
          </p:cNvPr>
          <p:cNvSpPr txBox="1"/>
          <p:nvPr/>
        </p:nvSpPr>
        <p:spPr>
          <a:xfrm>
            <a:off x="3751981" y="2666275"/>
            <a:ext cx="3548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>
                <a:solidFill>
                  <a:srgbClr val="0053A8"/>
                </a:solidFill>
                <a:effectLst/>
                <a:latin typeface="Myriad"/>
                <a:ea typeface="Times New Roman" panose="02020603050405020304" pitchFamily="18" charset="0"/>
                <a:cs typeface="Times New Roman" panose="02020603050405020304" pitchFamily="18" charset="0"/>
              </a:rPr>
              <a:t>PÍDEL</a:t>
            </a:r>
            <a:r>
              <a:rPr lang="es-ES_tradnl" dirty="0">
                <a:solidFill>
                  <a:srgbClr val="0053A8"/>
                </a:solidFill>
                <a:latin typeface="Myriad"/>
                <a:ea typeface="Times New Roman" panose="02020603050405020304" pitchFamily="18" charset="0"/>
                <a:cs typeface="Times New Roman" panose="02020603050405020304" pitchFamily="18" charset="0"/>
              </a:rPr>
              <a:t>E QUE BUSQUE </a:t>
            </a:r>
            <a:r>
              <a:rPr lang="es-ES_tradnl" sz="1800" dirty="0">
                <a:solidFill>
                  <a:srgbClr val="0053A8"/>
                </a:solidFill>
                <a:effectLst/>
                <a:latin typeface="Myriad"/>
                <a:ea typeface="Times New Roman" panose="02020603050405020304" pitchFamily="18" charset="0"/>
                <a:cs typeface="Times New Roman" panose="02020603050405020304" pitchFamily="18" charset="0"/>
              </a:rPr>
              <a:t>OBJETOS</a:t>
            </a:r>
          </a:p>
          <a:p>
            <a:r>
              <a:rPr lang="es-ES_tradnl" sz="1800" dirty="0">
                <a:solidFill>
                  <a:srgbClr val="0053A8"/>
                </a:solidFill>
                <a:effectLst/>
                <a:latin typeface="Myriad"/>
                <a:ea typeface="Times New Roman" panose="02020603050405020304" pitchFamily="18" charset="0"/>
                <a:cs typeface="Times New Roman" panose="02020603050405020304" pitchFamily="18" charset="0"/>
              </a:rPr>
              <a:t> Y SEÑALE PARTES DE SU CUERPO </a:t>
            </a:r>
            <a:endParaRPr lang="en-GB" dirty="0">
              <a:solidFill>
                <a:srgbClr val="0053A8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08375178-0777-4A79-A8DE-C3603650F0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1826" y="784398"/>
            <a:ext cx="2555209" cy="1886299"/>
          </a:xfrm>
          <a:prstGeom prst="rect">
            <a:avLst/>
          </a:prstGeom>
        </p:spPr>
      </p:pic>
      <p:sp>
        <p:nvSpPr>
          <p:cNvPr id="13" name="Elipse 12">
            <a:extLst>
              <a:ext uri="{FF2B5EF4-FFF2-40B4-BE49-F238E27FC236}">
                <a16:creationId xmlns:a16="http://schemas.microsoft.com/office/drawing/2014/main" xmlns="" id="{56AB1E08-2FA8-4A26-9525-3C6979B5BEDF}"/>
              </a:ext>
            </a:extLst>
          </p:cNvPr>
          <p:cNvSpPr/>
          <p:nvPr/>
        </p:nvSpPr>
        <p:spPr>
          <a:xfrm>
            <a:off x="6972379" y="385885"/>
            <a:ext cx="771525" cy="847725"/>
          </a:xfrm>
          <a:prstGeom prst="ellipse">
            <a:avLst/>
          </a:prstGeom>
          <a:solidFill>
            <a:schemeClr val="bg1"/>
          </a:solidFill>
          <a:ln>
            <a:solidFill>
              <a:srgbClr val="005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n w="0"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3</a:t>
            </a:r>
            <a:endParaRPr lang="en-GB" dirty="0">
              <a:ln w="0">
                <a:solidFill>
                  <a:schemeClr val="accent1"/>
                </a:solidFill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E057904C-700C-45B8-B045-1CDF40117CE5}"/>
              </a:ext>
            </a:extLst>
          </p:cNvPr>
          <p:cNvSpPr txBox="1"/>
          <p:nvPr/>
        </p:nvSpPr>
        <p:spPr>
          <a:xfrm>
            <a:off x="771713" y="5950713"/>
            <a:ext cx="21669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0053A8"/>
                </a:solidFill>
                <a:latin typeface="Myriad"/>
                <a:cs typeface="Times New Roman" panose="02020603050405020304" pitchFamily="18" charset="0"/>
              </a:rPr>
              <a:t>JUEGUE A REALIZAR </a:t>
            </a:r>
          </a:p>
          <a:p>
            <a:r>
              <a:rPr lang="es-ES_tradnl" dirty="0">
                <a:solidFill>
                  <a:srgbClr val="0053A8"/>
                </a:solidFill>
                <a:latin typeface="Myriad"/>
                <a:cs typeface="Times New Roman" panose="02020603050405020304" pitchFamily="18" charset="0"/>
              </a:rPr>
              <a:t>ROMPECABEZAS</a:t>
            </a:r>
            <a:endParaRPr lang="en-GB" dirty="0">
              <a:solidFill>
                <a:srgbClr val="0053A8"/>
              </a:solidFill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3472D030-4096-4DF6-972D-D157D630DF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414" y="3726148"/>
            <a:ext cx="2357238" cy="2183432"/>
          </a:xfrm>
          <a:prstGeom prst="rect">
            <a:avLst/>
          </a:prstGeom>
        </p:spPr>
      </p:pic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C60CE76D-E616-4A8C-9EA0-25DA379E069A}"/>
              </a:ext>
            </a:extLst>
          </p:cNvPr>
          <p:cNvSpPr/>
          <p:nvPr/>
        </p:nvSpPr>
        <p:spPr>
          <a:xfrm>
            <a:off x="194267" y="3429000"/>
            <a:ext cx="771525" cy="847725"/>
          </a:xfrm>
          <a:prstGeom prst="ellipse">
            <a:avLst/>
          </a:prstGeom>
          <a:solidFill>
            <a:schemeClr val="bg1"/>
          </a:solidFill>
          <a:ln>
            <a:solidFill>
              <a:srgbClr val="005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n w="0"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4</a:t>
            </a:r>
            <a:endParaRPr lang="en-GB" dirty="0">
              <a:ln w="0">
                <a:solidFill>
                  <a:schemeClr val="accent1"/>
                </a:solidFill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CB8B9F78-FFFC-4094-8BA3-82492831A598}"/>
              </a:ext>
            </a:extLst>
          </p:cNvPr>
          <p:cNvSpPr txBox="1"/>
          <p:nvPr/>
        </p:nvSpPr>
        <p:spPr>
          <a:xfrm>
            <a:off x="7785866" y="2740924"/>
            <a:ext cx="4259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0053A8"/>
                </a:solidFill>
                <a:latin typeface="Myriad"/>
                <a:cs typeface="Times New Roman" panose="02020603050405020304" pitchFamily="18" charset="0"/>
              </a:rPr>
              <a:t>ESTIMULE EL USO DEL LENGUAJE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xmlns="" id="{9C98DF66-F7BC-4474-AA41-8C83B374173D}"/>
              </a:ext>
            </a:extLst>
          </p:cNvPr>
          <p:cNvSpPr/>
          <p:nvPr/>
        </p:nvSpPr>
        <p:spPr>
          <a:xfrm>
            <a:off x="3696063" y="360535"/>
            <a:ext cx="771525" cy="847725"/>
          </a:xfrm>
          <a:prstGeom prst="ellipse">
            <a:avLst/>
          </a:prstGeom>
          <a:solidFill>
            <a:schemeClr val="bg1"/>
          </a:solidFill>
          <a:ln>
            <a:solidFill>
              <a:srgbClr val="005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n w="0"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2</a:t>
            </a:r>
            <a:endParaRPr lang="en-GB" dirty="0">
              <a:ln w="0">
                <a:solidFill>
                  <a:schemeClr val="accent1"/>
                </a:solidFill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Bocadillo nube: nube 1">
            <a:extLst>
              <a:ext uri="{FF2B5EF4-FFF2-40B4-BE49-F238E27FC236}">
                <a16:creationId xmlns:a16="http://schemas.microsoft.com/office/drawing/2014/main" xmlns="" id="{2003BC3B-B91B-490D-ADA6-3BD7D2962FA8}"/>
              </a:ext>
            </a:extLst>
          </p:cNvPr>
          <p:cNvSpPr/>
          <p:nvPr/>
        </p:nvSpPr>
        <p:spPr>
          <a:xfrm>
            <a:off x="10293632" y="307351"/>
            <a:ext cx="1318025" cy="1004795"/>
          </a:xfrm>
          <a:prstGeom prst="cloudCallout">
            <a:avLst/>
          </a:prstGeom>
          <a:solidFill>
            <a:schemeClr val="bg1"/>
          </a:solidFill>
          <a:ln>
            <a:solidFill>
              <a:srgbClr val="005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53A8"/>
                </a:solidFill>
              </a:rPr>
              <a:t>“</a:t>
            </a:r>
            <a:r>
              <a:rPr lang="en-GB" dirty="0">
                <a:solidFill>
                  <a:srgbClr val="0053A8"/>
                </a:solidFill>
              </a:rPr>
              <a:t>TOTA”</a:t>
            </a:r>
          </a:p>
        </p:txBody>
      </p:sp>
      <p:sp>
        <p:nvSpPr>
          <p:cNvPr id="3" name="Bocadillo nube: nube 2">
            <a:extLst>
              <a:ext uri="{FF2B5EF4-FFF2-40B4-BE49-F238E27FC236}">
                <a16:creationId xmlns:a16="http://schemas.microsoft.com/office/drawing/2014/main" xmlns="" id="{A106A87B-9547-4F87-918E-9DA5578D83DE}"/>
              </a:ext>
            </a:extLst>
          </p:cNvPr>
          <p:cNvSpPr/>
          <p:nvPr/>
        </p:nvSpPr>
        <p:spPr>
          <a:xfrm rot="20383892">
            <a:off x="7698797" y="227852"/>
            <a:ext cx="1564578" cy="1047012"/>
          </a:xfrm>
          <a:prstGeom prst="cloudCallout">
            <a:avLst/>
          </a:prstGeom>
          <a:solidFill>
            <a:schemeClr val="bg1"/>
          </a:solidFill>
          <a:ln>
            <a:solidFill>
              <a:srgbClr val="005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53A8"/>
                </a:solidFill>
              </a:rPr>
              <a:t>Dame la PELOTA</a:t>
            </a:r>
            <a:endParaRPr lang="en-GB" dirty="0">
              <a:solidFill>
                <a:srgbClr val="0053A8"/>
              </a:solidFill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xmlns="" id="{0D0D6AEE-CB70-4F55-A9CB-F935ACB637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2443" y="3698343"/>
            <a:ext cx="2106710" cy="2195122"/>
          </a:xfrm>
          <a:prstGeom prst="rect">
            <a:avLst/>
          </a:prstGeom>
        </p:spPr>
      </p:pic>
      <p:sp>
        <p:nvSpPr>
          <p:cNvPr id="21" name="Elipse 20">
            <a:extLst>
              <a:ext uri="{FF2B5EF4-FFF2-40B4-BE49-F238E27FC236}">
                <a16:creationId xmlns:a16="http://schemas.microsoft.com/office/drawing/2014/main" xmlns="" id="{172388C8-4BF0-4492-9AD4-7A12E709B185}"/>
              </a:ext>
            </a:extLst>
          </p:cNvPr>
          <p:cNvSpPr/>
          <p:nvPr/>
        </p:nvSpPr>
        <p:spPr>
          <a:xfrm>
            <a:off x="3618766" y="3429000"/>
            <a:ext cx="771525" cy="847725"/>
          </a:xfrm>
          <a:prstGeom prst="ellipse">
            <a:avLst/>
          </a:prstGeom>
          <a:solidFill>
            <a:schemeClr val="bg1"/>
          </a:solidFill>
          <a:ln>
            <a:solidFill>
              <a:srgbClr val="005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n w="0"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5</a:t>
            </a:r>
            <a:endParaRPr lang="en-GB" dirty="0">
              <a:ln w="0">
                <a:solidFill>
                  <a:schemeClr val="accent1"/>
                </a:solidFill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E8BEC34C-3B04-4A51-8CDC-5856ACFAF763}"/>
              </a:ext>
            </a:extLst>
          </p:cNvPr>
          <p:cNvSpPr txBox="1"/>
          <p:nvPr/>
        </p:nvSpPr>
        <p:spPr>
          <a:xfrm>
            <a:off x="3773220" y="5967485"/>
            <a:ext cx="35849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0053A8"/>
                </a:solidFill>
                <a:latin typeface="Myriad"/>
                <a:cs typeface="Times New Roman" panose="02020603050405020304" pitchFamily="18" charset="0"/>
              </a:rPr>
              <a:t>REFUERCE POSITIVAMENTE</a:t>
            </a:r>
          </a:p>
          <a:p>
            <a:r>
              <a:rPr lang="es-ES_tradnl" dirty="0">
                <a:solidFill>
                  <a:srgbClr val="0053A8"/>
                </a:solidFill>
                <a:latin typeface="Myriad"/>
                <a:cs typeface="Times New Roman" panose="02020603050405020304" pitchFamily="18" charset="0"/>
              </a:rPr>
              <a:t>COMPORTAMIENTOS ADECUADOS</a:t>
            </a:r>
            <a:endParaRPr lang="en-GB" dirty="0">
              <a:solidFill>
                <a:srgbClr val="0053A8"/>
              </a:solidFill>
            </a:endParaRP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5FBC75C2-3AB8-4BCD-97DF-409A8DEDAC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55454" y="3698343"/>
            <a:ext cx="3327622" cy="2139512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xmlns="" id="{DE6E94D6-46AB-4C89-8EDB-66A4DE8F14FE}"/>
              </a:ext>
            </a:extLst>
          </p:cNvPr>
          <p:cNvSpPr txBox="1"/>
          <p:nvPr/>
        </p:nvSpPr>
        <p:spPr>
          <a:xfrm>
            <a:off x="7565883" y="5893465"/>
            <a:ext cx="4040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cap="all" dirty="0">
                <a:solidFill>
                  <a:srgbClr val="0053A8"/>
                </a:solidFill>
                <a:latin typeface="Myriad"/>
                <a:cs typeface="Times New Roman" panose="02020603050405020304" pitchFamily="18" charset="0"/>
              </a:rPr>
              <a:t>Fomente el descubrimiento de nuevos objetos o sensaciones </a:t>
            </a:r>
            <a:endParaRPr lang="en-GB" cap="all" dirty="0">
              <a:solidFill>
                <a:srgbClr val="0053A8"/>
              </a:solidFill>
              <a:latin typeface="Myriad"/>
              <a:cs typeface="Times New Roman" panose="02020603050405020304" pitchFamily="18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xmlns="" id="{F01702A2-0B56-4105-BCD9-A9380A5364B6}"/>
              </a:ext>
            </a:extLst>
          </p:cNvPr>
          <p:cNvSpPr/>
          <p:nvPr/>
        </p:nvSpPr>
        <p:spPr>
          <a:xfrm>
            <a:off x="7300921" y="3429000"/>
            <a:ext cx="771525" cy="847725"/>
          </a:xfrm>
          <a:prstGeom prst="ellipse">
            <a:avLst/>
          </a:prstGeom>
          <a:solidFill>
            <a:schemeClr val="bg1"/>
          </a:solidFill>
          <a:ln>
            <a:solidFill>
              <a:srgbClr val="005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n w="0"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6</a:t>
            </a:r>
            <a:endParaRPr lang="en-GB" sz="4000" dirty="0">
              <a:ln w="0">
                <a:solidFill>
                  <a:schemeClr val="accent1"/>
                </a:solidFill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079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8" grpId="0"/>
      <p:bldP spid="15" grpId="0" animBg="1"/>
      <p:bldP spid="24" grpId="0"/>
      <p:bldP spid="9" grpId="0" animBg="1"/>
      <p:bldP spid="2" grpId="0" animBg="1"/>
      <p:bldP spid="3" grpId="0" animBg="1"/>
      <p:bldP spid="21" grpId="0" animBg="1"/>
      <p:bldP spid="29" grpId="0"/>
      <p:bldP spid="3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6F6B0CA-0544-42AC-AC16-09BE2572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647" y="909606"/>
            <a:ext cx="4095750" cy="2828925"/>
          </a:xfrm>
          <a:prstGeom prst="rect">
            <a:avLst/>
          </a:prstGeom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xmlns="" id="{8A6884CE-C0D9-480C-99B8-1C6BE823DE9F}"/>
              </a:ext>
            </a:extLst>
          </p:cNvPr>
          <p:cNvSpPr/>
          <p:nvPr/>
        </p:nvSpPr>
        <p:spPr>
          <a:xfrm>
            <a:off x="3279321" y="485743"/>
            <a:ext cx="771525" cy="847725"/>
          </a:xfrm>
          <a:prstGeom prst="ellipse">
            <a:avLst/>
          </a:prstGeom>
          <a:solidFill>
            <a:schemeClr val="bg1"/>
          </a:solidFill>
          <a:ln>
            <a:solidFill>
              <a:srgbClr val="005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ln w="0"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7</a:t>
            </a:r>
            <a:endParaRPr lang="en-GB" dirty="0">
              <a:ln w="0">
                <a:solidFill>
                  <a:schemeClr val="accent1"/>
                </a:solidFill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44115E11-344A-4319-8FA7-61CCA1C66DD4}"/>
              </a:ext>
            </a:extLst>
          </p:cNvPr>
          <p:cNvSpPr txBox="1"/>
          <p:nvPr/>
        </p:nvSpPr>
        <p:spPr>
          <a:xfrm>
            <a:off x="3568556" y="3880719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dirty="0">
                <a:solidFill>
                  <a:srgbClr val="0053A8"/>
                </a:solidFill>
                <a:latin typeface="Myriad"/>
                <a:cs typeface="Times New Roman" panose="02020603050405020304" pitchFamily="18" charset="0"/>
              </a:rPr>
              <a:t>LIMITE EL USO DE PANTALLAS MULTIMEDIA</a:t>
            </a:r>
            <a:endParaRPr lang="en-GB" dirty="0">
              <a:solidFill>
                <a:srgbClr val="0053A8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4471F34F-8493-4C3A-9671-0FF376B5CE97}"/>
              </a:ext>
            </a:extLst>
          </p:cNvPr>
          <p:cNvSpPr txBox="1"/>
          <p:nvPr/>
        </p:nvSpPr>
        <p:spPr>
          <a:xfrm>
            <a:off x="411909" y="4761571"/>
            <a:ext cx="116685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3"/>
              </a:rPr>
              <a:t>https://www.familiaysalud.es/vivimos-sanos/ocio-y-actividad-fisica/nuevas-tecnologias/decalogo-para-un-buen-uso-de-las</a:t>
            </a:r>
            <a:endParaRPr lang="en-GB" dirty="0"/>
          </a:p>
          <a:p>
            <a:endParaRPr lang="en-GB" dirty="0">
              <a:hlinkClick r:id="rId4"/>
            </a:endParaRPr>
          </a:p>
          <a:p>
            <a:r>
              <a:rPr lang="en-GB" dirty="0">
                <a:hlinkClick r:id="rId4"/>
              </a:rPr>
              <a:t>https://enfamilia.aeped.es/noticias/sueno-en-ninos-dispositivos-electronicos</a:t>
            </a:r>
            <a:endParaRPr lang="en-GB" dirty="0"/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xmlns="" id="{C9F79016-20D1-489A-98EB-E30EBD55A3CD}"/>
              </a:ext>
            </a:extLst>
          </p:cNvPr>
          <p:cNvSpPr txBox="1"/>
          <p:nvPr/>
        </p:nvSpPr>
        <p:spPr>
          <a:xfrm>
            <a:off x="0" y="5886450"/>
            <a:ext cx="12192000" cy="971550"/>
          </a:xfrm>
          <a:prstGeom prst="rect">
            <a:avLst/>
          </a:prstGeom>
          <a:solidFill>
            <a:srgbClr val="6666FF"/>
          </a:solidFill>
          <a:ln>
            <a:solidFill>
              <a:srgbClr val="B3E3B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CuadroTexto 6">
            <a:extLst>
              <a:ext uri="{FF2B5EF4-FFF2-40B4-BE49-F238E27FC236}">
                <a16:creationId xmlns:a16="http://schemas.microsoft.com/office/drawing/2014/main" xmlns="" id="{B2FC8C2A-2278-4CE2-BF55-CAAAE6F41890}"/>
              </a:ext>
            </a:extLst>
          </p:cNvPr>
          <p:cNvSpPr txBox="1"/>
          <p:nvPr/>
        </p:nvSpPr>
        <p:spPr>
          <a:xfrm>
            <a:off x="179388" y="6202363"/>
            <a:ext cx="44307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200" b="1" dirty="0">
                <a:solidFill>
                  <a:srgbClr val="3497AE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www.familiaysalud.es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883" y="6202363"/>
            <a:ext cx="1450975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Imagen 8">
            <a:extLst>
              <a:ext uri="{FF2B5EF4-FFF2-40B4-BE49-F238E27FC236}">
                <a16:creationId xmlns:a16="http://schemas.microsoft.com/office/drawing/2014/main" xmlns="" id="{4D396DDD-9DF5-4354-A87C-6272596624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5334" y="152400"/>
            <a:ext cx="1438781" cy="877900"/>
          </a:xfrm>
          <a:prstGeom prst="rect">
            <a:avLst/>
          </a:prstGeom>
          <a:ln>
            <a:solidFill>
              <a:srgbClr val="00CEF6"/>
            </a:solidFill>
          </a:ln>
        </p:spPr>
      </p:pic>
    </p:spTree>
    <p:extLst>
      <p:ext uri="{BB962C8B-B14F-4D97-AF65-F5344CB8AC3E}">
        <p14:creationId xmlns:p14="http://schemas.microsoft.com/office/powerpoint/2010/main" val="2532134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76</Words>
  <Application>Microsoft Office PowerPoint</Application>
  <PresentationFormat>Personalizado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Consejos para padres con hijos entre 1 y 2 años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CONSEJOS PARA PADRES CON HIJOS ENTRE 1 Y 2 AÑOS</dc:title>
  <dc:creator>Beatriz</dc:creator>
  <cp:lastModifiedBy>serra</cp:lastModifiedBy>
  <cp:revision>17</cp:revision>
  <dcterms:created xsi:type="dcterms:W3CDTF">2020-08-10T17:11:31Z</dcterms:created>
  <dcterms:modified xsi:type="dcterms:W3CDTF">2020-10-25T17:09:48Z</dcterms:modified>
</cp:coreProperties>
</file>