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8CA"/>
          </a:solidFill>
        </a:fill>
      </a:tcStyle>
    </a:wholeTbl>
    <a:band2H>
      <a:tcTxStyle/>
      <a:tcStyle>
        <a:tcBdr/>
        <a:fill>
          <a:solidFill>
            <a:srgbClr val="FFF4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3D7CE"/>
          </a:solidFill>
        </a:fill>
      </a:tcStyle>
    </a:wholeTbl>
    <a:band2H>
      <a:tcTxStyle/>
      <a:tcStyle>
        <a:tcBdr/>
        <a:fill>
          <a:solidFill>
            <a:srgbClr val="F9EC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D1E9"/>
          </a:solidFill>
        </a:fill>
      </a:tcStyle>
    </a:wholeTbl>
    <a:band2H>
      <a:tcTxStyle/>
      <a:tcStyle>
        <a:tcBdr/>
        <a:fill>
          <a:solidFill>
            <a:srgbClr val="F0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117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081071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 del título"/>
          <p:cNvSpPr txBox="1">
            <a:spLocks noGrp="1"/>
          </p:cNvSpPr>
          <p:nvPr>
            <p:ph type="title"/>
          </p:nvPr>
        </p:nvSpPr>
        <p:spPr>
          <a:xfrm>
            <a:off x="730250" y="1905000"/>
            <a:ext cx="7681914" cy="152349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t>Texto del título</a:t>
            </a:r>
          </a:p>
        </p:txBody>
      </p:sp>
      <p:sp>
        <p:nvSpPr>
          <p:cNvPr id="13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730248" y="4344987"/>
            <a:ext cx="7681915" cy="4616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</a:lvl1pPr>
            <a:lvl2pPr marL="0" indent="457181">
              <a:spcBef>
                <a:spcPts val="0"/>
              </a:spcBef>
              <a:buSzTx/>
              <a:buNone/>
            </a:lvl2pPr>
            <a:lvl3pPr marL="0" indent="914362">
              <a:spcBef>
                <a:spcPts val="0"/>
              </a:spcBef>
              <a:buSzTx/>
              <a:buNone/>
            </a:lvl3pPr>
            <a:lvl4pPr marL="0" indent="1371544">
              <a:spcBef>
                <a:spcPts val="0"/>
              </a:spcBef>
              <a:buSzTx/>
              <a:buNone/>
            </a:lvl4pPr>
            <a:lvl5pPr marL="0" indent="1828726">
              <a:spcBef>
                <a:spcPts val="0"/>
              </a:spcBef>
              <a:buSzTx/>
              <a:buNone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91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1552"/>
            <a:ext cx="8382000" cy="22006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0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1552"/>
            <a:ext cx="8382000" cy="22006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6238875"/>
            <a:ext cx="9144001" cy="619125"/>
          </a:xfrm>
          <a:prstGeom prst="rect">
            <a:avLst/>
          </a:prstGeom>
          <a:solidFill>
            <a:srgbClr val="FFFF99"/>
          </a:solidFill>
        </p:spPr>
        <p:txBody>
          <a:bodyPr lIns="76197" tIns="76197" rIns="76197" bIns="76197" anchor="b">
            <a:normAutofit/>
          </a:bodyPr>
          <a:lstStyle/>
          <a:p>
            <a:pPr algn="r">
              <a:buSzTx/>
              <a:buNone/>
            </a:pPr>
            <a:endParaRPr/>
          </a:p>
        </p:txBody>
      </p:sp>
      <p:sp>
        <p:nvSpPr>
          <p:cNvPr id="10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o del título"/>
          <p:cNvSpPr txBox="1">
            <a:spLocks noGrp="1"/>
          </p:cNvSpPr>
          <p:nvPr>
            <p:ph type="title"/>
          </p:nvPr>
        </p:nvSpPr>
        <p:spPr>
          <a:xfrm>
            <a:off x="1369219" y="649805"/>
            <a:ext cx="7043209" cy="1523495"/>
          </a:xfrm>
          <a:prstGeom prst="rect">
            <a:avLst/>
          </a:prstGeom>
        </p:spPr>
        <p:txBody>
          <a:bodyPr anchor="ctr"/>
          <a:lstStyle>
            <a:lvl1pPr>
              <a:defRPr sz="5400"/>
            </a:lvl1pPr>
          </a:lstStyle>
          <a:p>
            <a:r>
              <a:t>Texto del título</a:t>
            </a:r>
          </a:p>
        </p:txBody>
      </p:sp>
      <p:sp>
        <p:nvSpPr>
          <p:cNvPr id="11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368955" y="4344987"/>
            <a:ext cx="7043209" cy="4616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</a:lvl1pPr>
            <a:lvl2pPr marL="0" indent="457181">
              <a:spcBef>
                <a:spcPts val="0"/>
              </a:spcBef>
              <a:buSzTx/>
              <a:buNone/>
            </a:lvl2pPr>
            <a:lvl3pPr marL="0" indent="914362">
              <a:spcBef>
                <a:spcPts val="0"/>
              </a:spcBef>
              <a:buSzTx/>
              <a:buNone/>
            </a:lvl3pPr>
            <a:lvl4pPr marL="0" indent="1371544">
              <a:spcBef>
                <a:spcPts val="0"/>
              </a:spcBef>
              <a:buSzTx/>
              <a:buNone/>
            </a:lvl4pPr>
            <a:lvl5pPr marL="0" indent="1828726">
              <a:spcBef>
                <a:spcPts val="0"/>
              </a:spcBef>
              <a:buSzTx/>
              <a:buNone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22048" y="2355849"/>
            <a:ext cx="7690116" cy="13849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SzTx/>
              <a:buNone/>
              <a:defRPr sz="10000" b="1" i="1" spc="-700">
                <a:solidFill>
                  <a:srgbClr val="003380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1369219" y="649805"/>
            <a:ext cx="7043209" cy="1523495"/>
          </a:xfrm>
          <a:prstGeom prst="rect">
            <a:avLst/>
          </a:prstGeom>
        </p:spPr>
        <p:txBody>
          <a:bodyPr anchor="ctr"/>
          <a:lstStyle>
            <a:lvl1pPr>
              <a:defRPr sz="5400"/>
            </a:lvl1pPr>
          </a:lstStyle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368955" y="4344987"/>
            <a:ext cx="7043209" cy="4616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</a:lvl1pPr>
            <a:lvl2pPr marL="0" indent="457181">
              <a:spcBef>
                <a:spcPts val="0"/>
              </a:spcBef>
              <a:buSzTx/>
              <a:buNone/>
            </a:lvl2pPr>
            <a:lvl3pPr marL="0" indent="914362">
              <a:spcBef>
                <a:spcPts val="0"/>
              </a:spcBef>
              <a:buSzTx/>
              <a:buNone/>
            </a:lvl3pPr>
            <a:lvl4pPr marL="0" indent="1371544">
              <a:spcBef>
                <a:spcPts val="0"/>
              </a:spcBef>
              <a:buSzTx/>
              <a:buNone/>
            </a:lvl4pPr>
            <a:lvl5pPr marL="0" indent="1828726">
              <a:spcBef>
                <a:spcPts val="0"/>
              </a:spcBef>
              <a:buSzTx/>
              <a:buNone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22048" y="2355849"/>
            <a:ext cx="7690116" cy="13849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SzTx/>
              <a:buNone/>
              <a:defRPr sz="10000" b="1" i="1" spc="-700">
                <a:solidFill>
                  <a:srgbClr val="003380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2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1552"/>
            <a:ext cx="8382000" cy="22108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2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1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2875"/>
            <a:ext cx="8382000" cy="22108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2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81000" y="1411552"/>
            <a:ext cx="4114800" cy="2129815"/>
          </a:xfrm>
          <a:prstGeom prst="rect">
            <a:avLst/>
          </a:prstGeom>
        </p:spPr>
        <p:txBody>
          <a:bodyPr>
            <a:normAutofit/>
          </a:bodyPr>
          <a:lstStyle>
            <a:lvl1pPr marL="339976" indent="-339976">
              <a:spcBef>
                <a:spcPts val="600"/>
              </a:spcBef>
              <a:buBlip>
                <a:blip r:embed="rId2"/>
              </a:buBlip>
              <a:defRPr sz="2800"/>
            </a:lvl1pPr>
            <a:lvl2pPr marL="727575" indent="-379661">
              <a:spcBef>
                <a:spcPts val="600"/>
              </a:spcBef>
              <a:buBlip>
                <a:blip r:embed="rId3"/>
              </a:buBlip>
              <a:defRPr sz="2800"/>
            </a:lvl2pPr>
            <a:lvl3pPr marL="1069138" indent="-403737">
              <a:spcBef>
                <a:spcPts val="600"/>
              </a:spcBef>
              <a:buBlip>
                <a:blip r:embed="rId3"/>
              </a:buBlip>
              <a:defRPr sz="2800"/>
            </a:lvl3pPr>
            <a:lvl4pPr marL="1379747" indent="-425962">
              <a:spcBef>
                <a:spcPts val="600"/>
              </a:spcBef>
              <a:buBlip>
                <a:blip r:embed="rId3"/>
              </a:buBlip>
              <a:defRPr sz="2800"/>
            </a:lvl4pPr>
            <a:lvl5pPr marL="1671805" indent="-436250">
              <a:spcBef>
                <a:spcPts val="600"/>
              </a:spcBef>
              <a:buBlip>
                <a:blip r:embed="rId3"/>
              </a:buBlip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9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81000" y="1411552"/>
            <a:ext cx="4114800" cy="69249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SzTx/>
              <a:buNone/>
              <a:defRPr sz="2500" b="1"/>
            </a:lvl1pPr>
            <a:lvl2pPr marL="0" indent="457181">
              <a:spcBef>
                <a:spcPts val="0"/>
              </a:spcBef>
              <a:buSzTx/>
              <a:buNone/>
              <a:defRPr sz="2500" b="1"/>
            </a:lvl2pPr>
            <a:lvl3pPr marL="0" indent="914362">
              <a:spcBef>
                <a:spcPts val="0"/>
              </a:spcBef>
              <a:buSzTx/>
              <a:buNone/>
              <a:defRPr sz="2500" b="1"/>
            </a:lvl3pPr>
            <a:lvl4pPr marL="0" indent="1371544">
              <a:spcBef>
                <a:spcPts val="0"/>
              </a:spcBef>
              <a:buSzTx/>
              <a:buNone/>
              <a:defRPr sz="2500" b="1"/>
            </a:lvl4pPr>
            <a:lvl5pPr marL="0" indent="1828726">
              <a:spcBef>
                <a:spcPts val="0"/>
              </a:spcBef>
              <a:buSzTx/>
              <a:buNone/>
              <a:defRPr sz="25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981" y="1411552"/>
            <a:ext cx="4117019" cy="692499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0"/>
              </a:spcBef>
              <a:buSzTx/>
              <a:buNone/>
              <a:defRPr sz="2500" b="1"/>
            </a:pPr>
            <a:endParaRPr/>
          </a:p>
        </p:txBody>
      </p:sp>
      <p:sp>
        <p:nvSpPr>
          <p:cNvPr id="6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 descr="Picture 2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15875" y="6007100"/>
            <a:ext cx="9159875" cy="84931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o del título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" name="Nivel de texto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>
              <a:buBlip>
                <a:blip r:embed="rId16"/>
              </a:buBlip>
            </a:lvl1pPr>
            <a:lvl2pPr>
              <a:buBlip>
                <a:blip r:embed="rId17"/>
              </a:buBlip>
            </a:lvl2pPr>
            <a:lvl3pPr>
              <a:buBlip>
                <a:blip r:embed="rId17"/>
              </a:buBlip>
            </a:lvl3pPr>
            <a:lvl4pPr>
              <a:buBlip>
                <a:blip r:embed="rId17"/>
              </a:buBlip>
            </a:lvl4pPr>
            <a:lvl5pPr>
              <a:buBlip>
                <a:blip r:embed="rId17"/>
              </a:buBlip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5pPr>
      <a:lvl6pPr marL="0" marR="0" indent="45720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6pPr>
      <a:lvl7pPr marL="0" marR="0" indent="91440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7pPr>
      <a:lvl8pPr marL="0" marR="0" indent="137160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8pPr>
      <a:lvl9pPr marL="0" marR="0" indent="182880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9pPr>
    </p:titleStyle>
    <p:bodyStyle>
      <a:lvl1pPr marL="396875" marR="0" indent="-39687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6"/>
        </a:buBlip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71096" marR="0" indent="-453571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7"/>
        </a:buBlip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373717" marR="0" indent="-459317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7"/>
        </a:buBlip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0321" marR="0" indent="-461433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7"/>
        </a:buBlip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053696" marR="0" indent="-448733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7"/>
        </a:buBlip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653" marR="0" indent="-36574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835" marR="0" indent="-36574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017" marR="0" indent="-36574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199" marR="0" indent="-36574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Imagen 3" descr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Imagen 4" descr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CuadroTexto 11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sp>
        <p:nvSpPr>
          <p:cNvPr id="124" name="Text Box 5"/>
          <p:cNvSpPr txBox="1"/>
          <p:nvPr/>
        </p:nvSpPr>
        <p:spPr>
          <a:xfrm>
            <a:off x="833437" y="1200149"/>
            <a:ext cx="7223126" cy="2748253"/>
          </a:xfrm>
          <a:prstGeom prst="rect">
            <a:avLst/>
          </a:prstGeom>
          <a:ln w="12700"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450215">
              <a:lnSpc>
                <a:spcPct val="150000"/>
              </a:lnSpc>
              <a:defRPr sz="3500" i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es-ES" sz="4000" b="1" dirty="0"/>
              <a:t>¿Hay que dar hierro a los prematuros para prevenir la anemia?</a:t>
            </a:r>
            <a:endParaRPr lang="es-ES" sz="4000" b="1" dirty="0"/>
          </a:p>
        </p:txBody>
      </p:sp>
      <p:sp>
        <p:nvSpPr>
          <p:cNvPr id="125" name="CuadroTexto 11"/>
          <p:cNvSpPr txBox="1"/>
          <p:nvPr/>
        </p:nvSpPr>
        <p:spPr>
          <a:xfrm>
            <a:off x="1025524" y="4371189"/>
            <a:ext cx="6499226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500">
                <a:effectLst>
                  <a:outerShdw blurRad="38100" dist="38100" dir="2700000" rotWithShape="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rPr sz="2000" dirty="0"/>
              <a:t>Ana </a:t>
            </a:r>
            <a:r>
              <a:rPr sz="2000" dirty="0" err="1"/>
              <a:t>María</a:t>
            </a:r>
            <a:r>
              <a:rPr sz="2000" dirty="0"/>
              <a:t> Campos </a:t>
            </a:r>
            <a:r>
              <a:rPr sz="2000" dirty="0" err="1"/>
              <a:t>Martínez</a:t>
            </a:r>
            <a:r>
              <a:rPr sz="2000" dirty="0"/>
              <a:t>. </a:t>
            </a:r>
            <a:r>
              <a:rPr sz="2000" dirty="0" err="1"/>
              <a:t>Pediatra</a:t>
            </a:r>
            <a:r>
              <a:rPr sz="2000" dirty="0"/>
              <a:t>. </a:t>
            </a:r>
            <a:endParaRPr sz="2000" dirty="0"/>
          </a:p>
          <a:p>
            <a:pPr>
              <a:defRPr sz="1500">
                <a:effectLst>
                  <a:outerShdw blurRad="38100" dist="38100" dir="2700000" rotWithShape="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rPr sz="2000" dirty="0"/>
              <a:t>Francisco Javier Sánchez Ruiz Cabello. </a:t>
            </a:r>
            <a:r>
              <a:rPr sz="2000" dirty="0" err="1"/>
              <a:t>Pediatra</a:t>
            </a:r>
            <a:r>
              <a:rPr sz="2000" dirty="0"/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700" y="4575347"/>
            <a:ext cx="1856838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2"/>
          <p:cNvSpPr txBox="1">
            <a:spLocks noGrp="1"/>
          </p:cNvSpPr>
          <p:nvPr>
            <p:ph type="title"/>
          </p:nvPr>
        </p:nvSpPr>
        <p:spPr>
          <a:xfrm>
            <a:off x="416277" y="384817"/>
            <a:ext cx="6726423" cy="658814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447278">
              <a:defRPr sz="2352" spc="-98">
                <a:solidFill>
                  <a:srgbClr val="000000"/>
                </a:solidFill>
                <a:effectLst>
                  <a:outerShdw blurRad="18669" dist="18669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es-ES" sz="2800" b="1" dirty="0" smtClean="0"/>
              <a:t>¿</a:t>
            </a:r>
            <a:r>
              <a:rPr sz="2800" b="1" dirty="0" err="1" smtClean="0"/>
              <a:t>Qué</a:t>
            </a:r>
            <a:r>
              <a:rPr sz="2800" b="1" dirty="0" smtClean="0"/>
              <a:t> </a:t>
            </a:r>
            <a:r>
              <a:rPr sz="2800" b="1" dirty="0" err="1"/>
              <a:t>es</a:t>
            </a:r>
            <a:r>
              <a:rPr sz="2800" b="1" dirty="0"/>
              <a:t> la anemia </a:t>
            </a:r>
            <a:r>
              <a:rPr sz="2800" b="1" dirty="0" err="1"/>
              <a:t>ferropénica</a:t>
            </a:r>
            <a:r>
              <a:rPr sz="2800" b="1" dirty="0"/>
              <a:t> </a:t>
            </a:r>
          </a:p>
          <a:p>
            <a:pPr defTabSz="447278">
              <a:defRPr sz="2352" spc="-98">
                <a:solidFill>
                  <a:srgbClr val="000000"/>
                </a:solidFill>
                <a:effectLst>
                  <a:outerShdw blurRad="18669" dist="18669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sz="2800" b="1" dirty="0"/>
              <a:t>y </a:t>
            </a:r>
            <a:r>
              <a:rPr sz="2800" b="1" dirty="0" err="1"/>
              <a:t>cuando</a:t>
            </a:r>
            <a:r>
              <a:rPr sz="2800" b="1" dirty="0"/>
              <a:t> se </a:t>
            </a:r>
            <a:r>
              <a:rPr sz="2800" b="1" dirty="0" err="1"/>
              <a:t>administran</a:t>
            </a:r>
            <a:r>
              <a:rPr sz="2800" b="1" dirty="0"/>
              <a:t> </a:t>
            </a:r>
            <a:r>
              <a:rPr sz="2800" b="1" dirty="0" err="1"/>
              <a:t>suplementos</a:t>
            </a:r>
            <a:r>
              <a:rPr sz="2800" b="1" dirty="0"/>
              <a:t> de </a:t>
            </a:r>
            <a:r>
              <a:rPr sz="2800" b="1" dirty="0" err="1" smtClean="0"/>
              <a:t>hierro</a:t>
            </a:r>
            <a:r>
              <a:rPr lang="es-ES" sz="2800" b="1" dirty="0" smtClean="0"/>
              <a:t>?</a:t>
            </a:r>
            <a:endParaRPr sz="2800" b="1" dirty="0"/>
          </a:p>
        </p:txBody>
      </p:sp>
      <p:pic>
        <p:nvPicPr>
          <p:cNvPr id="131" name="Imagen 3" descr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Imagen 4" descr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sp>
        <p:nvSpPr>
          <p:cNvPr id="134" name="Marcador de contenido 2"/>
          <p:cNvSpPr txBox="1">
            <a:spLocks noGrp="1"/>
          </p:cNvSpPr>
          <p:nvPr>
            <p:ph type="body" sz="half" idx="1"/>
          </p:nvPr>
        </p:nvSpPr>
        <p:spPr>
          <a:xfrm>
            <a:off x="529533" y="1542902"/>
            <a:ext cx="8084934" cy="304930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158750" indent="-158750" algn="just" defTabSz="365125">
              <a:lnSpc>
                <a:spcPct val="114000"/>
              </a:lnSpc>
              <a:spcBef>
                <a:spcPts val="200"/>
              </a:spcBef>
              <a:buBlip>
                <a:blip r:embed="rId4"/>
              </a:buBlip>
              <a:defRPr sz="136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1600" dirty="0"/>
              <a:t>La anemia </a:t>
            </a:r>
            <a:r>
              <a:rPr sz="1600" dirty="0" err="1"/>
              <a:t>ferropénica</a:t>
            </a:r>
            <a:r>
              <a:rPr sz="1600" dirty="0"/>
              <a:t> </a:t>
            </a:r>
            <a:r>
              <a:rPr sz="1600" dirty="0" err="1"/>
              <a:t>ocurre</a:t>
            </a:r>
            <a:r>
              <a:rPr sz="1600" dirty="0"/>
              <a:t> </a:t>
            </a:r>
            <a:r>
              <a:rPr sz="1600" dirty="0" err="1"/>
              <a:t>por</a:t>
            </a:r>
            <a:r>
              <a:rPr sz="1600" dirty="0"/>
              <a:t> un </a:t>
            </a:r>
            <a:r>
              <a:rPr sz="1600" dirty="0" err="1"/>
              <a:t>déficit</a:t>
            </a:r>
            <a:r>
              <a:rPr sz="1600" dirty="0"/>
              <a:t> de </a:t>
            </a:r>
            <a:r>
              <a:rPr sz="1600" dirty="0" err="1"/>
              <a:t>hierro</a:t>
            </a:r>
            <a:endParaRPr sz="1600" dirty="0"/>
          </a:p>
          <a:p>
            <a:pPr marL="158750" indent="-158750" algn="just" defTabSz="365125">
              <a:lnSpc>
                <a:spcPct val="114000"/>
              </a:lnSpc>
              <a:spcBef>
                <a:spcPts val="200"/>
              </a:spcBef>
              <a:buBlip>
                <a:blip r:embed="rId4"/>
              </a:buBlip>
              <a:defRPr sz="1360">
                <a:latin typeface="Trebuchet MS"/>
                <a:ea typeface="Trebuchet MS"/>
                <a:cs typeface="Trebuchet MS"/>
                <a:sym typeface="Trebuchet MS"/>
              </a:defRPr>
            </a:pPr>
            <a:endParaRPr sz="1600" dirty="0"/>
          </a:p>
          <a:p>
            <a:pPr marL="158750" indent="-158750" algn="just" defTabSz="365125">
              <a:lnSpc>
                <a:spcPct val="114000"/>
              </a:lnSpc>
              <a:spcBef>
                <a:spcPts val="200"/>
              </a:spcBef>
              <a:buBlip>
                <a:blip r:embed="rId4"/>
              </a:buBlip>
              <a:defRPr sz="136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1600" dirty="0"/>
              <a:t>Los </a:t>
            </a:r>
            <a:r>
              <a:rPr sz="1600" dirty="0" err="1"/>
              <a:t>niños</a:t>
            </a:r>
            <a:r>
              <a:rPr sz="1600" dirty="0"/>
              <a:t> </a:t>
            </a:r>
            <a:r>
              <a:rPr sz="1600" b="1" dirty="0" err="1"/>
              <a:t>prematuros</a:t>
            </a:r>
            <a:r>
              <a:rPr sz="1600" b="1" dirty="0"/>
              <a:t> y de </a:t>
            </a:r>
            <a:r>
              <a:rPr sz="1600" b="1" dirty="0" err="1"/>
              <a:t>bajo</a:t>
            </a:r>
            <a:r>
              <a:rPr sz="1600" b="1" dirty="0"/>
              <a:t> peso</a:t>
            </a:r>
            <a:r>
              <a:rPr sz="1600" dirty="0"/>
              <a:t>, </a:t>
            </a:r>
            <a:r>
              <a:rPr sz="1600" dirty="0" err="1"/>
              <a:t>tienen</a:t>
            </a:r>
            <a:r>
              <a:rPr sz="1600" dirty="0"/>
              <a:t> </a:t>
            </a:r>
            <a:r>
              <a:rPr sz="1600" b="1" dirty="0" err="1"/>
              <a:t>más</a:t>
            </a:r>
            <a:r>
              <a:rPr sz="1600" b="1" dirty="0"/>
              <a:t> </a:t>
            </a:r>
            <a:r>
              <a:rPr sz="1600" b="1" dirty="0" err="1"/>
              <a:t>riesgo</a:t>
            </a:r>
            <a:r>
              <a:rPr sz="1600" b="1" dirty="0"/>
              <a:t> de </a:t>
            </a:r>
            <a:r>
              <a:rPr sz="1600" b="1" dirty="0" err="1"/>
              <a:t>padecerla</a:t>
            </a:r>
            <a:r>
              <a:rPr sz="1600" dirty="0"/>
              <a:t>, al </a:t>
            </a:r>
            <a:r>
              <a:rPr sz="1600" dirty="0" err="1"/>
              <a:t>tener</a:t>
            </a:r>
            <a:r>
              <a:rPr sz="1600" dirty="0"/>
              <a:t> </a:t>
            </a:r>
            <a:r>
              <a:rPr sz="1600" dirty="0" err="1"/>
              <a:t>menos</a:t>
            </a:r>
            <a:r>
              <a:rPr sz="1600" dirty="0"/>
              <a:t> </a:t>
            </a:r>
            <a:r>
              <a:rPr sz="1600" dirty="0" err="1"/>
              <a:t>depósitos</a:t>
            </a:r>
            <a:r>
              <a:rPr sz="1600" dirty="0"/>
              <a:t> de </a:t>
            </a:r>
            <a:r>
              <a:rPr sz="1600" dirty="0" err="1"/>
              <a:t>hierro</a:t>
            </a:r>
            <a:r>
              <a:rPr sz="1600" dirty="0"/>
              <a:t>.</a:t>
            </a:r>
          </a:p>
          <a:p>
            <a:pPr marL="158750" indent="-158750" algn="just" defTabSz="365125">
              <a:lnSpc>
                <a:spcPct val="114000"/>
              </a:lnSpc>
              <a:spcBef>
                <a:spcPts val="200"/>
              </a:spcBef>
              <a:buBlip>
                <a:blip r:embed="rId4"/>
              </a:buBlip>
              <a:defRPr sz="1360">
                <a:latin typeface="Trebuchet MS"/>
                <a:ea typeface="Trebuchet MS"/>
                <a:cs typeface="Trebuchet MS"/>
                <a:sym typeface="Trebuchet MS"/>
              </a:defRPr>
            </a:pPr>
            <a:endParaRPr sz="1600" dirty="0"/>
          </a:p>
          <a:p>
            <a:pPr marL="158750" indent="-158750" algn="just" defTabSz="365125">
              <a:lnSpc>
                <a:spcPct val="114000"/>
              </a:lnSpc>
              <a:spcBef>
                <a:spcPts val="200"/>
              </a:spcBef>
              <a:buBlip>
                <a:blip r:embed="rId4"/>
              </a:buBlip>
              <a:defRPr sz="136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1600" dirty="0"/>
              <a:t>Para </a:t>
            </a:r>
            <a:r>
              <a:rPr sz="1600" dirty="0" err="1"/>
              <a:t>prevenirla</a:t>
            </a:r>
            <a:r>
              <a:rPr sz="1600" dirty="0"/>
              <a:t>, </a:t>
            </a:r>
            <a:r>
              <a:rPr sz="1600" dirty="0" err="1"/>
              <a:t>si</a:t>
            </a:r>
            <a:r>
              <a:rPr sz="1600" dirty="0"/>
              <a:t> </a:t>
            </a:r>
            <a:r>
              <a:rPr sz="1600" dirty="0" err="1"/>
              <a:t>su</a:t>
            </a:r>
            <a:r>
              <a:rPr sz="1600" dirty="0"/>
              <a:t> </a:t>
            </a:r>
            <a:r>
              <a:rPr sz="1600" dirty="0" err="1"/>
              <a:t>bebé</a:t>
            </a:r>
            <a:r>
              <a:rPr sz="1600" dirty="0"/>
              <a:t> </a:t>
            </a:r>
            <a:r>
              <a:rPr sz="1600" dirty="0" err="1"/>
              <a:t>toma</a:t>
            </a:r>
            <a:r>
              <a:rPr sz="1600" dirty="0"/>
              <a:t> </a:t>
            </a:r>
            <a:r>
              <a:rPr sz="1600" dirty="0" err="1"/>
              <a:t>lactancia</a:t>
            </a:r>
            <a:r>
              <a:rPr sz="1600" dirty="0"/>
              <a:t> </a:t>
            </a:r>
            <a:r>
              <a:rPr sz="1600" dirty="0" err="1"/>
              <a:t>materna</a:t>
            </a:r>
            <a:r>
              <a:rPr sz="1600" dirty="0"/>
              <a:t> </a:t>
            </a:r>
            <a:r>
              <a:rPr sz="1600" dirty="0" err="1"/>
              <a:t>exclusiva</a:t>
            </a:r>
            <a:r>
              <a:rPr sz="1600" dirty="0"/>
              <a:t> se le </a:t>
            </a:r>
            <a:r>
              <a:rPr sz="1600" dirty="0" err="1"/>
              <a:t>deben</a:t>
            </a:r>
            <a:r>
              <a:rPr sz="1600" dirty="0"/>
              <a:t> </a:t>
            </a:r>
            <a:r>
              <a:rPr sz="1600" dirty="0" err="1"/>
              <a:t>dar</a:t>
            </a:r>
            <a:r>
              <a:rPr sz="1600" dirty="0"/>
              <a:t> </a:t>
            </a:r>
            <a:r>
              <a:rPr sz="1600" b="1" dirty="0" err="1"/>
              <a:t>suplementos</a:t>
            </a:r>
            <a:r>
              <a:rPr sz="1600" b="1" dirty="0"/>
              <a:t> de </a:t>
            </a:r>
            <a:r>
              <a:rPr sz="1600" b="1" dirty="0" err="1"/>
              <a:t>hierro</a:t>
            </a:r>
            <a:r>
              <a:rPr sz="1600" b="1" dirty="0"/>
              <a:t> </a:t>
            </a:r>
            <a:r>
              <a:rPr sz="1600" dirty="0" err="1"/>
              <a:t>desde</a:t>
            </a:r>
            <a:r>
              <a:rPr sz="1600" dirty="0"/>
              <a:t> </a:t>
            </a:r>
            <a:r>
              <a:rPr sz="1600" dirty="0" err="1"/>
              <a:t>los</a:t>
            </a:r>
            <a:r>
              <a:rPr sz="1600" dirty="0"/>
              <a:t> </a:t>
            </a:r>
            <a:r>
              <a:rPr sz="1600" dirty="0" err="1"/>
              <a:t>primeros</a:t>
            </a:r>
            <a:r>
              <a:rPr sz="1600" dirty="0"/>
              <a:t> </a:t>
            </a:r>
            <a:r>
              <a:rPr sz="1600" dirty="0" err="1"/>
              <a:t>meses</a:t>
            </a:r>
            <a:r>
              <a:rPr sz="1600" dirty="0"/>
              <a:t>  de </a:t>
            </a:r>
            <a:r>
              <a:rPr sz="1600" dirty="0" err="1"/>
              <a:t>vida</a:t>
            </a:r>
            <a:r>
              <a:rPr sz="1600" dirty="0"/>
              <a:t> hasta que tome </a:t>
            </a:r>
            <a:r>
              <a:rPr sz="1600" dirty="0" err="1"/>
              <a:t>otro</a:t>
            </a:r>
            <a:r>
              <a:rPr sz="1600" dirty="0"/>
              <a:t> </a:t>
            </a:r>
            <a:r>
              <a:rPr sz="1600" dirty="0" err="1"/>
              <a:t>tipo</a:t>
            </a:r>
            <a:r>
              <a:rPr sz="1600" dirty="0"/>
              <a:t> de </a:t>
            </a:r>
            <a:r>
              <a:rPr sz="1600" dirty="0" err="1"/>
              <a:t>alimentos</a:t>
            </a:r>
            <a:r>
              <a:rPr sz="1600" dirty="0"/>
              <a:t> </a:t>
            </a:r>
            <a:r>
              <a:rPr sz="1600" dirty="0" err="1"/>
              <a:t>ricos</a:t>
            </a:r>
            <a:r>
              <a:rPr sz="1600" dirty="0"/>
              <a:t> </a:t>
            </a:r>
            <a:r>
              <a:rPr sz="1600" dirty="0" err="1"/>
              <a:t>en</a:t>
            </a:r>
            <a:r>
              <a:rPr sz="1600" dirty="0"/>
              <a:t> </a:t>
            </a:r>
            <a:r>
              <a:rPr sz="1600" dirty="0" err="1"/>
              <a:t>hierro</a:t>
            </a:r>
            <a:r>
              <a:rPr sz="1600" dirty="0"/>
              <a:t>. </a:t>
            </a:r>
          </a:p>
          <a:p>
            <a:pPr marL="158750" indent="-158750" algn="just" defTabSz="365125">
              <a:lnSpc>
                <a:spcPct val="114000"/>
              </a:lnSpc>
              <a:spcBef>
                <a:spcPts val="200"/>
              </a:spcBef>
              <a:buBlip>
                <a:blip r:embed="rId4"/>
              </a:buBlip>
              <a:defRPr sz="1360">
                <a:latin typeface="Trebuchet MS"/>
                <a:ea typeface="Trebuchet MS"/>
                <a:cs typeface="Trebuchet MS"/>
                <a:sym typeface="Trebuchet MS"/>
              </a:defRPr>
            </a:pPr>
            <a:endParaRPr sz="1600" dirty="0"/>
          </a:p>
          <a:p>
            <a:pPr marL="158750" indent="-158750" algn="just" defTabSz="365125">
              <a:lnSpc>
                <a:spcPct val="114000"/>
              </a:lnSpc>
              <a:spcBef>
                <a:spcPts val="200"/>
              </a:spcBef>
              <a:buBlip>
                <a:blip r:embed="rId4"/>
              </a:buBlip>
              <a:defRPr sz="136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1600" dirty="0"/>
              <a:t>Si el </a:t>
            </a:r>
            <a:r>
              <a:rPr sz="1600" dirty="0" err="1"/>
              <a:t>bebé</a:t>
            </a:r>
            <a:r>
              <a:rPr sz="1600" dirty="0"/>
              <a:t> </a:t>
            </a:r>
            <a:r>
              <a:rPr sz="1600" dirty="0" err="1"/>
              <a:t>toma</a:t>
            </a:r>
            <a:r>
              <a:rPr sz="1600" dirty="0"/>
              <a:t> </a:t>
            </a:r>
            <a:r>
              <a:rPr sz="1600" dirty="0" err="1"/>
              <a:t>fórmula</a:t>
            </a:r>
            <a:r>
              <a:rPr sz="1600" dirty="0"/>
              <a:t>, </a:t>
            </a:r>
            <a:r>
              <a:rPr sz="1600" dirty="0" err="1"/>
              <a:t>es</a:t>
            </a:r>
            <a:r>
              <a:rPr sz="1600" dirty="0"/>
              <a:t> </a:t>
            </a:r>
            <a:r>
              <a:rPr sz="1600" dirty="0" err="1"/>
              <a:t>mejor</a:t>
            </a:r>
            <a:r>
              <a:rPr sz="1600" dirty="0"/>
              <a:t> </a:t>
            </a:r>
            <a:r>
              <a:rPr sz="1600" dirty="0" err="1"/>
              <a:t>elegir</a:t>
            </a:r>
            <a:r>
              <a:rPr sz="1600" dirty="0"/>
              <a:t> </a:t>
            </a:r>
            <a:r>
              <a:rPr sz="1600" dirty="0" err="1"/>
              <a:t>una</a:t>
            </a:r>
            <a:r>
              <a:rPr sz="1600" dirty="0"/>
              <a:t> </a:t>
            </a:r>
            <a:r>
              <a:rPr sz="1600" b="1" dirty="0"/>
              <a:t>especial para </a:t>
            </a:r>
            <a:r>
              <a:rPr sz="1600" b="1" dirty="0" err="1"/>
              <a:t>prematuros</a:t>
            </a:r>
            <a:r>
              <a:rPr sz="1600" dirty="0"/>
              <a:t>, con </a:t>
            </a:r>
            <a:r>
              <a:rPr sz="1600" dirty="0" err="1"/>
              <a:t>ello</a:t>
            </a:r>
            <a:r>
              <a:rPr sz="1600" dirty="0"/>
              <a:t> </a:t>
            </a:r>
            <a:r>
              <a:rPr sz="1600" dirty="0" err="1"/>
              <a:t>sería</a:t>
            </a:r>
            <a:r>
              <a:rPr sz="1600" dirty="0"/>
              <a:t> </a:t>
            </a:r>
            <a:r>
              <a:rPr sz="1600" dirty="0" err="1"/>
              <a:t>suficiente</a:t>
            </a:r>
            <a:r>
              <a:rPr sz="1600" dirty="0"/>
              <a:t>. </a:t>
            </a:r>
          </a:p>
          <a:p>
            <a:pPr marL="158750" indent="-158750" algn="just" defTabSz="365125">
              <a:lnSpc>
                <a:spcPct val="114000"/>
              </a:lnSpc>
              <a:spcBef>
                <a:spcPts val="200"/>
              </a:spcBef>
              <a:buBlip>
                <a:blip r:embed="rId4"/>
              </a:buBlip>
              <a:defRPr sz="1360">
                <a:latin typeface="Trebuchet MS"/>
                <a:ea typeface="Trebuchet MS"/>
                <a:cs typeface="Trebuchet MS"/>
                <a:sym typeface="Trebuchet MS"/>
              </a:defRPr>
            </a:pPr>
            <a:endParaRPr sz="1600" dirty="0"/>
          </a:p>
          <a:p>
            <a:pPr marL="158750" indent="-158750" algn="just" defTabSz="365125">
              <a:lnSpc>
                <a:spcPct val="114000"/>
              </a:lnSpc>
              <a:spcBef>
                <a:spcPts val="200"/>
              </a:spcBef>
              <a:buBlip>
                <a:blip r:embed="rId4"/>
              </a:buBlip>
              <a:defRPr sz="136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1600" dirty="0"/>
              <a:t>Si el </a:t>
            </a:r>
            <a:r>
              <a:rPr sz="1600" dirty="0" err="1"/>
              <a:t>bebé</a:t>
            </a:r>
            <a:r>
              <a:rPr sz="1600" dirty="0"/>
              <a:t> </a:t>
            </a:r>
            <a:r>
              <a:rPr sz="1600" dirty="0" err="1"/>
              <a:t>pesó</a:t>
            </a:r>
            <a:r>
              <a:rPr sz="1600" dirty="0"/>
              <a:t> al </a:t>
            </a:r>
            <a:r>
              <a:rPr sz="1600" dirty="0" err="1"/>
              <a:t>nacer</a:t>
            </a:r>
            <a:r>
              <a:rPr sz="1600" dirty="0"/>
              <a:t> </a:t>
            </a:r>
            <a:r>
              <a:rPr sz="1600" dirty="0" err="1"/>
              <a:t>menos</a:t>
            </a:r>
            <a:r>
              <a:rPr sz="1600" dirty="0"/>
              <a:t> de 1500 gr, </a:t>
            </a:r>
            <a:r>
              <a:rPr sz="1600" dirty="0" err="1"/>
              <a:t>también</a:t>
            </a:r>
            <a:r>
              <a:rPr sz="1600" dirty="0"/>
              <a:t> </a:t>
            </a:r>
            <a:r>
              <a:rPr sz="1600" dirty="0" err="1"/>
              <a:t>debe</a:t>
            </a:r>
            <a:r>
              <a:rPr sz="1600" dirty="0"/>
              <a:t> </a:t>
            </a:r>
            <a:r>
              <a:rPr sz="1600" dirty="0" err="1"/>
              <a:t>recibir</a:t>
            </a:r>
            <a:r>
              <a:rPr sz="1600" dirty="0"/>
              <a:t> </a:t>
            </a:r>
            <a:r>
              <a:rPr sz="1600" dirty="0" err="1"/>
              <a:t>suplementos</a:t>
            </a:r>
            <a:r>
              <a:rPr sz="1600" dirty="0"/>
              <a:t> de </a:t>
            </a:r>
            <a:r>
              <a:rPr sz="1600" dirty="0" err="1"/>
              <a:t>hierro</a:t>
            </a:r>
            <a:r>
              <a:rPr sz="1600" dirty="0"/>
              <a:t>. </a:t>
            </a:r>
          </a:p>
          <a:p>
            <a:pPr marL="158750" indent="-158750" defTabSz="365125">
              <a:lnSpc>
                <a:spcPct val="114000"/>
              </a:lnSpc>
              <a:spcBef>
                <a:spcPts val="200"/>
              </a:spcBef>
              <a:buBlip>
                <a:blip r:embed="rId4"/>
              </a:buBlip>
              <a:defRPr sz="1280"/>
            </a:pPr>
            <a:endParaRPr sz="1600" dirty="0"/>
          </a:p>
          <a:p>
            <a:pPr marL="158750" indent="-158750" defTabSz="365125">
              <a:lnSpc>
                <a:spcPct val="114000"/>
              </a:lnSpc>
              <a:spcBef>
                <a:spcPts val="200"/>
              </a:spcBef>
              <a:buBlip>
                <a:blip r:embed="rId4"/>
              </a:buBlip>
              <a:defRPr sz="1280"/>
            </a:pPr>
            <a:endParaRPr dirty="0"/>
          </a:p>
          <a:p>
            <a:pPr marL="158750" indent="-158750" defTabSz="365125">
              <a:lnSpc>
                <a:spcPct val="114000"/>
              </a:lnSpc>
              <a:spcBef>
                <a:spcPts val="200"/>
              </a:spcBef>
              <a:buBlip>
                <a:blip r:embed="rId4"/>
              </a:buBlip>
              <a:defRPr sz="1280"/>
            </a:pPr>
            <a:endParaRPr dirty="0"/>
          </a:p>
          <a:p>
            <a:pPr marL="158750" indent="-158750" defTabSz="365125">
              <a:lnSpc>
                <a:spcPct val="114000"/>
              </a:lnSpc>
              <a:spcBef>
                <a:spcPts val="200"/>
              </a:spcBef>
              <a:buBlip>
                <a:blip r:embed="rId4"/>
              </a:buBlip>
              <a:defRPr sz="1280"/>
            </a:pPr>
            <a:endParaRPr dirty="0"/>
          </a:p>
          <a:p>
            <a:pPr marL="0" indent="0" defTabSz="365125">
              <a:lnSpc>
                <a:spcPct val="114000"/>
              </a:lnSpc>
              <a:spcBef>
                <a:spcPts val="200"/>
              </a:spcBef>
              <a:buNone/>
              <a:defRPr sz="1280"/>
            </a:pPr>
            <a:endParaRPr dirty="0"/>
          </a:p>
          <a:p>
            <a:pPr marL="158750" indent="-158750" defTabSz="365125">
              <a:lnSpc>
                <a:spcPct val="114000"/>
              </a:lnSpc>
              <a:spcBef>
                <a:spcPts val="200"/>
              </a:spcBef>
              <a:buBlip>
                <a:blip r:embed="rId4"/>
              </a:buBlip>
              <a:defRPr sz="1280"/>
            </a:pPr>
            <a:endParaRPr dirty="0"/>
          </a:p>
          <a:p>
            <a:pPr marL="158750" indent="-158750" defTabSz="365125">
              <a:lnSpc>
                <a:spcPct val="114000"/>
              </a:lnSpc>
              <a:spcBef>
                <a:spcPts val="200"/>
              </a:spcBef>
              <a:buBlip>
                <a:blip r:embed="rId4"/>
              </a:buBlip>
              <a:defRPr sz="1280"/>
            </a:pPr>
            <a:endParaRPr dirty="0"/>
          </a:p>
          <a:p>
            <a:pPr marL="158750" indent="-158750" defTabSz="365125">
              <a:lnSpc>
                <a:spcPct val="114000"/>
              </a:lnSpc>
              <a:spcBef>
                <a:spcPts val="200"/>
              </a:spcBef>
              <a:buBlip>
                <a:blip r:embed="rId4"/>
              </a:buBlip>
              <a:defRPr sz="1280"/>
            </a:pPr>
            <a:endParaRPr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700" y="4575347"/>
            <a:ext cx="1856838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2"/>
          <p:cNvSpPr txBox="1">
            <a:spLocks noGrp="1"/>
          </p:cNvSpPr>
          <p:nvPr>
            <p:ph type="title"/>
          </p:nvPr>
        </p:nvSpPr>
        <p:spPr>
          <a:xfrm>
            <a:off x="493528" y="587374"/>
            <a:ext cx="6726423" cy="658814"/>
          </a:xfrm>
          <a:prstGeom prst="rect">
            <a:avLst/>
          </a:prstGeom>
        </p:spPr>
        <p:txBody>
          <a:bodyPr>
            <a:noAutofit/>
          </a:bodyPr>
          <a:lstStyle>
            <a:lvl1pPr defTabSz="447278">
              <a:defRPr sz="2352" spc="-98">
                <a:solidFill>
                  <a:srgbClr val="000000"/>
                </a:solidFill>
                <a:effectLst>
                  <a:outerShdw blurRad="18669" dist="18669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sz="2800" b="1" dirty="0"/>
              <a:t>¿</a:t>
            </a:r>
            <a:r>
              <a:rPr sz="2800" b="1" dirty="0" err="1"/>
              <a:t>Qué</a:t>
            </a:r>
            <a:r>
              <a:rPr sz="2800" b="1" dirty="0"/>
              <a:t> </a:t>
            </a:r>
            <a:r>
              <a:rPr sz="2800" b="1" dirty="0" err="1"/>
              <a:t>medidas</a:t>
            </a:r>
            <a:r>
              <a:rPr sz="2800" b="1" dirty="0"/>
              <a:t> se </a:t>
            </a:r>
            <a:r>
              <a:rPr sz="2800" b="1" dirty="0" err="1"/>
              <a:t>pueden</a:t>
            </a:r>
            <a:r>
              <a:rPr sz="2800" b="1" dirty="0"/>
              <a:t> </a:t>
            </a:r>
            <a:r>
              <a:rPr sz="2800" b="1" dirty="0" err="1"/>
              <a:t>adoptar</a:t>
            </a:r>
            <a:r>
              <a:rPr sz="2800" b="1" dirty="0"/>
              <a:t> para </a:t>
            </a:r>
            <a:r>
              <a:rPr sz="2800" b="1" dirty="0" err="1"/>
              <a:t>prevenir</a:t>
            </a:r>
            <a:r>
              <a:rPr sz="2800" b="1" dirty="0"/>
              <a:t> la </a:t>
            </a:r>
            <a:r>
              <a:rPr sz="2800" b="1" dirty="0" err="1"/>
              <a:t>falta</a:t>
            </a:r>
            <a:r>
              <a:rPr sz="2800" b="1" dirty="0"/>
              <a:t> de </a:t>
            </a:r>
            <a:r>
              <a:rPr sz="2800" b="1" dirty="0" err="1"/>
              <a:t>hierro</a:t>
            </a:r>
            <a:r>
              <a:rPr sz="2800" b="1" dirty="0"/>
              <a:t>?</a:t>
            </a:r>
          </a:p>
        </p:txBody>
      </p:sp>
      <p:pic>
        <p:nvPicPr>
          <p:cNvPr id="140" name="Imagen 3" descr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Imagen 4" descr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sp>
        <p:nvSpPr>
          <p:cNvPr id="143" name="Marcador de contenido 2"/>
          <p:cNvSpPr txBox="1">
            <a:spLocks noGrp="1"/>
          </p:cNvSpPr>
          <p:nvPr>
            <p:ph type="body" idx="1"/>
          </p:nvPr>
        </p:nvSpPr>
        <p:spPr>
          <a:xfrm>
            <a:off x="510458" y="1662108"/>
            <a:ext cx="8123084" cy="4124334"/>
          </a:xfrm>
          <a:prstGeom prst="rect">
            <a:avLst/>
          </a:prstGeom>
        </p:spPr>
        <p:txBody>
          <a:bodyPr/>
          <a:lstStyle/>
          <a:p>
            <a:pPr marL="0" indent="0" algn="just" defTabSz="450215">
              <a:lnSpc>
                <a:spcPct val="150000"/>
              </a:lnSpc>
              <a:spcBef>
                <a:spcPts val="0"/>
              </a:spcBef>
              <a:buSzTx/>
              <a:buNone/>
              <a:defRPr sz="10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96874" indent="-396874" algn="just">
              <a:lnSpc>
                <a:spcPct val="114000"/>
              </a:lnSpc>
              <a:spcBef>
                <a:spcPts val="600"/>
              </a:spcBef>
              <a:buBlip>
                <a:blip r:embed="rId4"/>
              </a:buBlip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 err="1"/>
              <a:t>Lactancia</a:t>
            </a:r>
            <a:r>
              <a:rPr dirty="0"/>
              <a:t> </a:t>
            </a:r>
            <a:r>
              <a:rPr dirty="0" err="1"/>
              <a:t>materna</a:t>
            </a:r>
            <a:r>
              <a:rPr dirty="0"/>
              <a:t> </a:t>
            </a:r>
            <a:r>
              <a:rPr dirty="0" err="1"/>
              <a:t>exclusiva</a:t>
            </a:r>
            <a:r>
              <a:rPr dirty="0"/>
              <a:t> hasta </a:t>
            </a:r>
            <a:r>
              <a:rPr dirty="0" err="1"/>
              <a:t>los</a:t>
            </a:r>
            <a:r>
              <a:rPr dirty="0"/>
              <a:t> 6 </a:t>
            </a:r>
            <a:r>
              <a:rPr dirty="0" err="1"/>
              <a:t>meses</a:t>
            </a:r>
            <a:r>
              <a:rPr dirty="0"/>
              <a:t>. </a:t>
            </a:r>
          </a:p>
          <a:p>
            <a:pPr marL="396874" indent="-396874" algn="just">
              <a:lnSpc>
                <a:spcPct val="114000"/>
              </a:lnSpc>
              <a:spcBef>
                <a:spcPts val="600"/>
              </a:spcBef>
              <a:buBlip>
                <a:blip r:embed="rId4"/>
              </a:buBlip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caso</a:t>
            </a:r>
            <a:r>
              <a:rPr dirty="0"/>
              <a:t> de no </a:t>
            </a:r>
            <a:r>
              <a:rPr dirty="0" err="1"/>
              <a:t>amamantar</a:t>
            </a:r>
            <a:r>
              <a:rPr dirty="0"/>
              <a:t>, </a:t>
            </a:r>
            <a:r>
              <a:rPr dirty="0" err="1"/>
              <a:t>usar</a:t>
            </a:r>
            <a:r>
              <a:rPr dirty="0"/>
              <a:t> </a:t>
            </a:r>
            <a:r>
              <a:rPr dirty="0" err="1"/>
              <a:t>fórmulas</a:t>
            </a:r>
            <a:r>
              <a:rPr dirty="0"/>
              <a:t> </a:t>
            </a:r>
            <a:r>
              <a:rPr dirty="0" err="1"/>
              <a:t>artificiales</a:t>
            </a:r>
            <a:r>
              <a:rPr dirty="0"/>
              <a:t> </a:t>
            </a:r>
            <a:r>
              <a:rPr dirty="0" err="1"/>
              <a:t>enriquecidas</a:t>
            </a:r>
            <a:r>
              <a:rPr dirty="0"/>
              <a:t> con </a:t>
            </a:r>
            <a:r>
              <a:rPr dirty="0" err="1"/>
              <a:t>hierro</a:t>
            </a:r>
            <a:r>
              <a:rPr dirty="0"/>
              <a:t>. </a:t>
            </a:r>
          </a:p>
          <a:p>
            <a:pPr marL="396874" indent="-396874" algn="just">
              <a:lnSpc>
                <a:spcPct val="114000"/>
              </a:lnSpc>
              <a:spcBef>
                <a:spcPts val="600"/>
              </a:spcBef>
              <a:buBlip>
                <a:blip r:embed="rId4"/>
              </a:buBlip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No le </a:t>
            </a:r>
            <a:r>
              <a:rPr dirty="0" err="1"/>
              <a:t>dé</a:t>
            </a:r>
            <a:r>
              <a:rPr dirty="0"/>
              <a:t> la </a:t>
            </a:r>
            <a:r>
              <a:rPr dirty="0" err="1"/>
              <a:t>leche</a:t>
            </a:r>
            <a:r>
              <a:rPr dirty="0"/>
              <a:t> de </a:t>
            </a:r>
            <a:r>
              <a:rPr dirty="0" err="1"/>
              <a:t>vaca</a:t>
            </a:r>
            <a:r>
              <a:rPr dirty="0"/>
              <a:t> hasta </a:t>
            </a:r>
            <a:r>
              <a:rPr dirty="0" err="1"/>
              <a:t>los</a:t>
            </a:r>
            <a:r>
              <a:rPr dirty="0"/>
              <a:t> 12 </a:t>
            </a:r>
            <a:r>
              <a:rPr dirty="0" err="1"/>
              <a:t>meses</a:t>
            </a:r>
            <a:r>
              <a:rPr dirty="0"/>
              <a:t>. </a:t>
            </a:r>
          </a:p>
          <a:p>
            <a:pPr marL="396874" indent="-396874" algn="just">
              <a:lnSpc>
                <a:spcPct val="114000"/>
              </a:lnSpc>
              <a:spcBef>
                <a:spcPts val="600"/>
              </a:spcBef>
              <a:buBlip>
                <a:blip r:embed="rId4"/>
              </a:buBlip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Si </a:t>
            </a:r>
            <a:r>
              <a:rPr dirty="0" err="1"/>
              <a:t>tiene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de 6 </a:t>
            </a:r>
            <a:r>
              <a:rPr dirty="0" err="1"/>
              <a:t>meses</a:t>
            </a:r>
            <a:r>
              <a:rPr dirty="0"/>
              <a:t>: </a:t>
            </a:r>
            <a:r>
              <a:rPr dirty="0" err="1"/>
              <a:t>alimentación</a:t>
            </a:r>
            <a:r>
              <a:rPr dirty="0"/>
              <a:t> </a:t>
            </a:r>
            <a:r>
              <a:rPr dirty="0" err="1"/>
              <a:t>complementaria</a:t>
            </a:r>
            <a:r>
              <a:rPr dirty="0"/>
              <a:t> </a:t>
            </a:r>
            <a:r>
              <a:rPr dirty="0" err="1"/>
              <a:t>rica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hierro</a:t>
            </a:r>
            <a:r>
              <a:rPr dirty="0"/>
              <a:t> (</a:t>
            </a:r>
            <a:r>
              <a:rPr dirty="0" err="1"/>
              <a:t>carnes</a:t>
            </a:r>
            <a:r>
              <a:rPr dirty="0"/>
              <a:t>, </a:t>
            </a:r>
            <a:r>
              <a:rPr dirty="0" err="1"/>
              <a:t>legumbres</a:t>
            </a:r>
            <a:r>
              <a:rPr dirty="0"/>
              <a:t>…) </a:t>
            </a:r>
            <a:r>
              <a:rPr dirty="0" err="1"/>
              <a:t>acompañada</a:t>
            </a:r>
            <a:r>
              <a:rPr dirty="0"/>
              <a:t> de </a:t>
            </a:r>
            <a:r>
              <a:rPr dirty="0" err="1"/>
              <a:t>vitamina</a:t>
            </a:r>
            <a:r>
              <a:rPr dirty="0"/>
              <a:t> C (</a:t>
            </a:r>
            <a:r>
              <a:rPr dirty="0" err="1"/>
              <a:t>tomate</a:t>
            </a:r>
            <a:r>
              <a:rPr dirty="0"/>
              <a:t>, </a:t>
            </a:r>
            <a:r>
              <a:rPr dirty="0" err="1"/>
              <a:t>naranja</a:t>
            </a:r>
            <a:r>
              <a:rPr dirty="0"/>
              <a:t>, </a:t>
            </a:r>
            <a:r>
              <a:rPr dirty="0" err="1"/>
              <a:t>fresas</a:t>
            </a:r>
            <a:r>
              <a:rPr dirty="0"/>
              <a:t>) para </a:t>
            </a:r>
            <a:r>
              <a:rPr dirty="0" err="1"/>
              <a:t>facilitar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absorción</a:t>
            </a:r>
            <a:r>
              <a:rPr dirty="0"/>
              <a:t>.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700" y="4575347"/>
            <a:ext cx="1856838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White with Blue Bar Segoe Template_TP10286789">
  <a:themeElements>
    <a:clrScheme name="1_White with Blue Bar Segoe Template_TP1028678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0000FF"/>
      </a:hlink>
      <a:folHlink>
        <a:srgbClr val="FF00FF"/>
      </a:folHlink>
    </a:clrScheme>
    <a:fontScheme name="1_White with Blue Bar Segoe Template_TP10286789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White with Blue Bar Segoe Template_TP102867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White with Blue Bar Segoe Template_TP10286789">
  <a:themeElements>
    <a:clrScheme name="1_White with Blue Bar Segoe Template_TP1028678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0000FF"/>
      </a:hlink>
      <a:folHlink>
        <a:srgbClr val="FF00FF"/>
      </a:folHlink>
    </a:clrScheme>
    <a:fontScheme name="1_White with Blue Bar Segoe Template_TP10286789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White with Blue Bar Segoe Template_TP102867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225</Words>
  <Application>Microsoft Office PowerPoint</Application>
  <PresentationFormat>Presentación en pantalla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1_White with Blue Bar Segoe Template_TP10286789</vt:lpstr>
      <vt:lpstr>Presentación de PowerPoint</vt:lpstr>
      <vt:lpstr>¿Qué es la anemia ferropénica  y cuando se administran suplementos de hierro?</vt:lpstr>
      <vt:lpstr>¿Qué medidas se pueden adoptar para prevenir la falta de hierro?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asd</dc:creator>
  <cp:lastModifiedBy>serra</cp:lastModifiedBy>
  <cp:revision>2</cp:revision>
  <dcterms:modified xsi:type="dcterms:W3CDTF">2020-06-15T18:47:18Z</dcterms:modified>
</cp:coreProperties>
</file>