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57" r:id="rId2"/>
    <p:sldId id="258" r:id="rId3"/>
    <p:sldId id="259" r:id="rId4"/>
    <p:sldId id="260"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108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pPr/>
              <a:t>07/05/2019</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pPr/>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5/7/2019 10:13 AM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jpe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1446550"/>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a:solidFill>
                  <a:srgbClr val="000000"/>
                </a:solidFill>
                <a:latin typeface="Arial" charset="0"/>
              </a:rPr>
              <a:t>Cáncer en los niños, ¿existe?¿se puede curar?</a:t>
            </a:r>
            <a:endParaRPr lang="es-ES" sz="4400" dirty="0">
              <a:solidFill>
                <a:srgbClr val="000000"/>
              </a:solidFill>
              <a:latin typeface="Arial" charset="0"/>
            </a:endParaRPr>
          </a:p>
        </p:txBody>
      </p:sp>
      <p:sp>
        <p:nvSpPr>
          <p:cNvPr id="2" name="CuadroTexto 11"/>
          <p:cNvSpPr txBox="1"/>
          <p:nvPr/>
        </p:nvSpPr>
        <p:spPr>
          <a:xfrm>
            <a:off x="1807129" y="3912081"/>
            <a:ext cx="5080000" cy="830997"/>
          </a:xfrm>
          <a:prstGeom prst="rect">
            <a:avLst/>
          </a:prstGeom>
          <a:noFill/>
        </p:spPr>
        <p:txBody>
          <a:bodyPr>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Nieves Nieto del Rincón. </a:t>
            </a:r>
            <a:r>
              <a:rPr lang="es-ES" sz="2000" dirty="0">
                <a:solidFill>
                  <a:srgbClr val="000000"/>
                </a:solidFill>
                <a:effectLst>
                  <a:outerShdw blurRad="38100" dist="38100" dir="2700000" algn="tl">
                    <a:srgbClr val="C0C0C0"/>
                  </a:outerShdw>
                </a:effectLst>
                <a:latin typeface="Arial" charset="0"/>
                <a:cs typeface="Arial" charset="0"/>
              </a:rPr>
              <a:t>Pediatra</a:t>
            </a:r>
          </a:p>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José Antonio Salinas Sanz. </a:t>
            </a:r>
            <a:r>
              <a:rPr lang="es-ES" sz="2000" dirty="0">
                <a:solidFill>
                  <a:srgbClr val="000000"/>
                </a:solidFill>
                <a:effectLst>
                  <a:outerShdw blurRad="38100" dist="38100" dir="2700000" algn="tl">
                    <a:srgbClr val="C0C0C0"/>
                  </a:outerShdw>
                </a:effectLst>
                <a:latin typeface="Arial" charset="0"/>
                <a:cs typeface="Arial" charset="0"/>
              </a:rPr>
              <a:t>Pediatra</a:t>
            </a:r>
            <a:r>
              <a:rPr lang="es-ES" sz="2400" dirty="0">
                <a:solidFill>
                  <a:srgbClr val="000000"/>
                </a:solidFill>
                <a:effectLst>
                  <a:outerShdw blurRad="38100" dist="38100" dir="2700000" algn="tl">
                    <a:srgbClr val="C0C0C0"/>
                  </a:outerShdw>
                </a:effectLst>
                <a:latin typeface="Arial" charset="0"/>
                <a:cs typeface="Arial" charset="0"/>
              </a:rPr>
              <a:t> </a:t>
            </a:r>
          </a:p>
        </p:txBody>
      </p:sp>
      <p:pic>
        <p:nvPicPr>
          <p:cNvPr id="10" name="9 Imagen" descr="cancer_infantil.jpg"/>
          <p:cNvPicPr>
            <a:picLocks noChangeAspect="1"/>
          </p:cNvPicPr>
          <p:nvPr/>
        </p:nvPicPr>
        <p:blipFill>
          <a:blip r:embed="rId5"/>
          <a:stretch>
            <a:fillRect/>
          </a:stretch>
        </p:blipFill>
        <p:spPr>
          <a:xfrm>
            <a:off x="7147921" y="4657059"/>
            <a:ext cx="1778825" cy="1188000"/>
          </a:xfrm>
          <a:prstGeom prst="rect">
            <a:avLst/>
          </a:prstGeom>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6277897" cy="1329595"/>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¿Qué es el cáncer infantil?</a:t>
            </a:r>
          </a:p>
        </p:txBody>
      </p:sp>
      <p:sp>
        <p:nvSpPr>
          <p:cNvPr id="19458" name="Rectangle 3"/>
          <p:cNvSpPr>
            <a:spLocks noGrp="1"/>
          </p:cNvSpPr>
          <p:nvPr>
            <p:ph type="body" idx="1"/>
          </p:nvPr>
        </p:nvSpPr>
        <p:spPr>
          <a:xfrm>
            <a:off x="665164" y="1325159"/>
            <a:ext cx="7511274" cy="3588675"/>
          </a:xfrm>
        </p:spPr>
        <p:txBody>
          <a:bodyPr/>
          <a:lstStyle/>
          <a:p>
            <a:pPr eaLnBrk="1" hangingPunct="1">
              <a:buFontTx/>
              <a:buNone/>
            </a:pPr>
            <a:r>
              <a:rPr lang="es-ES" dirty="0"/>
              <a:t>Es el crecimiento de células descontroladas:</a:t>
            </a:r>
          </a:p>
          <a:p>
            <a:pPr lvl="1" eaLnBrk="1" hangingPunct="1"/>
            <a:r>
              <a:rPr lang="es-ES" dirty="0"/>
              <a:t>Producen síntomas y signos en una zona del cuerpo.</a:t>
            </a:r>
          </a:p>
          <a:p>
            <a:pPr lvl="1" eaLnBrk="1" hangingPunct="1"/>
            <a:r>
              <a:rPr lang="es-ES" dirty="0"/>
              <a:t>Sus causas son desconocidas (en estudio).</a:t>
            </a:r>
          </a:p>
          <a:p>
            <a:pPr lvl="1" eaLnBrk="1" hangingPunct="1"/>
            <a:r>
              <a:rPr lang="es-ES" dirty="0"/>
              <a:t>Supone del 1 al 3% de todos los cánceres.</a:t>
            </a:r>
          </a:p>
          <a:p>
            <a:pPr lvl="1" eaLnBrk="1" hangingPunct="1"/>
            <a:r>
              <a:rPr lang="es-ES" dirty="0"/>
              <a:t>Es la primera causa de muerte de niños y adolescentes (a partir del año de edad).</a:t>
            </a:r>
          </a:p>
          <a:p>
            <a:pPr lvl="1" eaLnBrk="1" hangingPunct="1"/>
            <a:r>
              <a:rPr lang="es-ES" dirty="0"/>
              <a:t>Los más frecuentes: leucemia y tumor cerebral.</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9 Imagen" descr="cancer_infantil.jpg"/>
          <p:cNvPicPr>
            <a:picLocks noChangeAspect="1"/>
          </p:cNvPicPr>
          <p:nvPr/>
        </p:nvPicPr>
        <p:blipFill>
          <a:blip r:embed="rId4"/>
          <a:stretch>
            <a:fillRect/>
          </a:stretch>
        </p:blipFill>
        <p:spPr>
          <a:xfrm>
            <a:off x="7147921" y="4657059"/>
            <a:ext cx="1778825" cy="1188000"/>
          </a:xfrm>
          <a:prstGeom prst="rect">
            <a:avLst/>
          </a:prstGeom>
        </p:spPr>
      </p:pic>
    </p:spTree>
    <p:extLst>
      <p:ext uri="{BB962C8B-B14F-4D97-AF65-F5344CB8AC3E}">
        <p14:creationId xmlns:p14="http://schemas.microsoft.com/office/powerpoint/2010/main" val="132893982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547931" y="676275"/>
            <a:ext cx="6277897" cy="498598"/>
          </a:xfrm>
        </p:spPr>
        <p:txBody>
          <a:bodyPr numCol="1" anchorCtr="0" compatLnSpc="1">
            <a:prstTxWarp prst="textNoShape">
              <a:avLst/>
            </a:prstTxWarp>
          </a:bodyPr>
          <a:lstStyle/>
          <a:p>
            <a:pPr eaLnBrk="1" hangingPunct="1">
              <a:defRPr/>
            </a:pPr>
            <a:r>
              <a:rPr lang="es-ES" sz="3600" dirty="0">
                <a:ln>
                  <a:noFill/>
                </a:ln>
                <a:solidFill>
                  <a:schemeClr val="tx1"/>
                </a:solidFill>
                <a:effectLst>
                  <a:outerShdw blurRad="38100" dist="38100" dir="2700000" algn="tl">
                    <a:srgbClr val="000000">
                      <a:alpha val="43137"/>
                    </a:srgbClr>
                  </a:outerShdw>
                </a:effectLst>
              </a:rPr>
              <a:t>¿Tiene cura? ¿Cómo se descubre?</a:t>
            </a:r>
          </a:p>
        </p:txBody>
      </p:sp>
      <p:sp>
        <p:nvSpPr>
          <p:cNvPr id="19458" name="Rectangle 3"/>
          <p:cNvSpPr>
            <a:spLocks noGrp="1"/>
          </p:cNvSpPr>
          <p:nvPr>
            <p:ph type="body" idx="1"/>
          </p:nvPr>
        </p:nvSpPr>
        <p:spPr>
          <a:xfrm>
            <a:off x="665164" y="1325159"/>
            <a:ext cx="7511274" cy="3890296"/>
          </a:xfrm>
        </p:spPr>
        <p:txBody>
          <a:bodyPr/>
          <a:lstStyle/>
          <a:p>
            <a:pPr eaLnBrk="1" hangingPunct="1">
              <a:buFontTx/>
              <a:buNone/>
            </a:pPr>
            <a:endParaRPr lang="es-ES" dirty="0"/>
          </a:p>
          <a:p>
            <a:pPr lvl="1" eaLnBrk="1" hangingPunct="1"/>
            <a:r>
              <a:rPr lang="es-ES" b="1" dirty="0"/>
              <a:t>Casi un 80% </a:t>
            </a:r>
            <a:r>
              <a:rPr lang="es-ES" dirty="0"/>
              <a:t>de los casos de cáncer infantil </a:t>
            </a:r>
            <a:r>
              <a:rPr lang="es-ES" b="1" dirty="0"/>
              <a:t>se curan.</a:t>
            </a:r>
          </a:p>
          <a:p>
            <a:pPr lvl="1" eaLnBrk="1" hangingPunct="1"/>
            <a:r>
              <a:rPr lang="es-ES" dirty="0"/>
              <a:t>El pronóstico mejora si el diagnóstico es  precoz.</a:t>
            </a:r>
          </a:p>
          <a:p>
            <a:pPr lvl="1" eaLnBrk="1" hangingPunct="1"/>
            <a:r>
              <a:rPr lang="es-ES" dirty="0"/>
              <a:t>Cuando se sospecha cáncer el pediatra pide analíticas y pruebas de imagen.</a:t>
            </a:r>
          </a:p>
          <a:p>
            <a:pPr lvl="1" eaLnBrk="1" hangingPunct="1"/>
            <a:r>
              <a:rPr lang="es-ES" dirty="0"/>
              <a:t>La confirmación se hace con biopsia     (análisis de las células).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9 Imagen" descr="cancer_infantil.jpg"/>
          <p:cNvPicPr>
            <a:picLocks noChangeAspect="1"/>
          </p:cNvPicPr>
          <p:nvPr/>
        </p:nvPicPr>
        <p:blipFill>
          <a:blip r:embed="rId4"/>
          <a:stretch>
            <a:fillRect/>
          </a:stretch>
        </p:blipFill>
        <p:spPr>
          <a:xfrm>
            <a:off x="7147921" y="4657059"/>
            <a:ext cx="1778825" cy="1188000"/>
          </a:xfrm>
          <a:prstGeom prst="rect">
            <a:avLst/>
          </a:prstGeom>
        </p:spPr>
      </p:pic>
    </p:spTree>
    <p:extLst>
      <p:ext uri="{BB962C8B-B14F-4D97-AF65-F5344CB8AC3E}">
        <p14:creationId xmlns:p14="http://schemas.microsoft.com/office/powerpoint/2010/main" val="132893982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6277897" cy="664797"/>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¿Cómo es el tratamiento?</a:t>
            </a:r>
          </a:p>
        </p:txBody>
      </p:sp>
      <p:sp>
        <p:nvSpPr>
          <p:cNvPr id="19458" name="Rectangle 3"/>
          <p:cNvSpPr>
            <a:spLocks noGrp="1"/>
          </p:cNvSpPr>
          <p:nvPr>
            <p:ph type="body" idx="1"/>
          </p:nvPr>
        </p:nvSpPr>
        <p:spPr>
          <a:xfrm>
            <a:off x="665164" y="1325159"/>
            <a:ext cx="7511274" cy="3256276"/>
          </a:xfrm>
        </p:spPr>
        <p:txBody>
          <a:bodyPr/>
          <a:lstStyle/>
          <a:p>
            <a:pPr eaLnBrk="1" hangingPunct="1">
              <a:buFontTx/>
              <a:buNone/>
            </a:pPr>
            <a:r>
              <a:rPr lang="es-ES" dirty="0"/>
              <a:t>Se usan una o varias de estas </a:t>
            </a:r>
            <a:r>
              <a:rPr lang="es-ES" b="1" dirty="0"/>
              <a:t>terapias</a:t>
            </a:r>
            <a:r>
              <a:rPr lang="es-ES" dirty="0"/>
              <a:t> en las </a:t>
            </a:r>
            <a:r>
              <a:rPr lang="es-ES" b="1" dirty="0"/>
              <a:t>Unidades de Oncología pediátricas</a:t>
            </a:r>
            <a:r>
              <a:rPr lang="es-ES" dirty="0"/>
              <a:t>:</a:t>
            </a:r>
          </a:p>
          <a:p>
            <a:pPr lvl="1" eaLnBrk="1" hangingPunct="1"/>
            <a:r>
              <a:rPr lang="es-ES" dirty="0"/>
              <a:t>Cirugía.</a:t>
            </a:r>
          </a:p>
          <a:p>
            <a:pPr lvl="1" eaLnBrk="1" hangingPunct="1"/>
            <a:r>
              <a:rPr lang="es-ES" dirty="0"/>
              <a:t>Quimioterapia.</a:t>
            </a:r>
          </a:p>
          <a:p>
            <a:pPr lvl="1" eaLnBrk="1" hangingPunct="1"/>
            <a:r>
              <a:rPr lang="es-ES" dirty="0"/>
              <a:t>Radioterapia.</a:t>
            </a:r>
          </a:p>
          <a:p>
            <a:pPr lvl="1" eaLnBrk="1" hangingPunct="1"/>
            <a:r>
              <a:rPr lang="es-ES" dirty="0"/>
              <a:t>Tratamientos de soporte.</a:t>
            </a:r>
          </a:p>
          <a:p>
            <a:pPr lvl="1" eaLnBrk="1" hangingPunct="1"/>
            <a:r>
              <a:rPr lang="es-ES" dirty="0"/>
              <a:t>Apoyo psicosocial al niño y a la familia. </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1" name="10 Imagen" descr="cancer_infantil.jpg"/>
          <p:cNvPicPr>
            <a:picLocks noChangeAspect="1"/>
          </p:cNvPicPr>
          <p:nvPr/>
        </p:nvPicPr>
        <p:blipFill>
          <a:blip r:embed="rId4"/>
          <a:stretch>
            <a:fillRect/>
          </a:stretch>
        </p:blipFill>
        <p:spPr>
          <a:xfrm>
            <a:off x="7147921" y="4657059"/>
            <a:ext cx="1778825" cy="1188000"/>
          </a:xfrm>
          <a:prstGeom prst="rect">
            <a:avLst/>
          </a:prstGeom>
        </p:spPr>
      </p:pic>
    </p:spTree>
    <p:extLst>
      <p:ext uri="{BB962C8B-B14F-4D97-AF65-F5344CB8AC3E}">
        <p14:creationId xmlns:p14="http://schemas.microsoft.com/office/powerpoint/2010/main" val="1328939826"/>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7536</TotalTime>
  <Words>291</Words>
  <Application>Microsoft Office PowerPoint</Application>
  <PresentationFormat>Presentación en pantalla (4:3)</PresentationFormat>
  <Paragraphs>31</Paragraphs>
  <Slides>4</Slides>
  <Notes>1</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1_White with Blue Bar Segoe Template_TP10286789</vt:lpstr>
      <vt:lpstr>Presentación de PowerPoint</vt:lpstr>
      <vt:lpstr>¿Qué es el cáncer infantil?</vt:lpstr>
      <vt:lpstr>¿Tiene cura? ¿Cómo se descubre?</vt:lpstr>
      <vt:lpstr>¿Cómo es el tratamiento?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16</cp:revision>
  <dcterms:created xsi:type="dcterms:W3CDTF">2016-05-03T15:33:32Z</dcterms:created>
  <dcterms:modified xsi:type="dcterms:W3CDTF">2019-05-07T08:15:11Z</dcterms:modified>
</cp:coreProperties>
</file>