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7" r:id="rId2"/>
    <p:sldId id="258" r:id="rId3"/>
    <p:sldId id="261" r:id="rId4"/>
    <p:sldId id="262" r:id="rId5"/>
    <p:sldId id="259" r:id="rId6"/>
    <p:sldId id="264"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p:scale>
          <a:sx n="81" d="100"/>
          <a:sy n="81" d="100"/>
        </p:scale>
        <p:origin x="-108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28/03/2020</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3/28/2020 10:05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446550"/>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Malaria: conocerla y prevenirla</a:t>
            </a:r>
            <a:endParaRPr lang="es-ES" sz="4400" dirty="0">
              <a:solidFill>
                <a:srgbClr val="000000"/>
              </a:solidFill>
              <a:latin typeface="Arial" charset="0"/>
            </a:endParaRPr>
          </a:p>
        </p:txBody>
      </p:sp>
      <p:sp>
        <p:nvSpPr>
          <p:cNvPr id="2" name="CuadroTexto 11"/>
          <p:cNvSpPr txBox="1"/>
          <p:nvPr/>
        </p:nvSpPr>
        <p:spPr>
          <a:xfrm>
            <a:off x="1784228" y="4012699"/>
            <a:ext cx="5080000" cy="769441"/>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Dra. Olga Ramírez Balza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r>
              <a:rPr lang="es-ES" sz="2000" dirty="0">
                <a:solidFill>
                  <a:srgbClr val="000000"/>
                </a:solidFill>
                <a:effectLst>
                  <a:outerShdw blurRad="38100" dist="38100" dir="2700000" algn="tl">
                    <a:srgbClr val="C0C0C0"/>
                  </a:outerShdw>
                </a:effectLst>
                <a:latin typeface="Arial" charset="0"/>
                <a:cs typeface="Arial" charset="0"/>
              </a:rPr>
              <a:t>Grupo de Patología </a:t>
            </a:r>
            <a:r>
              <a:rPr lang="es-ES" sz="2000" dirty="0" smtClean="0">
                <a:solidFill>
                  <a:srgbClr val="000000"/>
                </a:solidFill>
                <a:effectLst>
                  <a:outerShdw blurRad="38100" dist="38100" dir="2700000" algn="tl">
                    <a:srgbClr val="C0C0C0"/>
                  </a:outerShdw>
                </a:effectLst>
                <a:latin typeface="Arial" charset="0"/>
                <a:cs typeface="Arial" charset="0"/>
              </a:rPr>
              <a:t>Infecciosa</a:t>
            </a:r>
            <a:endParaRPr lang="es-ES" sz="2000" dirty="0">
              <a:solidFill>
                <a:srgbClr val="000000"/>
              </a:solidFill>
              <a:effectLst>
                <a:outerShdw blurRad="38100" dist="38100" dir="2700000" algn="tl">
                  <a:srgbClr val="C0C0C0"/>
                </a:outerShdw>
              </a:effectLst>
              <a:latin typeface="Arial" charset="0"/>
              <a:cs typeface="Arial"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02765" y="4705197"/>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281354" y="234950"/>
            <a:ext cx="7243396" cy="1329595"/>
          </a:xfrm>
        </p:spPr>
        <p:txBody>
          <a:bodyPr numCol="1" anchorCtr="0" compatLnSpc="1">
            <a:prstTxWarp prst="textNoShape">
              <a:avLst/>
            </a:prstTxWarp>
          </a:bodyPr>
          <a:lstStyle/>
          <a:p>
            <a:pPr algn="ctr" eaLnBrk="1" hangingPunct="1">
              <a:defRPr/>
            </a:pPr>
            <a:r>
              <a:rPr lang="es-ES" dirty="0">
                <a:ln>
                  <a:noFill/>
                </a:ln>
                <a:solidFill>
                  <a:schemeClr val="tx1"/>
                </a:solidFill>
                <a:effectLst>
                  <a:outerShdw blurRad="38100" dist="38100" dir="2700000" algn="tl">
                    <a:srgbClr val="000000">
                      <a:alpha val="43137"/>
                    </a:srgbClr>
                  </a:outerShdw>
                </a:effectLst>
              </a:rPr>
              <a:t>¿Qué es y como se transmite?</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798328" y="1399014"/>
            <a:ext cx="7817638" cy="3073214"/>
          </a:xfrm>
        </p:spPr>
        <p:txBody>
          <a:bodyPr/>
          <a:lstStyle/>
          <a:p>
            <a:pPr>
              <a:lnSpc>
                <a:spcPct val="114000"/>
              </a:lnSpc>
              <a:spcBef>
                <a:spcPts val="600"/>
              </a:spcBef>
            </a:pPr>
            <a:r>
              <a:rPr lang="es-ES" sz="2800" dirty="0"/>
              <a:t>Enfermedad infecciosa causada por el protozoo </a:t>
            </a:r>
            <a:r>
              <a:rPr lang="es-ES" sz="2800" i="1" dirty="0" err="1"/>
              <a:t>plasmodium</a:t>
            </a:r>
            <a:r>
              <a:rPr lang="es-ES" sz="2800" i="1" dirty="0"/>
              <a:t> </a:t>
            </a:r>
          </a:p>
          <a:p>
            <a:pPr>
              <a:lnSpc>
                <a:spcPct val="114000"/>
              </a:lnSpc>
              <a:spcBef>
                <a:spcPts val="600"/>
              </a:spcBef>
            </a:pPr>
            <a:r>
              <a:rPr lang="es-ES" sz="2800" dirty="0"/>
              <a:t>Hay cinco tipos siendo el más grave el </a:t>
            </a:r>
            <a:r>
              <a:rPr lang="es-ES" sz="2800" i="1" dirty="0" err="1"/>
              <a:t>p.falciparum</a:t>
            </a:r>
            <a:r>
              <a:rPr lang="es-ES" sz="2800" i="1" dirty="0"/>
              <a:t> </a:t>
            </a:r>
            <a:r>
              <a:rPr lang="es-ES" sz="2800" dirty="0"/>
              <a:t>que se encuentra sobre todo en </a:t>
            </a:r>
            <a:r>
              <a:rPr lang="es-ES" sz="2800" dirty="0" err="1"/>
              <a:t>Africa</a:t>
            </a:r>
            <a:endParaRPr lang="es-ES" sz="2800" dirty="0"/>
          </a:p>
          <a:p>
            <a:pPr>
              <a:lnSpc>
                <a:spcPct val="114000"/>
              </a:lnSpc>
              <a:spcBef>
                <a:spcPts val="600"/>
              </a:spcBef>
            </a:pPr>
            <a:r>
              <a:rPr lang="es-ES" sz="2800" dirty="0"/>
              <a:t>Lo transmite un mosquito llamado </a:t>
            </a:r>
            <a:r>
              <a:rPr lang="es-ES" sz="2800" dirty="0" err="1"/>
              <a:t>anopheles</a:t>
            </a:r>
            <a:r>
              <a:rPr lang="es-ES" sz="2800" dirty="0"/>
              <a:t> de una persona infectada a otra sana</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2765" y="4705197"/>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algn="ctr" eaLnBrk="1" hangingPunct="1">
              <a:defRPr/>
            </a:pPr>
            <a:r>
              <a:rPr lang="es-ES" dirty="0">
                <a:ln>
                  <a:noFill/>
                </a:ln>
                <a:solidFill>
                  <a:schemeClr val="tx1"/>
                </a:solidFill>
                <a:effectLst>
                  <a:outerShdw blurRad="38100" dist="38100" dir="2700000" algn="tl">
                    <a:srgbClr val="000000">
                      <a:alpha val="43137"/>
                    </a:srgbClr>
                  </a:outerShdw>
                </a:effectLst>
              </a:rPr>
              <a:t>Malaria en España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786605" y="1610029"/>
            <a:ext cx="7817638" cy="2655983"/>
          </a:xfrm>
        </p:spPr>
        <p:txBody>
          <a:bodyPr/>
          <a:lstStyle/>
          <a:p>
            <a:pPr>
              <a:lnSpc>
                <a:spcPct val="114000"/>
              </a:lnSpc>
              <a:spcBef>
                <a:spcPts val="600"/>
              </a:spcBef>
            </a:pPr>
            <a:r>
              <a:rPr lang="es-ES" sz="2400" dirty="0"/>
              <a:t>El tipo de mosquito</a:t>
            </a:r>
            <a:r>
              <a:rPr lang="es-ES" sz="2400" i="1" dirty="0"/>
              <a:t> </a:t>
            </a:r>
            <a:r>
              <a:rPr lang="es-ES" sz="2400" i="1" dirty="0" err="1"/>
              <a:t>anopheles</a:t>
            </a:r>
            <a:r>
              <a:rPr lang="es-ES" sz="2400" i="1" dirty="0"/>
              <a:t> </a:t>
            </a:r>
            <a:r>
              <a:rPr lang="es-ES" sz="2400" dirty="0"/>
              <a:t>que hay en España transmite un tipo de parásito que es muy raro en nuestro país</a:t>
            </a:r>
          </a:p>
          <a:p>
            <a:pPr>
              <a:lnSpc>
                <a:spcPct val="114000"/>
              </a:lnSpc>
              <a:spcBef>
                <a:spcPts val="600"/>
              </a:spcBef>
            </a:pPr>
            <a:r>
              <a:rPr lang="es-ES" sz="2400" dirty="0"/>
              <a:t>La gran mayoría de los casos en España son importados por viajeros  de otros países</a:t>
            </a:r>
          </a:p>
          <a:p>
            <a:pPr>
              <a:lnSpc>
                <a:spcPct val="114000"/>
              </a:lnSpc>
              <a:spcBef>
                <a:spcPts val="600"/>
              </a:spcBef>
            </a:pPr>
            <a:r>
              <a:rPr lang="es-ES" sz="2400" dirty="0"/>
              <a:t>En los últimos años se han notificado 5 casos de malaria contagiados en España por enfermos de otros países</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2765" y="4705197"/>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60764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algn="ctr" eaLnBrk="1" hangingPunct="1">
              <a:defRPr/>
            </a:pPr>
            <a:r>
              <a:rPr lang="es-ES" dirty="0">
                <a:ln>
                  <a:noFill/>
                </a:ln>
                <a:solidFill>
                  <a:schemeClr val="tx1"/>
                </a:solidFill>
                <a:effectLst>
                  <a:outerShdw blurRad="38100" dist="38100" dir="2700000" algn="tl">
                    <a:srgbClr val="000000">
                      <a:alpha val="43137"/>
                    </a:srgbClr>
                  </a:outerShdw>
                </a:effectLst>
              </a:rPr>
              <a:t>La enfermedad…</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798328" y="1399014"/>
            <a:ext cx="7817638" cy="3073214"/>
          </a:xfrm>
        </p:spPr>
        <p:txBody>
          <a:bodyPr/>
          <a:lstStyle/>
          <a:p>
            <a:pPr>
              <a:lnSpc>
                <a:spcPct val="114000"/>
              </a:lnSpc>
              <a:spcBef>
                <a:spcPts val="600"/>
              </a:spcBef>
            </a:pPr>
            <a:r>
              <a:rPr lang="es-ES" sz="2800" dirty="0"/>
              <a:t>Produce fiebre alta, escalofríos, dolor de cabeza, sudores, dolor de músculos y articulaciones</a:t>
            </a:r>
          </a:p>
          <a:p>
            <a:pPr>
              <a:lnSpc>
                <a:spcPct val="114000"/>
              </a:lnSpc>
              <a:spcBef>
                <a:spcPts val="600"/>
              </a:spcBef>
            </a:pPr>
            <a:r>
              <a:rPr lang="es-ES" sz="2800" dirty="0"/>
              <a:t>Pueden aparecer convulsiones, coma y problemas respiratorios graves si no se trata</a:t>
            </a:r>
          </a:p>
          <a:p>
            <a:pPr>
              <a:lnSpc>
                <a:spcPct val="114000"/>
              </a:lnSpc>
              <a:spcBef>
                <a:spcPts val="600"/>
              </a:spcBef>
            </a:pPr>
            <a:r>
              <a:rPr lang="es-ES" sz="2800" dirty="0"/>
              <a:t>En todo niño con fiebre que venga de una zona de paludismo debe descartarse la enfermedad</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2765" y="4705197"/>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17107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algn="ctr" eaLnBrk="1" hangingPunct="1">
              <a:defRPr/>
            </a:pPr>
            <a:r>
              <a:rPr lang="es-ES" dirty="0">
                <a:ln>
                  <a:noFill/>
                </a:ln>
                <a:solidFill>
                  <a:schemeClr val="tx1"/>
                </a:solidFill>
                <a:effectLst>
                  <a:outerShdw blurRad="38100" dist="38100" dir="2700000" algn="tl">
                    <a:srgbClr val="000000">
                      <a:alpha val="43137"/>
                    </a:srgbClr>
                  </a:outerShdw>
                </a:effectLst>
              </a:rPr>
              <a:t>Prevención de la malaria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587314" y="1211385"/>
            <a:ext cx="7817638" cy="3893245"/>
          </a:xfrm>
        </p:spPr>
        <p:txBody>
          <a:bodyPr/>
          <a:lstStyle/>
          <a:p>
            <a:pPr>
              <a:lnSpc>
                <a:spcPct val="114000"/>
              </a:lnSpc>
              <a:spcBef>
                <a:spcPts val="600"/>
              </a:spcBef>
            </a:pPr>
            <a:r>
              <a:rPr lang="es-ES" sz="2400" dirty="0"/>
              <a:t>No hay vacuna para prevenir la malaria. Se puede prevenir la picadura del mosquito y tomar un medicamento  para viajar a los países de riesgo</a:t>
            </a:r>
          </a:p>
          <a:p>
            <a:pPr>
              <a:lnSpc>
                <a:spcPct val="114000"/>
              </a:lnSpc>
              <a:spcBef>
                <a:spcPts val="600"/>
              </a:spcBef>
            </a:pPr>
            <a:r>
              <a:rPr lang="es-ES" sz="2400" dirty="0"/>
              <a:t>Prevención de picaduras:</a:t>
            </a:r>
          </a:p>
          <a:p>
            <a:pPr lvl="1">
              <a:lnSpc>
                <a:spcPct val="114000"/>
              </a:lnSpc>
              <a:spcBef>
                <a:spcPts val="600"/>
              </a:spcBef>
            </a:pPr>
            <a:r>
              <a:rPr lang="es-ES" sz="2000" dirty="0"/>
              <a:t>mosquiteras impregnadas con </a:t>
            </a:r>
            <a:r>
              <a:rPr lang="es-ES" sz="2000" dirty="0" err="1"/>
              <a:t>permetrina</a:t>
            </a:r>
            <a:endParaRPr lang="es-ES" sz="2000" dirty="0"/>
          </a:p>
          <a:p>
            <a:pPr lvl="1">
              <a:lnSpc>
                <a:spcPct val="114000"/>
              </a:lnSpc>
              <a:spcBef>
                <a:spcPts val="600"/>
              </a:spcBef>
            </a:pPr>
            <a:r>
              <a:rPr lang="es-ES" sz="2000" dirty="0"/>
              <a:t>Repelentes tipo DEET al 50%</a:t>
            </a:r>
          </a:p>
          <a:p>
            <a:pPr>
              <a:lnSpc>
                <a:spcPct val="114000"/>
              </a:lnSpc>
              <a:spcBef>
                <a:spcPts val="600"/>
              </a:spcBef>
            </a:pPr>
            <a:r>
              <a:rPr lang="es-ES" sz="2400" dirty="0"/>
              <a:t>Prevención del parásito según el país:</a:t>
            </a:r>
          </a:p>
          <a:p>
            <a:pPr lvl="1">
              <a:lnSpc>
                <a:spcPct val="114000"/>
              </a:lnSpc>
              <a:spcBef>
                <a:spcPts val="600"/>
              </a:spcBef>
            </a:pPr>
            <a:r>
              <a:rPr lang="es-ES" sz="2000" dirty="0"/>
              <a:t>Medicamentos como </a:t>
            </a:r>
            <a:r>
              <a:rPr lang="es-ES" sz="2000" dirty="0" err="1"/>
              <a:t>cloroquina</a:t>
            </a:r>
            <a:r>
              <a:rPr lang="es-ES" sz="2000" dirty="0"/>
              <a:t>, </a:t>
            </a:r>
            <a:r>
              <a:rPr lang="es-ES" sz="2000" dirty="0" err="1"/>
              <a:t>atovacuona-proguanil</a:t>
            </a:r>
            <a:r>
              <a:rPr lang="es-ES" sz="2000" dirty="0"/>
              <a:t> y </a:t>
            </a:r>
            <a:r>
              <a:rPr lang="es-ES" sz="2000" dirty="0" err="1"/>
              <a:t>mefloquina</a:t>
            </a:r>
            <a:endParaRPr lang="es-ES" sz="2000" dirty="0"/>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2765" y="4705197"/>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28805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316523" y="234950"/>
            <a:ext cx="7208227" cy="1329595"/>
          </a:xfrm>
        </p:spPr>
        <p:txBody>
          <a:bodyPr numCol="1" anchorCtr="0" compatLnSpc="1">
            <a:prstTxWarp prst="textNoShape">
              <a:avLst/>
            </a:prstTxWarp>
          </a:bodyPr>
          <a:lstStyle/>
          <a:p>
            <a:pPr algn="ctr" eaLnBrk="1" hangingPunct="1">
              <a:defRPr/>
            </a:pPr>
            <a:r>
              <a:rPr lang="es-ES" dirty="0">
                <a:ln>
                  <a:noFill/>
                </a:ln>
                <a:solidFill>
                  <a:schemeClr val="tx1"/>
                </a:solidFill>
                <a:effectLst>
                  <a:outerShdw blurRad="38100" dist="38100" dir="2700000" algn="tl">
                    <a:srgbClr val="000000">
                      <a:alpha val="43137"/>
                    </a:srgbClr>
                  </a:outerShdw>
                </a:effectLst>
              </a:rPr>
              <a:t>Recomendaciones para viajes de riesgo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798328" y="1980134"/>
            <a:ext cx="7817638" cy="2579039"/>
          </a:xfrm>
        </p:spPr>
        <p:txBody>
          <a:bodyPr/>
          <a:lstStyle/>
          <a:p>
            <a:pPr>
              <a:lnSpc>
                <a:spcPct val="114000"/>
              </a:lnSpc>
              <a:spcBef>
                <a:spcPts val="600"/>
              </a:spcBef>
            </a:pPr>
            <a:r>
              <a:rPr lang="es-ES" sz="2400" dirty="0"/>
              <a:t>Ante un viaje donde hay riesgo de contraer malaria, se recomienda acudir a una “unidad del viajero” de su localidad</a:t>
            </a:r>
          </a:p>
          <a:p>
            <a:pPr>
              <a:lnSpc>
                <a:spcPct val="114000"/>
              </a:lnSpc>
              <a:spcBef>
                <a:spcPts val="600"/>
              </a:spcBef>
            </a:pPr>
            <a:r>
              <a:rPr lang="es-ES" sz="2400" dirty="0"/>
              <a:t>En la “unidad del viajero” le recomendarán las medidas de prevención, los repelentes, los medicamentos y las vacunas necesarias para cada país.  </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2765" y="4705197"/>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94034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7638</TotalTime>
  <Words>384</Words>
  <Application>Microsoft Office PowerPoint</Application>
  <PresentationFormat>Presentación en pantalla (4:3)</PresentationFormat>
  <Paragraphs>35</Paragraphs>
  <Slides>6</Slides>
  <Notes>1</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1_White with Blue Bar Segoe Template_TP10286789</vt:lpstr>
      <vt:lpstr>Presentación de PowerPoint</vt:lpstr>
      <vt:lpstr>¿Qué es y como se transmite?</vt:lpstr>
      <vt:lpstr>Malaria en España</vt:lpstr>
      <vt:lpstr>La enfermedad…</vt:lpstr>
      <vt:lpstr>Prevención de la malaria</vt:lpstr>
      <vt:lpstr>Recomendaciones para viajes de riesgo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21</cp:revision>
  <dcterms:created xsi:type="dcterms:W3CDTF">2016-05-03T15:33:32Z</dcterms:created>
  <dcterms:modified xsi:type="dcterms:W3CDTF">2020-03-28T21:10:16Z</dcterms:modified>
</cp:coreProperties>
</file>