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9" r:id="rId3"/>
    <p:sldId id="258"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120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28/12/2020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12/28/2020 7:07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hyperlink" Target="https://toolbox.google.com/factcheck/explorer" TargetMode="External"/><Relationship Id="rId13" Type="http://schemas.openxmlformats.org/officeDocument/2006/relationships/image" Target="../media/image7.png"/><Relationship Id="rId3" Type="http://schemas.openxmlformats.org/officeDocument/2006/relationships/hyperlink" Target="https://tineye.com/" TargetMode="External"/><Relationship Id="rId7" Type="http://schemas.openxmlformats.org/officeDocument/2006/relationships/hyperlink" Target="https://maldita.es/malditobulo/" TargetMode="External"/><Relationship Id="rId12" Type="http://schemas.openxmlformats.org/officeDocument/2006/relationships/hyperlink" Target="https://www.adolescenciasema.org/nuevas-tecnologias-de-la-informacion-y-la-comunicacion" TargetMode="External"/><Relationship Id="rId2" Type="http://schemas.openxmlformats.org/officeDocument/2006/relationships/hyperlink" Target="https://support.google.com/websearch/answer/1325808?co=GENIE.Platform%3DDesktop&amp;hl=en&amp;oco=0" TargetMode="External"/><Relationship Id="rId1" Type="http://schemas.openxmlformats.org/officeDocument/2006/relationships/slideLayout" Target="../slideLayouts/slideLayout3.xml"/><Relationship Id="rId6" Type="http://schemas.openxmlformats.org/officeDocument/2006/relationships/hyperlink" Target="https://www.invid-project.eu/" TargetMode="External"/><Relationship Id="rId11" Type="http://schemas.openxmlformats.org/officeDocument/2006/relationships/hyperlink" Target="https://www.newtral.es/zona-verificacion/fact-check/" TargetMode="External"/><Relationship Id="rId5" Type="http://schemas.openxmlformats.org/officeDocument/2006/relationships/hyperlink" Target="https://29a.ch/photo-forensics/#forensic-magnifier" TargetMode="External"/><Relationship Id="rId15" Type="http://schemas.openxmlformats.org/officeDocument/2006/relationships/image" Target="../media/image6.png"/><Relationship Id="rId10" Type="http://schemas.openxmlformats.org/officeDocument/2006/relationships/hyperlink" Target="https://www.snopes.com/" TargetMode="External"/><Relationship Id="rId4" Type="http://schemas.openxmlformats.org/officeDocument/2006/relationships/hyperlink" Target="http://fotoforensics.com/" TargetMode="External"/><Relationship Id="rId9" Type="http://schemas.openxmlformats.org/officeDocument/2006/relationships/hyperlink" Target="https://fakenewsdetector.org/es" TargetMode="Externa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Uso Saludable de Internet</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José Murcia García.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0799" y="4548961"/>
            <a:ext cx="1896756"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894512"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Internet Beneficios y Riesgos</a:t>
            </a:r>
          </a:p>
        </p:txBody>
      </p:sp>
      <p:sp>
        <p:nvSpPr>
          <p:cNvPr id="19458" name="Rectangle 3"/>
          <p:cNvSpPr>
            <a:spLocks noGrp="1"/>
          </p:cNvSpPr>
          <p:nvPr>
            <p:ph type="body" idx="1"/>
          </p:nvPr>
        </p:nvSpPr>
        <p:spPr>
          <a:xfrm>
            <a:off x="665163" y="1325159"/>
            <a:ext cx="7813675" cy="4641271"/>
          </a:xfrm>
        </p:spPr>
        <p:txBody>
          <a:bodyPr/>
          <a:lstStyle/>
          <a:p>
            <a:pPr eaLnBrk="1" hangingPunct="1">
              <a:buFontTx/>
              <a:buNone/>
            </a:pPr>
            <a:r>
              <a:rPr lang="es-ES" dirty="0">
                <a:solidFill>
                  <a:schemeClr val="accent6">
                    <a:lumMod val="75000"/>
                  </a:schemeClr>
                </a:solidFill>
              </a:rPr>
              <a:t>Lo bueno de </a:t>
            </a:r>
            <a:r>
              <a:rPr lang="es-ES" dirty="0" smtClean="0">
                <a:solidFill>
                  <a:schemeClr val="accent6">
                    <a:lumMod val="75000"/>
                  </a:schemeClr>
                </a:solidFill>
              </a:rPr>
              <a:t>internet</a:t>
            </a:r>
          </a:p>
          <a:p>
            <a:pPr eaLnBrk="1" hangingPunct="1">
              <a:buFontTx/>
              <a:buNone/>
            </a:pPr>
            <a:endParaRPr lang="es-ES" dirty="0">
              <a:solidFill>
                <a:schemeClr val="accent6">
                  <a:lumMod val="75000"/>
                </a:schemeClr>
              </a:solidFill>
            </a:endParaRPr>
          </a:p>
          <a:p>
            <a:pPr lvl="1" eaLnBrk="1" hangingPunct="1"/>
            <a:r>
              <a:rPr lang="es-ES" sz="2400" dirty="0"/>
              <a:t>Información</a:t>
            </a:r>
          </a:p>
          <a:p>
            <a:pPr lvl="1" eaLnBrk="1" hangingPunct="1"/>
            <a:r>
              <a:rPr lang="es-ES" sz="2400" dirty="0"/>
              <a:t>Conocimiento</a:t>
            </a:r>
          </a:p>
          <a:p>
            <a:pPr lvl="1" eaLnBrk="1" hangingPunct="1"/>
            <a:r>
              <a:rPr lang="es-ES" sz="2400" dirty="0"/>
              <a:t>Aprendizaje</a:t>
            </a:r>
          </a:p>
          <a:p>
            <a:pPr lvl="1" eaLnBrk="1" hangingPunct="1"/>
            <a:r>
              <a:rPr lang="es-ES" sz="2400" dirty="0"/>
              <a:t>Medio de comunicación</a:t>
            </a:r>
          </a:p>
          <a:p>
            <a:pPr lvl="1" eaLnBrk="1" hangingPunct="1"/>
            <a:r>
              <a:rPr lang="es-ES" sz="2400" dirty="0"/>
              <a:t>Útil para la familia</a:t>
            </a:r>
          </a:p>
          <a:p>
            <a:pPr lvl="1" eaLnBrk="1" hangingPunct="1"/>
            <a:r>
              <a:rPr lang="es-ES" sz="2400" dirty="0"/>
              <a:t>Ayuda al desarrollo de capacidades</a:t>
            </a:r>
          </a:p>
          <a:p>
            <a:pPr lvl="1" eaLnBrk="1" hangingPunct="1"/>
            <a:r>
              <a:rPr lang="es-ES" sz="2400" dirty="0"/>
              <a:t>Favorece el comercio electrónico</a:t>
            </a:r>
          </a:p>
          <a:p>
            <a:pPr lvl="1" eaLnBrk="1" hangingPunct="1"/>
            <a:r>
              <a:rPr lang="es-ES" sz="2400" dirty="0"/>
              <a:t>Facilidad de trámites burocráticos</a:t>
            </a:r>
          </a:p>
          <a:p>
            <a:pPr lvl="1" eaLnBrk="1" hangingPunct="1"/>
            <a:endParaRPr lang="es-ES" sz="24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0799" y="4548961"/>
            <a:ext cx="1896756"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856422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894512"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Internet Beneficios y Riesgos</a:t>
            </a:r>
          </a:p>
        </p:txBody>
      </p:sp>
      <p:sp>
        <p:nvSpPr>
          <p:cNvPr id="19458" name="Rectangle 3"/>
          <p:cNvSpPr>
            <a:spLocks noGrp="1"/>
          </p:cNvSpPr>
          <p:nvPr>
            <p:ph type="body" idx="1"/>
          </p:nvPr>
        </p:nvSpPr>
        <p:spPr>
          <a:xfrm>
            <a:off x="665163" y="1325159"/>
            <a:ext cx="7813675" cy="3761030"/>
          </a:xfrm>
        </p:spPr>
        <p:txBody>
          <a:bodyPr/>
          <a:lstStyle/>
          <a:p>
            <a:pPr eaLnBrk="1" hangingPunct="1">
              <a:buFontTx/>
              <a:buNone/>
            </a:pPr>
            <a:r>
              <a:rPr lang="es-ES" dirty="0">
                <a:solidFill>
                  <a:schemeClr val="accent6">
                    <a:lumMod val="75000"/>
                  </a:schemeClr>
                </a:solidFill>
              </a:rPr>
              <a:t>Los Riesgos de </a:t>
            </a:r>
            <a:r>
              <a:rPr lang="es-ES" dirty="0" smtClean="0">
                <a:solidFill>
                  <a:schemeClr val="accent6">
                    <a:lumMod val="75000"/>
                  </a:schemeClr>
                </a:solidFill>
              </a:rPr>
              <a:t>Internet</a:t>
            </a:r>
          </a:p>
          <a:p>
            <a:pPr eaLnBrk="1" hangingPunct="1">
              <a:buFontTx/>
              <a:buNone/>
            </a:pPr>
            <a:endParaRPr lang="es-ES" dirty="0">
              <a:solidFill>
                <a:schemeClr val="accent6">
                  <a:lumMod val="75000"/>
                </a:schemeClr>
              </a:solidFill>
            </a:endParaRPr>
          </a:p>
          <a:p>
            <a:pPr lvl="1" eaLnBrk="1" hangingPunct="1"/>
            <a:r>
              <a:rPr lang="es-ES" sz="2400" dirty="0"/>
              <a:t>Uso Abusivo, dependencia</a:t>
            </a:r>
          </a:p>
          <a:p>
            <a:pPr lvl="2" eaLnBrk="1" hangingPunct="1"/>
            <a:r>
              <a:rPr lang="es-ES" sz="2000" dirty="0"/>
              <a:t>Problemas Físicos</a:t>
            </a:r>
          </a:p>
          <a:p>
            <a:pPr lvl="2" eaLnBrk="1" hangingPunct="1"/>
            <a:r>
              <a:rPr lang="es-ES" sz="2000" dirty="0"/>
              <a:t>Problemas psicológicos</a:t>
            </a:r>
          </a:p>
          <a:p>
            <a:pPr lvl="1" eaLnBrk="1" hangingPunct="1"/>
            <a:r>
              <a:rPr lang="es-ES" sz="2400" dirty="0"/>
              <a:t>Uso delictivo: Sexting, Grooming, Ciberbullying</a:t>
            </a:r>
          </a:p>
          <a:p>
            <a:pPr lvl="1" eaLnBrk="1" hangingPunct="1"/>
            <a:r>
              <a:rPr lang="es-ES" sz="2400" dirty="0"/>
              <a:t>Uso dañino: contenidos, comercio, contactos</a:t>
            </a:r>
          </a:p>
          <a:p>
            <a:pPr lvl="1" eaLnBrk="1" hangingPunct="1"/>
            <a:r>
              <a:rPr lang="es-ES" sz="2400" dirty="0"/>
              <a:t>Noticias falsas (</a:t>
            </a:r>
            <a:r>
              <a:rPr lang="es-ES" sz="2400" dirty="0" err="1"/>
              <a:t>fake</a:t>
            </a:r>
            <a:r>
              <a:rPr lang="es-ES" sz="2400" dirty="0"/>
              <a:t> </a:t>
            </a:r>
            <a:r>
              <a:rPr lang="es-ES" sz="2400" dirty="0" err="1"/>
              <a:t>news</a:t>
            </a:r>
            <a:r>
              <a:rPr lang="es-ES" sz="2400" dirty="0"/>
              <a:t>)</a:t>
            </a:r>
          </a:p>
          <a:p>
            <a:pPr lvl="1" eaLnBrk="1" hangingPunct="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0799" y="4548961"/>
            <a:ext cx="1896756"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04E302C-166F-41CA-85A8-9D4089B952CB}"/>
              </a:ext>
            </a:extLst>
          </p:cNvPr>
          <p:cNvSpPr>
            <a:spLocks noGrp="1"/>
          </p:cNvSpPr>
          <p:nvPr>
            <p:ph type="title"/>
          </p:nvPr>
        </p:nvSpPr>
        <p:spPr>
          <a:xfrm>
            <a:off x="381000" y="230188"/>
            <a:ext cx="8629436" cy="1329595"/>
          </a:xfrm>
        </p:spPr>
        <p:txBody>
          <a:bodyPr/>
          <a:lstStyle/>
          <a:p>
            <a:r>
              <a:rPr lang="es-ES" dirty="0"/>
              <a:t>Consejos para uso seguro de </a:t>
            </a:r>
            <a:r>
              <a:rPr lang="es-ES" dirty="0" smtClean="0"/>
              <a:t/>
            </a:r>
            <a:br>
              <a:rPr lang="es-ES" dirty="0" smtClean="0"/>
            </a:br>
            <a:r>
              <a:rPr lang="es-ES" dirty="0" smtClean="0"/>
              <a:t>Internet</a:t>
            </a:r>
            <a:endParaRPr lang="es-ES" dirty="0"/>
          </a:p>
        </p:txBody>
      </p:sp>
      <p:sp>
        <p:nvSpPr>
          <p:cNvPr id="3" name="Marcador de texto 2">
            <a:extLst>
              <a:ext uri="{FF2B5EF4-FFF2-40B4-BE49-F238E27FC236}">
                <a16:creationId xmlns="" xmlns:a16="http://schemas.microsoft.com/office/drawing/2014/main" id="{23049473-2F59-4D75-BF28-FBDC5F12EA46}"/>
              </a:ext>
            </a:extLst>
          </p:cNvPr>
          <p:cNvSpPr>
            <a:spLocks noGrp="1"/>
          </p:cNvSpPr>
          <p:nvPr>
            <p:ph type="body" sz="quarter" idx="10"/>
          </p:nvPr>
        </p:nvSpPr>
        <p:spPr>
          <a:xfrm>
            <a:off x="552693" y="1117717"/>
            <a:ext cx="8214862" cy="5736955"/>
          </a:xfrm>
        </p:spPr>
        <p:txBody>
          <a:bodyPr/>
          <a:lstStyle/>
          <a:p>
            <a:pPr algn="just"/>
            <a:endParaRPr lang="es-ES" sz="2400" dirty="0" smtClean="0"/>
          </a:p>
          <a:p>
            <a:pPr algn="just"/>
            <a:endParaRPr lang="es-ES" sz="2400" dirty="0" smtClean="0"/>
          </a:p>
          <a:p>
            <a:pPr algn="just"/>
            <a:r>
              <a:rPr lang="es-ES" sz="2400" dirty="0" smtClean="0"/>
              <a:t>Limitar </a:t>
            </a:r>
            <a:r>
              <a:rPr lang="es-ES" sz="2400" dirty="0"/>
              <a:t>el uso, controlar, supervisar</a:t>
            </a:r>
          </a:p>
          <a:p>
            <a:pPr algn="just"/>
            <a:r>
              <a:rPr lang="es-ES" sz="2400" dirty="0"/>
              <a:t>Enseñar a detectar noticias falsas</a:t>
            </a:r>
          </a:p>
          <a:p>
            <a:pPr algn="just"/>
            <a:r>
              <a:rPr lang="es-ES" sz="2400" dirty="0"/>
              <a:t>Control parental: filtrar y limitar páginas</a:t>
            </a:r>
          </a:p>
          <a:p>
            <a:pPr algn="just"/>
            <a:r>
              <a:rPr lang="es-ES" sz="2400" dirty="0"/>
              <a:t>Uso en familia de los dispositivos de acceso a internet, compartirlos y aprender entre todos</a:t>
            </a:r>
          </a:p>
          <a:p>
            <a:pPr algn="just"/>
            <a:r>
              <a:rPr lang="es-ES" sz="2400" dirty="0"/>
              <a:t>Alerta a reacciones extrañas de niños tras estar en internet</a:t>
            </a:r>
          </a:p>
          <a:p>
            <a:pPr algn="just"/>
            <a:r>
              <a:rPr lang="es-ES" sz="2400" dirty="0"/>
              <a:t>Uso de programas antivirus, antispam y evitar uso de cámara web</a:t>
            </a:r>
          </a:p>
          <a:p>
            <a:endParaRPr lang="es-ES" sz="2800" dirty="0"/>
          </a:p>
          <a:p>
            <a:endParaRPr lang="es-ES" sz="2800" dirty="0"/>
          </a:p>
          <a:p>
            <a:endParaRPr lang="es-ES" sz="2800" dirty="0"/>
          </a:p>
          <a:p>
            <a:endParaRPr lang="es-ES" sz="2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0799" y="4709599"/>
            <a:ext cx="1896756"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6"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156486732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222DE15-79E1-4607-93AE-F40837488352}"/>
              </a:ext>
            </a:extLst>
          </p:cNvPr>
          <p:cNvSpPr>
            <a:spLocks noGrp="1"/>
          </p:cNvSpPr>
          <p:nvPr>
            <p:ph type="title"/>
          </p:nvPr>
        </p:nvSpPr>
        <p:spPr/>
        <p:txBody>
          <a:bodyPr/>
          <a:lstStyle/>
          <a:p>
            <a:r>
              <a:rPr lang="es-ES" dirty="0"/>
              <a:t>Enlaces web de interés</a:t>
            </a:r>
          </a:p>
        </p:txBody>
      </p:sp>
      <p:sp>
        <p:nvSpPr>
          <p:cNvPr id="4" name="Rectangle 1">
            <a:extLst>
              <a:ext uri="{FF2B5EF4-FFF2-40B4-BE49-F238E27FC236}">
                <a16:creationId xmlns="" xmlns:a16="http://schemas.microsoft.com/office/drawing/2014/main" id="{EAF476D4-5F78-4DF9-91F6-2A16428764EA}"/>
              </a:ext>
            </a:extLst>
          </p:cNvPr>
          <p:cNvSpPr>
            <a:spLocks noGrp="1" noChangeArrowheads="1"/>
          </p:cNvSpPr>
          <p:nvPr>
            <p:ph type="body" sz="quarter" idx="10"/>
          </p:nvPr>
        </p:nvSpPr>
        <p:spPr bwMode="auto">
          <a:xfrm>
            <a:off x="263101" y="1654780"/>
            <a:ext cx="8650841"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R="0" lvl="0" algn="just" defTabSz="914400" rtl="0" eaLnBrk="0" fontAlgn="base" latinLnBrk="0" hangingPunct="0">
              <a:lnSpc>
                <a:spcPct val="100000"/>
              </a:lnSpc>
              <a:spcBef>
                <a:spcPts val="1200"/>
              </a:spcBef>
              <a:spcAft>
                <a:spcPts val="1200"/>
              </a:spcAft>
              <a:buClrTx/>
              <a:buSzTx/>
              <a:buFont typeface="Arial" panose="020B0604020202020204" pitchFamily="34" charset="0"/>
              <a:buChar char="•"/>
              <a:tabLst>
                <a:tab pos="457200" algn="l"/>
              </a:tabLst>
            </a:pPr>
            <a:r>
              <a:rPr kumimoji="0" lang="es-ES" altLang="es-ES" sz="1800" b="1" i="0" u="none" strike="noStrike" cap="none" normalizeH="0" baseline="0" dirty="0">
                <a:ln>
                  <a:noFill/>
                </a:ln>
                <a:effectLst/>
                <a:latin typeface="Myriad"/>
                <a:ea typeface="Times New Roman" panose="02020603050405020304" pitchFamily="18" charset="0"/>
                <a:cs typeface="Arial" panose="020B0604020202020204" pitchFamily="34" charset="0"/>
              </a:rPr>
              <a:t>Herramientas de detecci</a:t>
            </a:r>
            <a:r>
              <a:rPr kumimoji="0" lang="es-ES" altLang="es-ES" sz="1800" b="1" i="0" u="none" strike="noStrike" cap="none" normalizeH="0" baseline="0" dirty="0">
                <a:ln>
                  <a:noFill/>
                </a:ln>
                <a:effectLst/>
                <a:latin typeface="Calibri" panose="020F0502020204030204" pitchFamily="34" charset="0"/>
                <a:ea typeface="Times New Roman" panose="02020603050405020304" pitchFamily="18" charset="0"/>
                <a:cs typeface="Arial" panose="020B0604020202020204" pitchFamily="34" charset="0"/>
              </a:rPr>
              <a:t>ó</a:t>
            </a:r>
            <a:r>
              <a:rPr kumimoji="0" lang="es-ES" altLang="es-ES" sz="1800" b="1" i="0" u="none" strike="noStrike" cap="none" normalizeH="0" baseline="0" dirty="0">
                <a:ln>
                  <a:noFill/>
                </a:ln>
                <a:effectLst/>
                <a:latin typeface="Myriad"/>
                <a:ea typeface="Times New Roman" panose="02020603050405020304" pitchFamily="18" charset="0"/>
                <a:cs typeface="Arial" panose="020B0604020202020204" pitchFamily="34" charset="0"/>
              </a:rPr>
              <a:t>n de la veracidad de fotograf</a:t>
            </a:r>
            <a:r>
              <a:rPr kumimoji="0" lang="es-ES" altLang="es-ES" sz="1800" b="1" i="0" u="none" strike="noStrike" cap="none" normalizeH="0" baseline="0" dirty="0">
                <a:ln>
                  <a:noFill/>
                </a:ln>
                <a:effectLst/>
                <a:latin typeface="Calibri" panose="020F0502020204030204" pitchFamily="34" charset="0"/>
                <a:ea typeface="Times New Roman" panose="02020603050405020304" pitchFamily="18" charset="0"/>
                <a:cs typeface="Arial" panose="020B0604020202020204" pitchFamily="34" charset="0"/>
              </a:rPr>
              <a:t>í</a:t>
            </a:r>
            <a:r>
              <a:rPr kumimoji="0" lang="es-ES" altLang="es-ES" sz="1800" b="1" i="0" u="none" strike="noStrike" cap="none" normalizeH="0" baseline="0" dirty="0">
                <a:ln>
                  <a:noFill/>
                </a:ln>
                <a:effectLst/>
                <a:latin typeface="Myriad"/>
                <a:ea typeface="Times New Roman" panose="02020603050405020304" pitchFamily="18" charset="0"/>
                <a:cs typeface="Arial" panose="020B0604020202020204" pitchFamily="34" charset="0"/>
              </a:rPr>
              <a:t>as publicadas: </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hlinkClick r:id="rId2" tooltip="Google Reverse Image Search">
                  <a:extLst>
                    <a:ext uri="{A12FA001-AC4F-418D-AE19-62706E023703}">
                      <ahyp:hlinkClr xmlns="" xmlns:ahyp="http://schemas.microsoft.com/office/drawing/2018/hyperlinkcolor" val="tx"/>
                    </a:ext>
                  </a:extLst>
                </a:hlinkClick>
              </a:rPr>
              <a:t>Google Reverse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2" tooltip="Google Reverse Image Search">
                  <a:extLst>
                    <a:ext uri="{A12FA001-AC4F-418D-AE19-62706E023703}">
                      <ahyp:hlinkClr xmlns="" xmlns:ahyp="http://schemas.microsoft.com/office/drawing/2018/hyperlinkcolor" val="tx"/>
                    </a:ext>
                  </a:extLst>
                </a:hlinkClick>
              </a:rPr>
              <a:t>Image</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hlinkClick r:id="rId2" tooltip="Google Reverse Image Search">
                  <a:extLst>
                    <a:ext uri="{A12FA001-AC4F-418D-AE19-62706E023703}">
                      <ahyp:hlinkClr xmlns="" xmlns:ahyp="http://schemas.microsoft.com/office/drawing/2018/hyperlinkcolor" val="tx"/>
                    </a:ext>
                  </a:extLst>
                </a:hlinkClick>
              </a:rPr>
              <a:t>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2" tooltip="Google Reverse Image Search">
                  <a:extLst>
                    <a:ext uri="{A12FA001-AC4F-418D-AE19-62706E023703}">
                      <ahyp:hlinkClr xmlns="" xmlns:ahyp="http://schemas.microsoft.com/office/drawing/2018/hyperlinkcolor" val="tx"/>
                    </a:ext>
                  </a:extLst>
                </a:hlinkClick>
              </a:rPr>
              <a:t>Search</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3" tooltip="TinEye">
                  <a:extLst>
                    <a:ext uri="{A12FA001-AC4F-418D-AE19-62706E023703}">
                      <ahyp:hlinkClr xmlns="" xmlns:ahyp="http://schemas.microsoft.com/office/drawing/2018/hyperlinkcolor" val="tx"/>
                    </a:ext>
                  </a:extLst>
                </a:hlinkClick>
              </a:rPr>
              <a:t>TinEye</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4" tooltip="FotoForensics">
                  <a:extLst>
                    <a:ext uri="{A12FA001-AC4F-418D-AE19-62706E023703}">
                      <ahyp:hlinkClr xmlns="" xmlns:ahyp="http://schemas.microsoft.com/office/drawing/2018/hyperlinkcolor" val="tx"/>
                    </a:ext>
                  </a:extLst>
                </a:hlinkClick>
              </a:rPr>
              <a:t>FotoForensics</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 xmlns:ahyp="http://schemas.microsoft.com/office/drawing/2018/hyperlinkcolor" val="tx"/>
                    </a:ext>
                  </a:extLst>
                </a:hlinkClick>
              </a:rPr>
              <a:t>Forensically</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6" tooltip="InVid">
                  <a:extLst>
                    <a:ext uri="{A12FA001-AC4F-418D-AE19-62706E023703}">
                      <ahyp:hlinkClr xmlns="" xmlns:ahyp="http://schemas.microsoft.com/office/drawing/2018/hyperlinkcolor" val="tx"/>
                    </a:ext>
                  </a:extLst>
                </a:hlinkClick>
              </a:rPr>
              <a:t>InVid</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a:t>
            </a:r>
            <a:endParaRPr kumimoji="0" lang="es-ES" altLang="es-ES" sz="1800" i="0" u="none" strike="noStrike" cap="none" normalizeH="0" baseline="0" dirty="0">
              <a:ln>
                <a:noFill/>
              </a:ln>
              <a:effectLst/>
            </a:endParaRPr>
          </a:p>
          <a:p>
            <a:pPr marR="0" lvl="0" algn="just" defTabSz="914400" rtl="0" eaLnBrk="0" fontAlgn="base" latinLnBrk="0" hangingPunct="0">
              <a:lnSpc>
                <a:spcPct val="100000"/>
              </a:lnSpc>
              <a:spcBef>
                <a:spcPts val="1200"/>
              </a:spcBef>
              <a:spcAft>
                <a:spcPts val="1200"/>
              </a:spcAft>
              <a:buClrTx/>
              <a:buSzTx/>
              <a:buFont typeface="Arial" panose="020B0604020202020204" pitchFamily="34" charset="0"/>
              <a:buChar char="•"/>
              <a:tabLst>
                <a:tab pos="457200" algn="l"/>
              </a:tabLst>
            </a:pPr>
            <a:r>
              <a:rPr kumimoji="0" lang="es-ES" altLang="es-ES" sz="1800" b="1" i="0" u="none" strike="noStrike" cap="none" normalizeH="0" baseline="0" dirty="0">
                <a:ln>
                  <a:noFill/>
                </a:ln>
                <a:effectLst/>
                <a:latin typeface="Myriad"/>
                <a:ea typeface="Times New Roman" panose="02020603050405020304" pitchFamily="18" charset="0"/>
                <a:cs typeface="Arial" panose="020B0604020202020204" pitchFamily="34" charset="0"/>
              </a:rPr>
              <a:t>Webs que desmienten bulos</a:t>
            </a:r>
            <a:r>
              <a:rPr kumimoji="0" lang="es-ES" altLang="es-ES" sz="1800" i="0" u="none" strike="noStrike" cap="none" normalizeH="0" baseline="0" dirty="0">
                <a:ln>
                  <a:noFill/>
                </a:ln>
                <a:effectLst/>
                <a:latin typeface="Myriad"/>
                <a:ea typeface="Times New Roman" panose="02020603050405020304" pitchFamily="18" charset="0"/>
                <a:cs typeface="Arial" panose="020B0604020202020204" pitchFamily="34" charset="0"/>
              </a:rPr>
              <a:t>: </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hlinkClick r:id="rId7" tooltip="Maldita | Maldito bulo">
                  <a:extLst>
                    <a:ext uri="{A12FA001-AC4F-418D-AE19-62706E023703}">
                      <ahyp:hlinkClr xmlns="" xmlns:ahyp="http://schemas.microsoft.com/office/drawing/2018/hyperlinkcolor" val="tx"/>
                    </a:ext>
                  </a:extLst>
                </a:hlinkClick>
              </a:rPr>
              <a:t>Maldito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7" tooltip="Maldita | Maldito bulo">
                  <a:extLst>
                    <a:ext uri="{A12FA001-AC4F-418D-AE19-62706E023703}">
                      <ahyp:hlinkClr xmlns="" xmlns:ahyp="http://schemas.microsoft.com/office/drawing/2018/hyperlinkcolor" val="tx"/>
                    </a:ext>
                  </a:extLst>
                </a:hlinkClick>
              </a:rPr>
              <a:t>Bulo</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8" tooltip="Google | Fact Check Explorer">
                  <a:extLst>
                    <a:ext uri="{A12FA001-AC4F-418D-AE19-62706E023703}">
                      <ahyp:hlinkClr xmlns="" xmlns:ahyp="http://schemas.microsoft.com/office/drawing/2018/hyperlinkcolor" val="tx"/>
                    </a:ext>
                  </a:extLst>
                </a:hlinkClick>
              </a:rPr>
              <a:t>Google</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hlinkClick r:id="rId8" tooltip="Google | Fact Check Explorer">
                  <a:extLst>
                    <a:ext uri="{A12FA001-AC4F-418D-AE19-62706E023703}">
                      <ahyp:hlinkClr xmlns="" xmlns:ahyp="http://schemas.microsoft.com/office/drawing/2018/hyperlinkcolor" val="tx"/>
                    </a:ext>
                  </a:extLst>
                </a:hlinkClick>
              </a:rPr>
              <a:t>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8" tooltip="Google | Fact Check Explorer">
                  <a:extLst>
                    <a:ext uri="{A12FA001-AC4F-418D-AE19-62706E023703}">
                      <ahyp:hlinkClr xmlns="" xmlns:ahyp="http://schemas.microsoft.com/office/drawing/2018/hyperlinkcolor" val="tx"/>
                    </a:ext>
                  </a:extLst>
                </a:hlinkClick>
              </a:rPr>
              <a:t>Fact</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hlinkClick r:id="rId8" tooltip="Google | Fact Check Explorer">
                  <a:extLst>
                    <a:ext uri="{A12FA001-AC4F-418D-AE19-62706E023703}">
                      <ahyp:hlinkClr xmlns="" xmlns:ahyp="http://schemas.microsoft.com/office/drawing/2018/hyperlinkcolor" val="tx"/>
                    </a:ext>
                  </a:extLst>
                </a:hlinkClick>
              </a:rPr>
              <a:t>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8" tooltip="Google | Fact Check Explorer">
                  <a:extLst>
                    <a:ext uri="{A12FA001-AC4F-418D-AE19-62706E023703}">
                      <ahyp:hlinkClr xmlns="" xmlns:ahyp="http://schemas.microsoft.com/office/drawing/2018/hyperlinkcolor" val="tx"/>
                    </a:ext>
                  </a:extLst>
                </a:hlinkClick>
              </a:rPr>
              <a:t>Check</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hlinkClick r:id="rId8" tooltip="Google | Fact Check Explorer">
                  <a:extLst>
                    <a:ext uri="{A12FA001-AC4F-418D-AE19-62706E023703}">
                      <ahyp:hlinkClr xmlns="" xmlns:ahyp="http://schemas.microsoft.com/office/drawing/2018/hyperlinkcolor" val="tx"/>
                    </a:ext>
                  </a:extLst>
                </a:hlinkClick>
              </a:rPr>
              <a:t>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8" tooltip="Google | Fact Check Explorer">
                  <a:extLst>
                    <a:ext uri="{A12FA001-AC4F-418D-AE19-62706E023703}">
                      <ahyp:hlinkClr xmlns="" xmlns:ahyp="http://schemas.microsoft.com/office/drawing/2018/hyperlinkcolor" val="tx"/>
                    </a:ext>
                  </a:extLst>
                </a:hlinkClick>
              </a:rPr>
              <a:t>Tools</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9" tooltip="Detector de Fake News">
                  <a:extLst>
                    <a:ext uri="{A12FA001-AC4F-418D-AE19-62706E023703}">
                      <ahyp:hlinkClr xmlns="" xmlns:ahyp="http://schemas.microsoft.com/office/drawing/2018/hyperlinkcolor" val="tx"/>
                    </a:ext>
                  </a:extLst>
                </a:hlinkClick>
              </a:rPr>
              <a:t>Fake</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hlinkClick r:id="rId9" tooltip="Detector de Fake News">
                  <a:extLst>
                    <a:ext uri="{A12FA001-AC4F-418D-AE19-62706E023703}">
                      <ahyp:hlinkClr xmlns="" xmlns:ahyp="http://schemas.microsoft.com/office/drawing/2018/hyperlinkcolor" val="tx"/>
                    </a:ext>
                  </a:extLst>
                </a:hlinkClick>
              </a:rPr>
              <a:t> News Detector</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10" tooltip="Snopes">
                  <a:extLst>
                    <a:ext uri="{A12FA001-AC4F-418D-AE19-62706E023703}">
                      <ahyp:hlinkClr xmlns="" xmlns:ahyp="http://schemas.microsoft.com/office/drawing/2018/hyperlinkcolor" val="tx"/>
                    </a:ext>
                  </a:extLst>
                </a:hlinkClick>
              </a:rPr>
              <a:t>Snopes</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rPr>
              <a:t>.</a:t>
            </a:r>
            <a:r>
              <a:rPr kumimoji="0" lang="es-ES" altLang="es-ES" sz="1800" i="0" u="none" strike="noStrike" cap="none" normalizeH="0" baseline="0" dirty="0" err="1">
                <a:ln>
                  <a:noFill/>
                </a:ln>
                <a:effectLst/>
                <a:latin typeface="Calibri" panose="020F0502020204030204" pitchFamily="34" charset="0"/>
                <a:ea typeface="Calibri" panose="020F0502020204030204" pitchFamily="34" charset="0"/>
                <a:cs typeface="Times New Roman" panose="02020603050405020304" pitchFamily="18" charset="0"/>
                <a:hlinkClick r:id="rId11" tooltip="Newtral | Fact-checks">
                  <a:extLst>
                    <a:ext uri="{A12FA001-AC4F-418D-AE19-62706E023703}">
                      <ahyp:hlinkClr xmlns="" xmlns:ahyp="http://schemas.microsoft.com/office/drawing/2018/hyperlinkcolor" val="tx"/>
                    </a:ext>
                  </a:extLst>
                </a:hlinkClick>
              </a:rPr>
              <a:t>Newtral</a:t>
            </a:r>
            <a:r>
              <a:rPr kumimoji="0" lang="es-ES" altLang="es-ES" sz="180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a:t>
            </a:r>
            <a:endParaRPr kumimoji="0" lang="es-ES" altLang="es-ES" sz="1800" i="0" u="none" strike="noStrike" cap="none" normalizeH="0" baseline="0" dirty="0">
              <a:ln>
                <a:noFill/>
              </a:ln>
              <a:effectLst/>
            </a:endParaRPr>
          </a:p>
          <a:p>
            <a:pPr marR="0" lvl="0" algn="just" defTabSz="914400" rtl="0" eaLnBrk="0" fontAlgn="base" latinLnBrk="0" hangingPunct="0">
              <a:lnSpc>
                <a:spcPct val="100000"/>
              </a:lnSpc>
              <a:spcBef>
                <a:spcPts val="1200"/>
              </a:spcBef>
              <a:spcAft>
                <a:spcPts val="1200"/>
              </a:spcAft>
              <a:buClrTx/>
              <a:buSzTx/>
              <a:buFont typeface="Arial" panose="020B0604020202020204" pitchFamily="34" charset="0"/>
              <a:buChar char="•"/>
              <a:tabLst>
                <a:tab pos="457200" algn="l"/>
              </a:tabLst>
            </a:pPr>
            <a:r>
              <a:rPr kumimoji="0" lang="es-ES" altLang="es-ES" sz="1800" i="0" u="sng" strike="noStrike" cap="none" normalizeH="0" baseline="0" dirty="0" smtClean="0">
                <a:ln>
                  <a:noFill/>
                </a:ln>
                <a:effectLst/>
                <a:latin typeface="Myriad"/>
                <a:ea typeface="Times New Roman" panose="02020603050405020304" pitchFamily="18" charset="0"/>
                <a:cs typeface="Arial" panose="020B0604020202020204" pitchFamily="34" charset="0"/>
              </a:rPr>
              <a:t>www.pantallasamigas.net</a:t>
            </a:r>
            <a:r>
              <a:rPr kumimoji="0" lang="es-ES" altLang="es-ES" sz="1800" i="0" u="none" strike="noStrike" cap="none" normalizeH="0" baseline="0" dirty="0" smtClean="0">
                <a:ln>
                  <a:noFill/>
                </a:ln>
                <a:effectLst/>
                <a:latin typeface="Myriad"/>
                <a:ea typeface="Times New Roman" panose="02020603050405020304" pitchFamily="18" charset="0"/>
                <a:cs typeface="Arial" panose="020B0604020202020204" pitchFamily="34" charset="0"/>
              </a:rPr>
              <a:t>.</a:t>
            </a:r>
            <a:r>
              <a:rPr kumimoji="0" lang="es-ES" altLang="es-ES" sz="1800" i="0" u="none" strike="noStrike" cap="none" normalizeH="0" baseline="0" dirty="0">
                <a:ln>
                  <a:noFill/>
                </a:ln>
                <a:effectLst/>
                <a:latin typeface="Calibri" panose="020F0502020204030204" pitchFamily="34" charset="0"/>
                <a:ea typeface="Times New Roman" panose="02020603050405020304" pitchFamily="18" charset="0"/>
                <a:cs typeface="Arial" panose="020B0604020202020204" pitchFamily="34" charset="0"/>
              </a:rPr>
              <a:t> </a:t>
            </a:r>
          </a:p>
          <a:p>
            <a:pPr marR="0" lvl="0" algn="just" defTabSz="914400" rtl="0" eaLnBrk="0" fontAlgn="base" latinLnBrk="0" hangingPunct="0">
              <a:lnSpc>
                <a:spcPct val="100000"/>
              </a:lnSpc>
              <a:spcBef>
                <a:spcPts val="1200"/>
              </a:spcBef>
              <a:spcAft>
                <a:spcPts val="1200"/>
              </a:spcAft>
              <a:buClrTx/>
              <a:buSzTx/>
              <a:buFont typeface="Arial" panose="020B0604020202020204" pitchFamily="34" charset="0"/>
              <a:buChar char="•"/>
              <a:tabLst>
                <a:tab pos="457200" algn="l"/>
              </a:tabLst>
            </a:pPr>
            <a:r>
              <a:rPr kumimoji="0" lang="es-ES" altLang="es-ES" sz="1800" b="1" i="0" u="none" strike="noStrike" cap="none" normalizeH="0" baseline="0" dirty="0">
                <a:ln>
                  <a:noFill/>
                </a:ln>
                <a:effectLst/>
                <a:latin typeface="Myriad"/>
                <a:ea typeface="Times New Roman" panose="02020603050405020304" pitchFamily="18" charset="0"/>
                <a:cs typeface="Arial" panose="020B0604020202020204" pitchFamily="34" charset="0"/>
              </a:rPr>
              <a:t>Libros y documentos de inter</a:t>
            </a:r>
            <a:r>
              <a:rPr kumimoji="0" lang="es-ES" altLang="es-ES" sz="1800" b="1" i="0" u="none" strike="noStrike" cap="none" normalizeH="0" baseline="0" dirty="0">
                <a:ln>
                  <a:noFill/>
                </a:ln>
                <a:effectLst/>
                <a:latin typeface="Calibri" panose="020F0502020204030204" pitchFamily="34" charset="0"/>
                <a:ea typeface="Times New Roman" panose="02020603050405020304" pitchFamily="18" charset="0"/>
                <a:cs typeface="Arial" panose="020B0604020202020204" pitchFamily="34" charset="0"/>
              </a:rPr>
              <a:t>é</a:t>
            </a:r>
            <a:r>
              <a:rPr kumimoji="0" lang="es-ES" altLang="es-ES" sz="1800" b="1" i="0" u="none" strike="noStrike" cap="none" normalizeH="0" baseline="0" dirty="0">
                <a:ln>
                  <a:noFill/>
                </a:ln>
                <a:effectLst/>
                <a:latin typeface="Myriad"/>
                <a:ea typeface="Times New Roman" panose="02020603050405020304" pitchFamily="18" charset="0"/>
                <a:cs typeface="Arial" panose="020B0604020202020204" pitchFamily="34" charset="0"/>
              </a:rPr>
              <a:t>s </a:t>
            </a:r>
            <a:r>
              <a:rPr kumimoji="0" lang="es-ES" altLang="es-ES" sz="1800" i="0" u="none" strike="noStrike" cap="none" normalizeH="0" baseline="0" dirty="0">
                <a:ln>
                  <a:noFill/>
                </a:ln>
                <a:effectLst/>
                <a:latin typeface="Myriad"/>
                <a:ea typeface="Times New Roman" panose="02020603050405020304" pitchFamily="18" charset="0"/>
                <a:cs typeface="Arial" panose="020B0604020202020204" pitchFamily="34" charset="0"/>
              </a:rPr>
              <a:t>para padres y educadores.</a:t>
            </a:r>
            <a:r>
              <a:rPr kumimoji="0" lang="es-ES" altLang="es-ES" sz="1800" i="0" u="none" strike="noStrike" cap="none" normalizeH="0" baseline="0" dirty="0">
                <a:ln>
                  <a:noFill/>
                </a:ln>
                <a:effectLst/>
                <a:latin typeface="Calibri" panose="020F0502020204030204" pitchFamily="34" charset="0"/>
                <a:ea typeface="Times New Roman" panose="02020603050405020304" pitchFamily="18" charset="0"/>
                <a:cs typeface="Arial" panose="020B0604020202020204" pitchFamily="34" charset="0"/>
              </a:rPr>
              <a:t> </a:t>
            </a:r>
            <a:r>
              <a:rPr kumimoji="0" lang="es-ES" altLang="es-ES" sz="1800" i="0" u="none" strike="noStrike" cap="none" normalizeH="0" baseline="0" dirty="0">
                <a:ln>
                  <a:noFill/>
                </a:ln>
                <a:effectLst/>
                <a:latin typeface="Myriad"/>
                <a:ea typeface="Times New Roman" panose="02020603050405020304" pitchFamily="18" charset="0"/>
                <a:cs typeface="Arial" panose="020B0604020202020204" pitchFamily="34" charset="0"/>
                <a:hlinkClick r:id="rId12">
                  <a:extLst>
                    <a:ext uri="{A12FA001-AC4F-418D-AE19-62706E023703}">
                      <ahyp:hlinkClr xmlns="" xmlns:ahyp="http://schemas.microsoft.com/office/drawing/2018/hyperlinkcolor" val="tx"/>
                    </a:ext>
                  </a:extLst>
                </a:hlinkClick>
              </a:rPr>
              <a:t>Grupo de trabajo sobre Nuevas Tecnolog</a:t>
            </a:r>
            <a:r>
              <a:rPr kumimoji="0" lang="es-ES" altLang="es-ES" sz="1800" i="0" u="none" strike="noStrike" cap="none" normalizeH="0" baseline="0" dirty="0">
                <a:ln>
                  <a:noFill/>
                </a:ln>
                <a:effectLst/>
                <a:latin typeface="Calibri" panose="020F0502020204030204" pitchFamily="34" charset="0"/>
                <a:ea typeface="Times New Roman" panose="02020603050405020304" pitchFamily="18" charset="0"/>
                <a:cs typeface="Arial" panose="020B0604020202020204" pitchFamily="34" charset="0"/>
                <a:hlinkClick r:id="rId12">
                  <a:extLst>
                    <a:ext uri="{A12FA001-AC4F-418D-AE19-62706E023703}">
                      <ahyp:hlinkClr xmlns="" xmlns:ahyp="http://schemas.microsoft.com/office/drawing/2018/hyperlinkcolor" val="tx"/>
                    </a:ext>
                  </a:extLst>
                </a:hlinkClick>
              </a:rPr>
              <a:t>í</a:t>
            </a:r>
            <a:r>
              <a:rPr kumimoji="0" lang="es-ES" altLang="es-ES" sz="1800" i="0" u="none" strike="noStrike" cap="none" normalizeH="0" baseline="0" dirty="0">
                <a:ln>
                  <a:noFill/>
                </a:ln>
                <a:effectLst/>
                <a:latin typeface="Myriad"/>
                <a:ea typeface="Times New Roman" panose="02020603050405020304" pitchFamily="18" charset="0"/>
                <a:cs typeface="Arial" panose="020B0604020202020204" pitchFamily="34" charset="0"/>
                <a:hlinkClick r:id="rId12">
                  <a:extLst>
                    <a:ext uri="{A12FA001-AC4F-418D-AE19-62706E023703}">
                      <ahyp:hlinkClr xmlns="" xmlns:ahyp="http://schemas.microsoft.com/office/drawing/2018/hyperlinkcolor" val="tx"/>
                    </a:ext>
                  </a:extLst>
                </a:hlinkClick>
              </a:rPr>
              <a:t>as de la Informaci</a:t>
            </a:r>
            <a:r>
              <a:rPr kumimoji="0" lang="es-ES" altLang="es-ES" sz="1800" i="0" u="none" strike="noStrike" cap="none" normalizeH="0" baseline="0" dirty="0">
                <a:ln>
                  <a:noFill/>
                </a:ln>
                <a:effectLst/>
                <a:latin typeface="Calibri" panose="020F0502020204030204" pitchFamily="34" charset="0"/>
                <a:ea typeface="Times New Roman" panose="02020603050405020304" pitchFamily="18" charset="0"/>
                <a:cs typeface="Arial" panose="020B0604020202020204" pitchFamily="34" charset="0"/>
                <a:hlinkClick r:id="rId12">
                  <a:extLst>
                    <a:ext uri="{A12FA001-AC4F-418D-AE19-62706E023703}">
                      <ahyp:hlinkClr xmlns="" xmlns:ahyp="http://schemas.microsoft.com/office/drawing/2018/hyperlinkcolor" val="tx"/>
                    </a:ext>
                  </a:extLst>
                </a:hlinkClick>
              </a:rPr>
              <a:t>ó</a:t>
            </a:r>
            <a:r>
              <a:rPr kumimoji="0" lang="es-ES" altLang="es-ES" sz="1800" i="0" u="none" strike="noStrike" cap="none" normalizeH="0" baseline="0" dirty="0">
                <a:ln>
                  <a:noFill/>
                </a:ln>
                <a:effectLst/>
                <a:latin typeface="Myriad"/>
                <a:ea typeface="Times New Roman" panose="02020603050405020304" pitchFamily="18" charset="0"/>
                <a:cs typeface="Arial" panose="020B0604020202020204" pitchFamily="34" charset="0"/>
                <a:hlinkClick r:id="rId12">
                  <a:extLst>
                    <a:ext uri="{A12FA001-AC4F-418D-AE19-62706E023703}">
                      <ahyp:hlinkClr xmlns="" xmlns:ahyp="http://schemas.microsoft.com/office/drawing/2018/hyperlinkcolor" val="tx"/>
                    </a:ext>
                  </a:extLst>
                </a:hlinkClick>
              </a:rPr>
              <a:t>n y la </a:t>
            </a:r>
            <a:r>
              <a:rPr kumimoji="0" lang="es-ES" altLang="es-ES" sz="1800" i="0" u="none" strike="noStrike" cap="none" normalizeH="0" baseline="0" dirty="0">
                <a:ln>
                  <a:noFill/>
                </a:ln>
                <a:effectLst/>
                <a:latin typeface="Myriad"/>
                <a:ea typeface="Times New Roman" panose="02020603050405020304" pitchFamily="18" charset="0"/>
                <a:cs typeface="Arial" panose="020B0604020202020204" pitchFamily="34" charset="0"/>
                <a:hlinkClick r:id="rId12">
                  <a:extLst>
                    <a:ext uri="{A12FA001-AC4F-418D-AE19-62706E023703}">
                      <ahyp:hlinkClr xmlns="" xmlns:ahyp="http://schemas.microsoft.com/office/drawing/2018/hyperlinkcolor" val="tx"/>
                    </a:ext>
                  </a:extLst>
                </a:hlinkClick>
              </a:rPr>
              <a:t>Comunicaci</a:t>
            </a:r>
            <a:r>
              <a:rPr kumimoji="0" lang="es-ES" altLang="es-ES" sz="1800" i="0" u="none" strike="noStrike" cap="none" normalizeH="0" baseline="0" dirty="0">
                <a:ln>
                  <a:noFill/>
                </a:ln>
                <a:effectLst/>
                <a:latin typeface="Calibri" panose="020F0502020204030204" pitchFamily="34" charset="0"/>
                <a:ea typeface="Times New Roman" panose="02020603050405020304" pitchFamily="18" charset="0"/>
                <a:cs typeface="Arial" panose="020B0604020202020204" pitchFamily="34" charset="0"/>
                <a:hlinkClick r:id="rId12">
                  <a:extLst>
                    <a:ext uri="{A12FA001-AC4F-418D-AE19-62706E023703}">
                      <ahyp:hlinkClr xmlns="" xmlns:ahyp="http://schemas.microsoft.com/office/drawing/2018/hyperlinkcolor" val="tx"/>
                    </a:ext>
                  </a:extLst>
                </a:hlinkClick>
              </a:rPr>
              <a:t>ó</a:t>
            </a:r>
            <a:r>
              <a:rPr kumimoji="0" lang="es-ES" altLang="es-ES" sz="1800" i="0" u="none" strike="noStrike" cap="none" normalizeH="0" baseline="0" dirty="0">
                <a:ln>
                  <a:noFill/>
                </a:ln>
                <a:effectLst/>
                <a:latin typeface="Myriad"/>
                <a:ea typeface="Times New Roman" panose="02020603050405020304" pitchFamily="18" charset="0"/>
                <a:cs typeface="Arial" panose="020B0604020202020204" pitchFamily="34" charset="0"/>
                <a:hlinkClick r:id="rId12">
                  <a:extLst>
                    <a:ext uri="{A12FA001-AC4F-418D-AE19-62706E023703}">
                      <ahyp:hlinkClr xmlns="" xmlns:ahyp="http://schemas.microsoft.com/office/drawing/2018/hyperlinkcolor" val="tx"/>
                    </a:ext>
                  </a:extLst>
                </a:hlinkClick>
              </a:rPr>
              <a:t>n de</a:t>
            </a:r>
            <a:r>
              <a:rPr kumimoji="0" lang="es-ES" altLang="es-ES" sz="1800" i="0" u="none" strike="noStrike" cap="none" normalizeH="0" baseline="0" dirty="0">
                <a:ln>
                  <a:noFill/>
                </a:ln>
                <a:effectLst/>
                <a:latin typeface="Myriad"/>
                <a:ea typeface="Times New Roman" panose="02020603050405020304" pitchFamily="18" charset="0"/>
                <a:cs typeface="Arial" panose="020B0604020202020204" pitchFamily="34" charset="0"/>
              </a:rPr>
              <a:t> la SEMA</a:t>
            </a:r>
            <a:endParaRPr kumimoji="0" lang="es-ES" altLang="es-ES" sz="1800" i="0" u="none" strike="noStrike" cap="none" normalizeH="0" baseline="0" dirty="0">
              <a:ln>
                <a:noFill/>
              </a:ln>
              <a:effectLst/>
            </a:endParaRPr>
          </a:p>
        </p:txBody>
      </p:sp>
      <p:pic>
        <p:nvPicPr>
          <p:cNvPr id="5"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70799" y="4746669"/>
            <a:ext cx="1896756"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3"/>
          <p:cNvPicPr>
            <a:picLocks noChangeAspect="1"/>
          </p:cNvPicPr>
          <p:nvPr/>
        </p:nvPicPr>
        <p:blipFill>
          <a:blip r:embed="rId14"/>
          <a:srcRect/>
          <a:stretch>
            <a:fillRect/>
          </a:stretch>
        </p:blipFill>
        <p:spPr bwMode="auto">
          <a:xfrm>
            <a:off x="7524750" y="6330950"/>
            <a:ext cx="1447800" cy="447675"/>
          </a:xfrm>
          <a:prstGeom prst="rect">
            <a:avLst/>
          </a:prstGeom>
          <a:noFill/>
          <a:ln w="9525">
            <a:noFill/>
            <a:miter lim="800000"/>
            <a:headEnd/>
            <a:tailEnd/>
          </a:ln>
        </p:spPr>
      </p:pic>
      <p:pic>
        <p:nvPicPr>
          <p:cNvPr id="8" name="Imagen 4"/>
          <p:cNvPicPr>
            <a:picLocks noChangeAspect="1"/>
          </p:cNvPicPr>
          <p:nvPr/>
        </p:nvPicPr>
        <p:blipFill>
          <a:blip r:embed="rId15"/>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3028381477"/>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7528</TotalTime>
  <Words>286</Words>
  <Application>Microsoft Office PowerPoint</Application>
  <PresentationFormat>Presentación en pantalla (4:3)</PresentationFormat>
  <Paragraphs>47</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Internet Beneficios y Riesgos</vt:lpstr>
      <vt:lpstr>Internet Beneficios y Riesgos</vt:lpstr>
      <vt:lpstr>Consejos para uso seguro de  Internet</vt:lpstr>
      <vt:lpstr>Enlaces web de interés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17</cp:revision>
  <dcterms:created xsi:type="dcterms:W3CDTF">2016-05-03T15:33:32Z</dcterms:created>
  <dcterms:modified xsi:type="dcterms:W3CDTF">2020-12-28T18:14:18Z</dcterms:modified>
</cp:coreProperties>
</file>