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61" r:id="rId3"/>
    <p:sldId id="260" r:id="rId4"/>
    <p:sldId id="258"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08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13/03/2020</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3/13/2020 10:11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2123658"/>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¿En qué se diferencia la neumonía atípica de la neumonía común?</a:t>
            </a:r>
            <a:endParaRPr lang="es-ES" sz="4400" dirty="0">
              <a:solidFill>
                <a:srgbClr val="000000"/>
              </a:solidFill>
              <a:latin typeface="Arial" charset="0"/>
            </a:endParaRPr>
          </a:p>
        </p:txBody>
      </p:sp>
      <p:sp>
        <p:nvSpPr>
          <p:cNvPr id="2" name="CuadroTexto 11"/>
          <p:cNvSpPr txBox="1"/>
          <p:nvPr/>
        </p:nvSpPr>
        <p:spPr>
          <a:xfrm>
            <a:off x="2032000" y="4156501"/>
            <a:ext cx="5080000" cy="830997"/>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M.T. </a:t>
            </a:r>
            <a:r>
              <a:rPr lang="es-ES" sz="2400" dirty="0" err="1">
                <a:solidFill>
                  <a:srgbClr val="000000"/>
                </a:solidFill>
                <a:effectLst>
                  <a:outerShdw blurRad="38100" dist="38100" dir="2700000" algn="tl">
                    <a:srgbClr val="C0C0C0"/>
                  </a:outerShdw>
                </a:effectLst>
                <a:latin typeface="Arial" charset="0"/>
                <a:cs typeface="Arial" charset="0"/>
              </a:rPr>
              <a:t>Callén</a:t>
            </a:r>
            <a:r>
              <a:rPr lang="es-ES" sz="2400" dirty="0">
                <a:solidFill>
                  <a:srgbClr val="000000"/>
                </a:solidFill>
                <a:effectLst>
                  <a:outerShdw blurRad="38100" dist="38100" dir="2700000" algn="tl">
                    <a:srgbClr val="C0C0C0"/>
                  </a:outerShdw>
                </a:effectLst>
                <a:latin typeface="Arial" charset="0"/>
                <a:cs typeface="Arial" charset="0"/>
              </a:rPr>
              <a:t> Blecua.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2141" y="4700221"/>
            <a:ext cx="189677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Neumonía </a:t>
            </a:r>
            <a:r>
              <a:rPr lang="es-ES" dirty="0">
                <a:ln>
                  <a:noFill/>
                </a:ln>
                <a:solidFill>
                  <a:schemeClr val="tx1"/>
                </a:solidFill>
                <a:effectLst>
                  <a:outerShdw blurRad="38100" dist="38100" dir="2700000" algn="tl">
                    <a:srgbClr val="000000">
                      <a:alpha val="43137"/>
                    </a:srgbClr>
                  </a:outerShdw>
                </a:effectLst>
              </a:rPr>
              <a:t>atípica</a:t>
            </a:r>
          </a:p>
        </p:txBody>
      </p:sp>
      <p:sp>
        <p:nvSpPr>
          <p:cNvPr id="19458" name="Rectangle 3"/>
          <p:cNvSpPr>
            <a:spLocks noGrp="1"/>
          </p:cNvSpPr>
          <p:nvPr>
            <p:ph type="body" idx="1"/>
          </p:nvPr>
        </p:nvSpPr>
        <p:spPr>
          <a:xfrm>
            <a:off x="338651" y="1257368"/>
            <a:ext cx="7813675" cy="4204228"/>
          </a:xfrm>
        </p:spPr>
        <p:txBody>
          <a:bodyPr/>
          <a:lstStyle/>
          <a:p>
            <a:pPr eaLnBrk="1" hangingPunct="1">
              <a:buFontTx/>
              <a:buNone/>
            </a:pPr>
            <a:r>
              <a:rPr lang="es-ES" dirty="0"/>
              <a:t> </a:t>
            </a:r>
          </a:p>
          <a:p>
            <a:pPr lvl="1" algn="just" eaLnBrk="1" hangingPunct="1"/>
            <a:r>
              <a:rPr lang="es-ES" sz="2400" dirty="0"/>
              <a:t>Es una infección del pulmón, provoca síntomas </a:t>
            </a:r>
            <a:r>
              <a:rPr lang="es-ES" sz="2400" b="1" dirty="0"/>
              <a:t>más leves </a:t>
            </a:r>
            <a:r>
              <a:rPr lang="es-ES" sz="2400" dirty="0"/>
              <a:t>que la neumonía  común</a:t>
            </a:r>
          </a:p>
          <a:p>
            <a:pPr lvl="1" algn="just" eaLnBrk="1" hangingPunct="1"/>
            <a:r>
              <a:rPr lang="es-ES" sz="2400" dirty="0"/>
              <a:t>La causa principal es una bacteria  </a:t>
            </a:r>
            <a:r>
              <a:rPr lang="es-ES" sz="2400" i="1" dirty="0" err="1"/>
              <a:t>Mycoplasma</a:t>
            </a:r>
            <a:r>
              <a:rPr lang="es-ES" sz="2400" i="1" dirty="0"/>
              <a:t> </a:t>
            </a:r>
            <a:r>
              <a:rPr lang="es-ES" sz="2400" i="1" dirty="0" err="1"/>
              <a:t>pneumoniae</a:t>
            </a:r>
            <a:r>
              <a:rPr lang="es-ES" sz="2400" dirty="0"/>
              <a:t>, también algunos virus</a:t>
            </a:r>
          </a:p>
          <a:p>
            <a:pPr lvl="1" algn="just" eaLnBrk="1" hangingPunct="1"/>
            <a:r>
              <a:rPr lang="es-ES" sz="2400" dirty="0"/>
              <a:t>Es más frecuente en niños mayores de 5 años y adolescentes , pero también se da en niños más pequeños</a:t>
            </a:r>
          </a:p>
          <a:p>
            <a:pPr lvl="1" algn="just" eaLnBrk="1" hangingPunct="1"/>
            <a:r>
              <a:rPr lang="es-ES" sz="2400" dirty="0"/>
              <a:t>Se contagia persona a persona a través de las secreciones respiratorias</a:t>
            </a:r>
          </a:p>
          <a:p>
            <a:pPr marL="517525" lvl="1" indent="0" eaLnBrk="1" hangingPunct="1">
              <a:buNone/>
            </a:pPr>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2141" y="4700221"/>
            <a:ext cx="189677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059872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6659562" cy="141525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Síntomas que orientan hacia la neumonía típica o atípica</a:t>
            </a:r>
          </a:p>
        </p:txBody>
      </p:sp>
      <p:sp>
        <p:nvSpPr>
          <p:cNvPr id="19458" name="Rectangle 3"/>
          <p:cNvSpPr>
            <a:spLocks noGrp="1"/>
          </p:cNvSpPr>
          <p:nvPr>
            <p:ph type="body" idx="1"/>
          </p:nvPr>
        </p:nvSpPr>
        <p:spPr>
          <a:xfrm>
            <a:off x="665163" y="1325159"/>
            <a:ext cx="7813675" cy="917174"/>
          </a:xfrm>
        </p:spPr>
        <p:txBody>
          <a:bodyPr/>
          <a:lstStyle/>
          <a:p>
            <a:pPr eaLnBrk="1" hangingPunct="1">
              <a:buFontTx/>
              <a:buNone/>
            </a:pPr>
            <a:r>
              <a:rPr lang="es-ES" dirty="0"/>
              <a:t> </a:t>
            </a:r>
          </a:p>
          <a:p>
            <a:pPr lvl="1" eaLnBrk="1" hangingPunct="1"/>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graphicFrame>
        <p:nvGraphicFramePr>
          <p:cNvPr id="2" name="Tabla 1"/>
          <p:cNvGraphicFramePr>
            <a:graphicFrameLocks noGrp="1"/>
          </p:cNvGraphicFramePr>
          <p:nvPr>
            <p:extLst>
              <p:ext uri="{D42A27DB-BD31-4B8C-83A1-F6EECF244321}">
                <p14:modId xmlns:p14="http://schemas.microsoft.com/office/powerpoint/2010/main" val="2279195470"/>
              </p:ext>
            </p:extLst>
          </p:nvPr>
        </p:nvGraphicFramePr>
        <p:xfrm>
          <a:off x="390525" y="2293524"/>
          <a:ext cx="8582024" cy="1854200"/>
        </p:xfrm>
        <a:graphic>
          <a:graphicData uri="http://schemas.openxmlformats.org/drawingml/2006/table">
            <a:tbl>
              <a:tblPr firstRow="1" bandRow="1">
                <a:tableStyleId>{5C22544A-7EE6-4342-B048-85BDC9FD1C3A}</a:tableStyleId>
              </a:tblPr>
              <a:tblGrid>
                <a:gridCol w="3990975">
                  <a:extLst>
                    <a:ext uri="{9D8B030D-6E8A-4147-A177-3AD203B41FA5}">
                      <a16:colId xmlns="" xmlns:a16="http://schemas.microsoft.com/office/drawing/2014/main" val="20000"/>
                    </a:ext>
                  </a:extLst>
                </a:gridCol>
                <a:gridCol w="4591049">
                  <a:extLst>
                    <a:ext uri="{9D8B030D-6E8A-4147-A177-3AD203B41FA5}">
                      <a16:colId xmlns="" xmlns:a16="http://schemas.microsoft.com/office/drawing/2014/main" val="20001"/>
                    </a:ext>
                  </a:extLst>
                </a:gridCol>
              </a:tblGrid>
              <a:tr h="370840">
                <a:tc>
                  <a:txBody>
                    <a:bodyPr/>
                    <a:lstStyle/>
                    <a:p>
                      <a:r>
                        <a:rPr lang="es-ES" dirty="0"/>
                        <a:t>Neumonía típica</a:t>
                      </a:r>
                      <a:endParaRPr lang="es-ES_tradnl" dirty="0"/>
                    </a:p>
                  </a:txBody>
                  <a:tcPr/>
                </a:tc>
                <a:tc>
                  <a:txBody>
                    <a:bodyPr/>
                    <a:lstStyle/>
                    <a:p>
                      <a:r>
                        <a:rPr lang="es-ES" dirty="0"/>
                        <a:t>Neumonía atípica</a:t>
                      </a:r>
                      <a:endParaRPr lang="es-ES_tradnl" dirty="0"/>
                    </a:p>
                  </a:txBody>
                  <a:tcPr/>
                </a:tc>
                <a:extLst>
                  <a:ext uri="{0D108BD9-81ED-4DB2-BD59-A6C34878D82A}">
                    <a16:rowId xmlns="" xmlns:a16="http://schemas.microsoft.com/office/drawing/2014/main" val="10000"/>
                  </a:ext>
                </a:extLst>
              </a:tr>
              <a:tr h="370840">
                <a:tc>
                  <a:txBody>
                    <a:bodyPr/>
                    <a:lstStyle/>
                    <a:p>
                      <a:r>
                        <a:rPr lang="es-ES" dirty="0"/>
                        <a:t>Comienzo súbito</a:t>
                      </a:r>
                      <a:endParaRPr lang="es-ES_tradnl" dirty="0"/>
                    </a:p>
                  </a:txBody>
                  <a:tcPr/>
                </a:tc>
                <a:tc>
                  <a:txBody>
                    <a:bodyPr/>
                    <a:lstStyle/>
                    <a:p>
                      <a:r>
                        <a:rPr lang="es-ES" dirty="0"/>
                        <a:t>Comienzo gradual</a:t>
                      </a:r>
                      <a:endParaRPr lang="es-ES_tradnl" dirty="0"/>
                    </a:p>
                  </a:txBody>
                  <a:tcPr/>
                </a:tc>
                <a:extLst>
                  <a:ext uri="{0D108BD9-81ED-4DB2-BD59-A6C34878D82A}">
                    <a16:rowId xmlns="" xmlns:a16="http://schemas.microsoft.com/office/drawing/2014/main" val="10001"/>
                  </a:ext>
                </a:extLst>
              </a:tr>
              <a:tr h="370840">
                <a:tc>
                  <a:txBody>
                    <a:bodyPr/>
                    <a:lstStyle/>
                    <a:p>
                      <a:r>
                        <a:rPr lang="es-ES" dirty="0"/>
                        <a:t>Fiebre &gt;38,5º</a:t>
                      </a:r>
                      <a:endParaRPr lang="es-ES_tradnl" dirty="0"/>
                    </a:p>
                  </a:txBody>
                  <a:tcPr/>
                </a:tc>
                <a:tc>
                  <a:txBody>
                    <a:bodyPr/>
                    <a:lstStyle/>
                    <a:p>
                      <a:r>
                        <a:rPr lang="es-ES" dirty="0"/>
                        <a:t>No fiebre o febrícula</a:t>
                      </a:r>
                      <a:endParaRPr lang="es-ES_tradnl" dirty="0"/>
                    </a:p>
                  </a:txBody>
                  <a:tcPr/>
                </a:tc>
                <a:extLst>
                  <a:ext uri="{0D108BD9-81ED-4DB2-BD59-A6C34878D82A}">
                    <a16:rowId xmlns="" xmlns:a16="http://schemas.microsoft.com/office/drawing/2014/main" val="10002"/>
                  </a:ext>
                </a:extLst>
              </a:tr>
              <a:tr h="370840">
                <a:tc>
                  <a:txBody>
                    <a:bodyPr/>
                    <a:lstStyle/>
                    <a:p>
                      <a:r>
                        <a:rPr lang="es-ES" dirty="0"/>
                        <a:t>Escalofríos,</a:t>
                      </a:r>
                      <a:r>
                        <a:rPr lang="es-ES" baseline="0" dirty="0"/>
                        <a:t> dolor costal, herpes labial</a:t>
                      </a:r>
                      <a:endParaRPr lang="es-ES_tradnl" dirty="0"/>
                    </a:p>
                  </a:txBody>
                  <a:tcPr/>
                </a:tc>
                <a:tc>
                  <a:txBody>
                    <a:bodyPr/>
                    <a:lstStyle/>
                    <a:p>
                      <a:r>
                        <a:rPr lang="es-ES" dirty="0"/>
                        <a:t>Dolor de cabeza, muscular y de articulaciones</a:t>
                      </a:r>
                      <a:endParaRPr lang="es-ES_tradnl" dirty="0"/>
                    </a:p>
                  </a:txBody>
                  <a:tcPr/>
                </a:tc>
                <a:extLst>
                  <a:ext uri="{0D108BD9-81ED-4DB2-BD59-A6C34878D82A}">
                    <a16:rowId xmlns="" xmlns:a16="http://schemas.microsoft.com/office/drawing/2014/main" val="10003"/>
                  </a:ext>
                </a:extLst>
              </a:tr>
              <a:tr h="370840">
                <a:tc>
                  <a:txBody>
                    <a:bodyPr/>
                    <a:lstStyle/>
                    <a:p>
                      <a:r>
                        <a:rPr lang="es-ES" dirty="0"/>
                        <a:t>Tos productiva</a:t>
                      </a:r>
                      <a:endParaRPr lang="es-ES_tradnl" dirty="0"/>
                    </a:p>
                  </a:txBody>
                  <a:tcPr/>
                </a:tc>
                <a:tc>
                  <a:txBody>
                    <a:bodyPr/>
                    <a:lstStyle/>
                    <a:p>
                      <a:r>
                        <a:rPr lang="es-ES" dirty="0"/>
                        <a:t>Tos seca persistente</a:t>
                      </a:r>
                      <a:endParaRPr lang="es-ES_tradnl" dirty="0"/>
                    </a:p>
                  </a:txBody>
                  <a:tcPr/>
                </a:tc>
                <a:extLst>
                  <a:ext uri="{0D108BD9-81ED-4DB2-BD59-A6C34878D82A}">
                    <a16:rowId xmlns="" xmlns:a16="http://schemas.microsoft.com/office/drawing/2014/main" val="10004"/>
                  </a:ext>
                </a:extLst>
              </a:tr>
            </a:tbl>
          </a:graphicData>
        </a:graphic>
      </p:graphicFrame>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2141" y="4700221"/>
            <a:ext cx="189677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835024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Neumonía </a:t>
            </a:r>
            <a:r>
              <a:rPr lang="es-ES" dirty="0">
                <a:ln>
                  <a:noFill/>
                </a:ln>
                <a:solidFill>
                  <a:schemeClr val="tx1"/>
                </a:solidFill>
                <a:effectLst>
                  <a:outerShdw blurRad="38100" dist="38100" dir="2700000" algn="tl">
                    <a:srgbClr val="000000">
                      <a:alpha val="43137"/>
                    </a:srgbClr>
                  </a:outerShdw>
                </a:effectLst>
              </a:rPr>
              <a:t>atípica</a:t>
            </a:r>
          </a:p>
        </p:txBody>
      </p:sp>
      <p:sp>
        <p:nvSpPr>
          <p:cNvPr id="19458" name="Rectangle 3"/>
          <p:cNvSpPr>
            <a:spLocks noGrp="1"/>
          </p:cNvSpPr>
          <p:nvPr>
            <p:ph type="body" idx="1"/>
          </p:nvPr>
        </p:nvSpPr>
        <p:spPr>
          <a:xfrm>
            <a:off x="665163" y="1325159"/>
            <a:ext cx="7813675" cy="3465564"/>
          </a:xfrm>
        </p:spPr>
        <p:txBody>
          <a:bodyPr/>
          <a:lstStyle/>
          <a:p>
            <a:pPr eaLnBrk="1" hangingPunct="1">
              <a:buFontTx/>
              <a:buNone/>
            </a:pPr>
            <a:r>
              <a:rPr lang="es-ES" dirty="0"/>
              <a:t> Tratamiento</a:t>
            </a:r>
          </a:p>
          <a:p>
            <a:pPr lvl="1" algn="just" eaLnBrk="1" hangingPunct="1"/>
            <a:r>
              <a:rPr lang="es-ES" sz="2400" b="1" dirty="0"/>
              <a:t>Medidas generales</a:t>
            </a:r>
            <a:r>
              <a:rPr lang="es-ES" sz="2400" dirty="0"/>
              <a:t>: abundantes líquidos, reposo en casa y antitérmicos si fiebre o dolor</a:t>
            </a:r>
          </a:p>
          <a:p>
            <a:pPr lvl="1" algn="just" eaLnBrk="1" hangingPunct="1"/>
            <a:r>
              <a:rPr lang="es-ES" sz="2400" b="1" dirty="0" smtClean="0"/>
              <a:t>Antibiótico</a:t>
            </a:r>
            <a:r>
              <a:rPr lang="es-ES" sz="2400" dirty="0" smtClean="0"/>
              <a:t> </a:t>
            </a:r>
            <a:r>
              <a:rPr lang="es-ES" sz="2400" dirty="0"/>
              <a:t>de la clase “</a:t>
            </a:r>
            <a:r>
              <a:rPr lang="es-ES" sz="2400" dirty="0" err="1"/>
              <a:t>macrólidos</a:t>
            </a:r>
            <a:r>
              <a:rPr lang="es-ES" sz="2400" dirty="0"/>
              <a:t>” que le indicará su pediatra</a:t>
            </a:r>
          </a:p>
          <a:p>
            <a:pPr lvl="1" algn="just" eaLnBrk="1" hangingPunct="1"/>
            <a:r>
              <a:rPr lang="es-ES" sz="2400" dirty="0"/>
              <a:t>No se recomienda </a:t>
            </a:r>
            <a:r>
              <a:rPr lang="es-ES" sz="2400" dirty="0" err="1"/>
              <a:t>mucolíticos</a:t>
            </a:r>
            <a:r>
              <a:rPr lang="es-ES" sz="2400" dirty="0"/>
              <a:t> ni jarabes para la tos, que pueden provocar efectos secundarios no deseables en los niños</a:t>
            </a:r>
          </a:p>
          <a:p>
            <a:pPr marL="517525" lvl="1" indent="0" eaLnBrk="1" hangingPunct="1">
              <a:buNone/>
            </a:pPr>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2141" y="4700221"/>
            <a:ext cx="1896774"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7624</TotalTime>
  <Words>276</Words>
  <Application>Microsoft Office PowerPoint</Application>
  <PresentationFormat>Presentación en pantalla (4:3)</PresentationFormat>
  <Paragraphs>33</Paragraphs>
  <Slides>4</Slides>
  <Notes>1</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1_White with Blue Bar Segoe Template_TP10286789</vt:lpstr>
      <vt:lpstr>Presentación de PowerPoint</vt:lpstr>
      <vt:lpstr>Neumonía atípica</vt:lpstr>
      <vt:lpstr>Síntomas que orientan hacia la neumonía típica o atípica</vt:lpstr>
      <vt:lpstr>Neumonía atípica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16</cp:revision>
  <dcterms:created xsi:type="dcterms:W3CDTF">2016-05-03T15:33:32Z</dcterms:created>
  <dcterms:modified xsi:type="dcterms:W3CDTF">2020-03-13T21:13:38Z</dcterms:modified>
</cp:coreProperties>
</file>