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63" r:id="rId4"/>
    <p:sldId id="264" r:id="rId5"/>
    <p:sldId id="266"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291" autoAdjust="0"/>
  </p:normalViewPr>
  <p:slideViewPr>
    <p:cSldViewPr snapToGrid="0">
      <p:cViewPr>
        <p:scale>
          <a:sx n="76" d="100"/>
          <a:sy n="76" d="100"/>
        </p:scale>
        <p:origin x="-184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29/02/2020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2/29/2020 12:11 AM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79519295-932D-40A1-A176-D7B0E145A51E}" type="slidenum">
              <a:rPr lang="es-ES" smtClean="0"/>
              <a:t>5</a:t>
            </a:fld>
            <a:endParaRPr lang="es-ES"/>
          </a:p>
        </p:txBody>
      </p:sp>
    </p:spTree>
    <p:extLst>
      <p:ext uri="{BB962C8B-B14F-4D97-AF65-F5344CB8AC3E}">
        <p14:creationId xmlns:p14="http://schemas.microsoft.com/office/powerpoint/2010/main" val="378385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themeOverride" Target="../theme/themeOverride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Granuloma umbilical</a:t>
            </a:r>
            <a:endParaRPr lang="es-ES" sz="4400" dirty="0">
              <a:solidFill>
                <a:srgbClr val="000000"/>
              </a:solidFill>
              <a:latin typeface="Arial" charset="0"/>
            </a:endParaRPr>
          </a:p>
        </p:txBody>
      </p:sp>
      <p:sp>
        <p:nvSpPr>
          <p:cNvPr id="10" name="CuadroTexto 11">
            <a:extLst>
              <a:ext uri="{FF2B5EF4-FFF2-40B4-BE49-F238E27FC236}">
                <a16:creationId xmlns="" xmlns:a16="http://schemas.microsoft.com/office/drawing/2014/main" id="{07F8CD10-2F66-4164-AF5C-55B2C73A4371}"/>
              </a:ext>
            </a:extLst>
          </p:cNvPr>
          <p:cNvSpPr txBox="1"/>
          <p:nvPr/>
        </p:nvSpPr>
        <p:spPr>
          <a:xfrm>
            <a:off x="1187624" y="3429000"/>
            <a:ext cx="6235973" cy="1131848"/>
          </a:xfrm>
          <a:prstGeom prst="rect">
            <a:avLst/>
          </a:prstGeom>
          <a:noFill/>
        </p:spPr>
        <p:txBody>
          <a:bodyPr wrap="square">
            <a:spAutoFit/>
          </a:bodyPr>
          <a:lstStyle/>
          <a:p>
            <a:pPr lvl="0" fontAlgn="base">
              <a:lnSpc>
                <a:spcPct val="150000"/>
              </a:lnSpc>
              <a:spcBef>
                <a:spcPct val="0"/>
              </a:spcBef>
              <a:spcAft>
                <a:spcPct val="0"/>
              </a:spcAft>
              <a:defRPr/>
            </a:pPr>
            <a:r>
              <a:rPr lang="es-ES" sz="2400" kern="1200" dirty="0">
                <a:effectLst>
                  <a:outerShdw blurRad="38100" dist="38100" dir="2700000" algn="tl">
                    <a:srgbClr val="C0C0C0"/>
                  </a:outerShdw>
                </a:effectLst>
                <a:latin typeface="Arial" charset="0"/>
                <a:ea typeface="+mn-ea"/>
                <a:cs typeface="Arial" charset="0"/>
              </a:rPr>
              <a:t>Juan Bravo Acuña. Pediatra</a:t>
            </a:r>
          </a:p>
          <a:p>
            <a:pPr lvl="0" fontAlgn="base">
              <a:lnSpc>
                <a:spcPct val="150000"/>
              </a:lnSpc>
              <a:spcBef>
                <a:spcPct val="0"/>
              </a:spcBef>
              <a:spcAft>
                <a:spcPct val="0"/>
              </a:spcAft>
              <a:defRPr/>
            </a:pPr>
            <a:r>
              <a:rPr kumimoji="0" lang="es-ES" sz="2400" b="0" i="0" u="none" strike="noStrike" cap="none" spc="0" normalizeH="0" baseline="0" noProof="0" dirty="0">
                <a:ln>
                  <a:noFill/>
                </a:ln>
                <a:solidFill>
                  <a:srgbClr val="000000"/>
                </a:solidFill>
                <a:effectLst>
                  <a:outerShdw blurRad="38100" dist="38100" dir="2700000" algn="tl">
                    <a:srgbClr val="C0C0C0"/>
                  </a:outerShdw>
                </a:effectLst>
                <a:uLnTx/>
                <a:uFillTx/>
                <a:latin typeface="Arial" charset="0"/>
                <a:cs typeface="Arial" charset="0"/>
              </a:rPr>
              <a:t>Manuel Merino Moína. Pediatra</a:t>
            </a:r>
            <a:endPar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endParaRPr>
          </a:p>
        </p:txBody>
      </p:sp>
      <p:pic>
        <p:nvPicPr>
          <p:cNvPr id="3" name="Imagen 2" descr="Imagen de un granuloma umbilical">
            <a:extLst>
              <a:ext uri="{FF2B5EF4-FFF2-40B4-BE49-F238E27FC236}">
                <a16:creationId xmlns="" xmlns:a16="http://schemas.microsoft.com/office/drawing/2014/main" id="{F3F68451-2331-4B6E-9725-354124695D7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23597" y="4499441"/>
            <a:ext cx="1418050" cy="1260000"/>
          </a:xfrm>
          <a:prstGeom prst="rect">
            <a:avLst/>
          </a:prstGeom>
          <a:ln>
            <a:noFill/>
          </a:ln>
          <a:effectLst>
            <a:softEdge rad="112500"/>
          </a:effec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44293"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a:t>
            </a:r>
          </a:p>
        </p:txBody>
      </p:sp>
      <p:sp>
        <p:nvSpPr>
          <p:cNvPr id="3" name="Marcador de contenido 2">
            <a:extLst>
              <a:ext uri="{FF2B5EF4-FFF2-40B4-BE49-F238E27FC236}">
                <a16:creationId xmlns="" xmlns:a16="http://schemas.microsoft.com/office/drawing/2014/main" id="{E93A0925-295C-419F-88E6-B20A5CF72A34}"/>
              </a:ext>
            </a:extLst>
          </p:cNvPr>
          <p:cNvSpPr>
            <a:spLocks noGrp="1"/>
          </p:cNvSpPr>
          <p:nvPr>
            <p:ph idx="1"/>
          </p:nvPr>
        </p:nvSpPr>
        <p:spPr>
          <a:xfrm>
            <a:off x="769345" y="1925611"/>
            <a:ext cx="7892657" cy="2013821"/>
          </a:xfrm>
        </p:spPr>
        <p:txBody>
          <a:bodyPr/>
          <a:lstStyle/>
          <a:p>
            <a:pPr algn="just">
              <a:lnSpc>
                <a:spcPct val="114000"/>
              </a:lnSpc>
              <a:spcBef>
                <a:spcPts val="600"/>
              </a:spcBef>
            </a:pPr>
            <a:r>
              <a:rPr lang="es-ES" sz="2800" dirty="0"/>
              <a:t>Es un bultito de color rosa, a veces húmedo, que puede quedar en el ombligo del bebé, después de caer el cordón.</a:t>
            </a:r>
          </a:p>
          <a:p>
            <a:pPr algn="just">
              <a:lnSpc>
                <a:spcPct val="114000"/>
              </a:lnSpc>
              <a:spcBef>
                <a:spcPts val="600"/>
              </a:spcBef>
            </a:pPr>
            <a:r>
              <a:rPr lang="es-ES" sz="2800" dirty="0"/>
              <a:t>Se debe tratar porque puede crecer e infectarse. </a:t>
            </a:r>
          </a:p>
        </p:txBody>
      </p:sp>
      <p:pic>
        <p:nvPicPr>
          <p:cNvPr id="19460"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5"/>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2" descr="Imagen de un granuloma umbilical">
            <a:extLst>
              <a:ext uri="{FF2B5EF4-FFF2-40B4-BE49-F238E27FC236}">
                <a16:creationId xmlns="" xmlns:a16="http://schemas.microsoft.com/office/drawing/2014/main" id="{F3F68451-2331-4B6E-9725-354124695D7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23597" y="4499441"/>
            <a:ext cx="1418050" cy="1260000"/>
          </a:xfrm>
          <a:prstGeom prst="rect">
            <a:avLst/>
          </a:prstGeom>
          <a:ln>
            <a:noFill/>
          </a:ln>
          <a:effectLst>
            <a:softEdge rad="112500"/>
          </a:effectLst>
        </p:spPr>
      </p:pic>
    </p:spTree>
    <p:extLst>
      <p:ext uri="{BB962C8B-B14F-4D97-AF65-F5344CB8AC3E}">
        <p14:creationId xmlns:p14="http://schemas.microsoft.com/office/powerpoint/2010/main" val="1328939826"/>
      </p:ext>
    </p:extLst>
  </p:cSld>
  <p:clrMapOvr>
    <a:overrideClrMapping bg1="lt1" tx1="dk1" bg2="lt2" tx2="dk2" accent1="accent1" accent2="accent2" accent3="accent3" accent4="accent4" accent5="accent5" accent6="accent6" hlink="hlink" folHlink="folHlink"/>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0" name="Marcador de contenido 2">
            <a:extLst>
              <a:ext uri="{FF2B5EF4-FFF2-40B4-BE49-F238E27FC236}">
                <a16:creationId xmlns="" xmlns:a16="http://schemas.microsoft.com/office/drawing/2014/main" id="{2722972B-DAB6-47E8-8132-FEA401BE7574}"/>
              </a:ext>
            </a:extLst>
          </p:cNvPr>
          <p:cNvSpPr txBox="1">
            <a:spLocks/>
          </p:cNvSpPr>
          <p:nvPr/>
        </p:nvSpPr>
        <p:spPr bwMode="auto">
          <a:xfrm>
            <a:off x="762000" y="1255171"/>
            <a:ext cx="7727576" cy="364138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4"/>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5"/>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4000"/>
              </a:lnSpc>
              <a:spcBef>
                <a:spcPts val="600"/>
              </a:spcBef>
            </a:pPr>
            <a:r>
              <a:rPr lang="es-ES" sz="2800" dirty="0"/>
              <a:t>El personal sanitario puede recomendar varios tratamientos.</a:t>
            </a:r>
          </a:p>
          <a:p>
            <a:pPr algn="just">
              <a:lnSpc>
                <a:spcPct val="114000"/>
              </a:lnSpc>
              <a:spcBef>
                <a:spcPts val="600"/>
              </a:spcBef>
            </a:pPr>
            <a:r>
              <a:rPr lang="es-ES" sz="2800" dirty="0"/>
              <a:t>Tradicionalmente se han usado “toques” de nitrato de plata en el ombligo, pero pueden producir quemaduras superficiales.</a:t>
            </a:r>
          </a:p>
          <a:p>
            <a:pPr algn="just">
              <a:lnSpc>
                <a:spcPct val="114000"/>
              </a:lnSpc>
              <a:spcBef>
                <a:spcPts val="600"/>
              </a:spcBef>
            </a:pPr>
            <a:r>
              <a:rPr lang="es-ES" sz="2800" dirty="0"/>
              <a:t>Ahora se recomienda usar </a:t>
            </a:r>
            <a:r>
              <a:rPr lang="es-ES" sz="2800" b="1" dirty="0"/>
              <a:t>SAL COMÚN</a:t>
            </a:r>
            <a:r>
              <a:rPr lang="es-ES" sz="2800" dirty="0"/>
              <a:t>.</a:t>
            </a:r>
          </a:p>
          <a:p>
            <a:pPr algn="just">
              <a:lnSpc>
                <a:spcPct val="114000"/>
              </a:lnSpc>
              <a:spcBef>
                <a:spcPts val="600"/>
              </a:spcBef>
            </a:pPr>
            <a:r>
              <a:rPr lang="es-ES" sz="2800" dirty="0"/>
              <a:t>“El granuloma umbilical cura con sal”.</a:t>
            </a:r>
          </a:p>
        </p:txBody>
      </p:sp>
      <p:sp>
        <p:nvSpPr>
          <p:cNvPr id="4" name="Título 3">
            <a:extLst>
              <a:ext uri="{FF2B5EF4-FFF2-40B4-BE49-F238E27FC236}">
                <a16:creationId xmlns="" xmlns:a16="http://schemas.microsoft.com/office/drawing/2014/main" id="{A513E7A1-5C75-41A7-BCC8-F9EE6C02607F}"/>
              </a:ext>
            </a:extLst>
          </p:cNvPr>
          <p:cNvSpPr>
            <a:spLocks noGrp="1"/>
          </p:cNvSpPr>
          <p:nvPr>
            <p:ph type="title"/>
          </p:nvPr>
        </p:nvSpPr>
        <p:spPr>
          <a:xfrm>
            <a:off x="381000" y="230188"/>
            <a:ext cx="8382000" cy="1218795"/>
          </a:xfrm>
        </p:spPr>
        <p:txBody>
          <a:bodyPr/>
          <a:lstStyle/>
          <a:p>
            <a:r>
              <a:rPr lang="es-ES" sz="4400" dirty="0">
                <a:ln>
                  <a:noFill/>
                </a:ln>
                <a:solidFill>
                  <a:schemeClr val="tx1"/>
                </a:solidFill>
                <a:effectLst>
                  <a:outerShdw blurRad="38100" dist="38100" dir="2700000" algn="tl">
                    <a:srgbClr val="000000">
                      <a:alpha val="43137"/>
                    </a:srgbClr>
                  </a:outerShdw>
                </a:effectLst>
              </a:rPr>
              <a:t>¿Cómo se trata?</a:t>
            </a:r>
            <a:br>
              <a:rPr lang="es-ES" sz="4400" dirty="0">
                <a:ln>
                  <a:noFill/>
                </a:ln>
                <a:solidFill>
                  <a:schemeClr val="tx1"/>
                </a:solidFill>
                <a:effectLst>
                  <a:outerShdw blurRad="38100" dist="38100" dir="2700000" algn="tl">
                    <a:srgbClr val="000000">
                      <a:alpha val="43137"/>
                    </a:srgbClr>
                  </a:outerShdw>
                </a:effectLst>
              </a:rPr>
            </a:br>
            <a:endParaRPr lang="es-ES" sz="4400" dirty="0"/>
          </a:p>
        </p:txBody>
      </p:sp>
    </p:spTree>
    <p:extLst>
      <p:ext uri="{BB962C8B-B14F-4D97-AF65-F5344CB8AC3E}">
        <p14:creationId xmlns:p14="http://schemas.microsoft.com/office/powerpoint/2010/main" val="334872333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44293" y="234950"/>
            <a:ext cx="6131292" cy="498598"/>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El granuloma umbilical cura con sal</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E93A0925-295C-419F-88E6-B20A5CF72A34}"/>
              </a:ext>
            </a:extLst>
          </p:cNvPr>
          <p:cNvSpPr>
            <a:spLocks noGrp="1"/>
          </p:cNvSpPr>
          <p:nvPr>
            <p:ph idx="1"/>
          </p:nvPr>
        </p:nvSpPr>
        <p:spPr>
          <a:xfrm>
            <a:off x="767238" y="1687617"/>
            <a:ext cx="7685723" cy="2505045"/>
          </a:xfrm>
        </p:spPr>
        <p:txBody>
          <a:bodyPr/>
          <a:lstStyle/>
          <a:p>
            <a:pPr algn="just">
              <a:lnSpc>
                <a:spcPct val="114000"/>
              </a:lnSpc>
              <a:spcBef>
                <a:spcPts val="600"/>
              </a:spcBef>
            </a:pPr>
            <a:r>
              <a:rPr lang="es-ES" sz="2800" dirty="0"/>
              <a:t>Con las manos limpias se cubre el granuloma con una pizca de sal, se pone encima una gasa y se mantiene durante 20 minutos.</a:t>
            </a:r>
          </a:p>
          <a:p>
            <a:pPr algn="just">
              <a:lnSpc>
                <a:spcPct val="114000"/>
              </a:lnSpc>
              <a:spcBef>
                <a:spcPts val="600"/>
              </a:spcBef>
            </a:pPr>
            <a:r>
              <a:rPr lang="es-ES" sz="2800" dirty="0"/>
              <a:t>Se retira luego la sal utilizando una gasa limpia húmeda…</a:t>
            </a:r>
          </a:p>
        </p:txBody>
      </p:sp>
      <p:pic>
        <p:nvPicPr>
          <p:cNvPr id="9" name="Imagen 8" descr="Imagen de un granuloma umbilical">
            <a:extLst>
              <a:ext uri="{FF2B5EF4-FFF2-40B4-BE49-F238E27FC236}">
                <a16:creationId xmlns="" xmlns:a16="http://schemas.microsoft.com/office/drawing/2014/main" id="{00578E20-6DDD-432E-9B0B-6712D906E8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9842" y="4481820"/>
            <a:ext cx="1418052" cy="1260000"/>
          </a:xfrm>
          <a:prstGeom prst="rect">
            <a:avLst/>
          </a:prstGeom>
          <a:ln>
            <a:noFill/>
          </a:ln>
          <a:effectLst>
            <a:softEdge rad="112500"/>
          </a:effectLst>
        </p:spPr>
      </p:pic>
    </p:spTree>
    <p:extLst>
      <p:ext uri="{BB962C8B-B14F-4D97-AF65-F5344CB8AC3E}">
        <p14:creationId xmlns:p14="http://schemas.microsoft.com/office/powerpoint/2010/main" val="187663058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44293" y="234950"/>
            <a:ext cx="6131292" cy="498598"/>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El granuloma umbilical cura con sal</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E93A0925-295C-419F-88E6-B20A5CF72A34}"/>
              </a:ext>
            </a:extLst>
          </p:cNvPr>
          <p:cNvSpPr>
            <a:spLocks noGrp="1"/>
          </p:cNvSpPr>
          <p:nvPr>
            <p:ph idx="1"/>
          </p:nvPr>
        </p:nvSpPr>
        <p:spPr>
          <a:xfrm>
            <a:off x="760975" y="1624987"/>
            <a:ext cx="7698249" cy="3076996"/>
          </a:xfrm>
        </p:spPr>
        <p:txBody>
          <a:bodyPr/>
          <a:lstStyle/>
          <a:p>
            <a:pPr algn="just">
              <a:lnSpc>
                <a:spcPct val="114000"/>
              </a:lnSpc>
              <a:spcBef>
                <a:spcPts val="600"/>
              </a:spcBef>
            </a:pPr>
            <a:r>
              <a:rPr lang="es-ES" sz="2400" dirty="0"/>
              <a:t>Debe repetirse este procedimiento 2 veces al día durante 3 días. Puede ser más cómodo hacerlo mientras el bebé duerme.</a:t>
            </a:r>
          </a:p>
          <a:p>
            <a:pPr algn="just">
              <a:lnSpc>
                <a:spcPct val="114000"/>
              </a:lnSpc>
              <a:spcBef>
                <a:spcPts val="600"/>
              </a:spcBef>
            </a:pPr>
            <a:r>
              <a:rPr lang="es-ES" sz="2400" dirty="0"/>
              <a:t>Se notará, al 2º-3</a:t>
            </a:r>
            <a:r>
              <a:rPr lang="es-ES" sz="2400" baseline="30000" dirty="0"/>
              <a:t>er</a:t>
            </a:r>
            <a:r>
              <a:rPr lang="es-ES" sz="2400" dirty="0"/>
              <a:t> día, que el granuloma se reduce, cambia de color y se va curando, gracias a las aplicaciones.</a:t>
            </a:r>
          </a:p>
          <a:p>
            <a:pPr algn="just">
              <a:lnSpc>
                <a:spcPct val="114000"/>
              </a:lnSpc>
              <a:spcBef>
                <a:spcPts val="600"/>
              </a:spcBef>
            </a:pPr>
            <a:r>
              <a:rPr lang="es-ES" sz="2400" dirty="0"/>
              <a:t>Si no se observara la curación, se debe volver a comentarlo en la consulta.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85075" y="4798317"/>
            <a:ext cx="1414463" cy="126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903978"/>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themeOverride>
</file>

<file path=docProps/app.xml><?xml version="1.0" encoding="utf-8"?>
<Properties xmlns="http://schemas.openxmlformats.org/officeDocument/2006/extended-properties" xmlns:vt="http://schemas.openxmlformats.org/officeDocument/2006/docPropsVTypes">
  <Template/>
  <TotalTime>7728</TotalTime>
  <Words>316</Words>
  <Application>Microsoft Office PowerPoint</Application>
  <PresentationFormat>Presentación en pantalla (4:3)</PresentationFormat>
  <Paragraphs>28</Paragraphs>
  <Slides>5</Slides>
  <Notes>2</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¿Qué es?</vt:lpstr>
      <vt:lpstr>¿Cómo se trata? </vt:lpstr>
      <vt:lpstr>El granuloma umbilical cura con sal</vt:lpstr>
      <vt:lpstr>El granuloma umbilical cura con 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21</cp:revision>
  <dcterms:created xsi:type="dcterms:W3CDTF">2016-05-03T15:33:32Z</dcterms:created>
  <dcterms:modified xsi:type="dcterms:W3CDTF">2020-02-28T23:19:32Z</dcterms:modified>
</cp:coreProperties>
</file>