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62" r:id="rId3"/>
    <p:sldId id="259" r:id="rId4"/>
    <p:sldId id="260" r:id="rId5"/>
    <p:sldId id="258"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28/12/2019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12/28/2019 8:13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29201" y="2032789"/>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Cuida tu espalda</a:t>
            </a:r>
            <a:endParaRPr lang="es-ES" sz="4400" dirty="0">
              <a:solidFill>
                <a:srgbClr val="000000"/>
              </a:solidFill>
              <a:latin typeface="Arial" charset="0"/>
            </a:endParaRPr>
          </a:p>
        </p:txBody>
      </p:sp>
      <p:sp>
        <p:nvSpPr>
          <p:cNvPr id="2" name="CuadroTexto 11"/>
          <p:cNvSpPr txBox="1"/>
          <p:nvPr/>
        </p:nvSpPr>
        <p:spPr>
          <a:xfrm>
            <a:off x="2253152" y="3922712"/>
            <a:ext cx="5080000" cy="830997"/>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Isabel Pérez </a:t>
            </a:r>
            <a:r>
              <a:rPr lang="es-ES" sz="2400" dirty="0" smtClean="0">
                <a:solidFill>
                  <a:srgbClr val="000000"/>
                </a:solidFill>
                <a:effectLst>
                  <a:outerShdw blurRad="38100" dist="38100" dir="2700000" algn="tl">
                    <a:srgbClr val="C0C0C0"/>
                  </a:outerShdw>
                </a:effectLst>
                <a:latin typeface="Arial" charset="0"/>
                <a:cs typeface="Arial" charset="0"/>
              </a:rPr>
              <a:t>García. Pediatra</a:t>
            </a:r>
            <a:endParaRPr lang="es-ES" sz="24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Susana </a:t>
            </a:r>
            <a:r>
              <a:rPr lang="es-ES" sz="2400" dirty="0" err="1">
                <a:solidFill>
                  <a:srgbClr val="000000"/>
                </a:solidFill>
                <a:effectLst>
                  <a:outerShdw blurRad="38100" dist="38100" dir="2700000" algn="tl">
                    <a:srgbClr val="C0C0C0"/>
                  </a:outerShdw>
                </a:effectLst>
                <a:latin typeface="Arial" charset="0"/>
                <a:cs typeface="Arial" charset="0"/>
              </a:rPr>
              <a:t>Alberola</a:t>
            </a:r>
            <a:r>
              <a:rPr lang="es-ES" sz="2400" dirty="0">
                <a:solidFill>
                  <a:srgbClr val="000000"/>
                </a:solidFill>
                <a:effectLst>
                  <a:outerShdw blurRad="38100" dist="38100" dir="2700000" algn="tl">
                    <a:srgbClr val="C0C0C0"/>
                  </a:outerShdw>
                </a:effectLst>
                <a:latin typeface="Arial" charset="0"/>
                <a:cs typeface="Arial" charset="0"/>
              </a:rPr>
              <a:t> </a:t>
            </a:r>
            <a:r>
              <a:rPr lang="es-ES" sz="2400" dirty="0" smtClean="0">
                <a:solidFill>
                  <a:srgbClr val="000000"/>
                </a:solidFill>
                <a:effectLst>
                  <a:outerShdw blurRad="38100" dist="38100" dir="2700000" algn="tl">
                    <a:srgbClr val="C0C0C0"/>
                  </a:outerShdw>
                </a:effectLst>
                <a:latin typeface="Arial" charset="0"/>
                <a:cs typeface="Arial" charset="0"/>
              </a:rPr>
              <a:t>López. Pediatra</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2765" y="460643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64797"/>
          </a:xfrm>
        </p:spPr>
        <p:txBody>
          <a:bodyPr numCol="1" anchorCtr="0" compatLnSpc="1">
            <a:prstTxWarp prst="textNoShape">
              <a:avLst/>
            </a:prstTxWarp>
          </a:bodyPr>
          <a:lstStyle/>
          <a:p>
            <a:pPr eaLnBrk="1" hangingPunct="1">
              <a:defRPr/>
            </a:pPr>
            <a:r>
              <a:rPr lang="es-ES" b="1" dirty="0">
                <a:ln>
                  <a:noFill/>
                </a:ln>
                <a:solidFill>
                  <a:schemeClr val="tx1"/>
                </a:solidFill>
                <a:effectLst>
                  <a:outerShdw blurRad="38100" dist="38100" dir="2700000" algn="tl">
                    <a:srgbClr val="000000">
                      <a:alpha val="43137"/>
                    </a:srgbClr>
                  </a:outerShdw>
                </a:effectLst>
              </a:rPr>
              <a:t>Dolor de espalda</a:t>
            </a:r>
          </a:p>
        </p:txBody>
      </p:sp>
      <p:sp>
        <p:nvSpPr>
          <p:cNvPr id="19458" name="Rectangle 3"/>
          <p:cNvSpPr>
            <a:spLocks noGrp="1"/>
          </p:cNvSpPr>
          <p:nvPr>
            <p:ph type="body" idx="1"/>
          </p:nvPr>
        </p:nvSpPr>
        <p:spPr>
          <a:xfrm>
            <a:off x="703262" y="1629959"/>
            <a:ext cx="7813675" cy="2499146"/>
          </a:xfrm>
        </p:spPr>
        <p:txBody>
          <a:bodyPr/>
          <a:lstStyle/>
          <a:p>
            <a:pPr lvl="1" algn="just" eaLnBrk="1" hangingPunct="1"/>
            <a:r>
              <a:rPr lang="es-ES" dirty="0"/>
              <a:t>El dolor de espalda es una queja común a partir de los 10 años de edad. </a:t>
            </a:r>
          </a:p>
          <a:p>
            <a:pPr lvl="1" algn="just" eaLnBrk="1" hangingPunct="1"/>
            <a:r>
              <a:rPr lang="es-ES" dirty="0"/>
              <a:t>Los adolescentes con dolor persistente tienen más riesgo de sufrir dolor crónico de espalda en la edad adulta. </a:t>
            </a:r>
          </a:p>
          <a:p>
            <a:pPr marL="517525" lvl="1" indent="0" algn="just" eaLnBrk="1" hangingPunct="1">
              <a:buNone/>
            </a:pP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65" y="460643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819193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5876314" cy="553998"/>
          </a:xfrm>
        </p:spPr>
        <p:txBody>
          <a:bodyPr numCol="1" anchorCtr="0" compatLnSpc="1">
            <a:prstTxWarp prst="textNoShape">
              <a:avLst/>
            </a:prstTxWarp>
          </a:bodyPr>
          <a:lstStyle/>
          <a:p>
            <a:pPr eaLnBrk="1" hangingPunct="1">
              <a:defRPr/>
            </a:pPr>
            <a:r>
              <a:rPr lang="es-ES" sz="4000" b="1" dirty="0">
                <a:ln>
                  <a:noFill/>
                </a:ln>
                <a:solidFill>
                  <a:schemeClr val="tx1"/>
                </a:solidFill>
                <a:effectLst>
                  <a:outerShdw blurRad="38100" dist="38100" dir="2700000" algn="tl">
                    <a:srgbClr val="000000">
                      <a:alpha val="43137"/>
                    </a:srgbClr>
                  </a:outerShdw>
                </a:effectLst>
              </a:rPr>
              <a:t>¿Cómo es el dolor de espalda?</a:t>
            </a:r>
          </a:p>
        </p:txBody>
      </p:sp>
      <p:sp>
        <p:nvSpPr>
          <p:cNvPr id="19458" name="Rectangle 3"/>
          <p:cNvSpPr>
            <a:spLocks noGrp="1"/>
          </p:cNvSpPr>
          <p:nvPr>
            <p:ph type="body" idx="1"/>
          </p:nvPr>
        </p:nvSpPr>
        <p:spPr>
          <a:xfrm>
            <a:off x="609478" y="1441939"/>
            <a:ext cx="7813675" cy="2499146"/>
          </a:xfrm>
        </p:spPr>
        <p:txBody>
          <a:bodyPr/>
          <a:lstStyle/>
          <a:p>
            <a:pPr algn="just"/>
            <a:r>
              <a:rPr lang="es-ES" sz="2800" dirty="0"/>
              <a:t>Casi siempre se debe a un “dolor mecánico inespecífico”. </a:t>
            </a:r>
          </a:p>
          <a:p>
            <a:pPr algn="just"/>
            <a:r>
              <a:rPr lang="es-ES" sz="2800" dirty="0"/>
              <a:t>Suele ser de un dolor leve, que aumenta con el movimiento y con posturas mantenidas y que no es constante.</a:t>
            </a:r>
          </a:p>
          <a:p>
            <a:pPr algn="just"/>
            <a:r>
              <a:rPr lang="es-ES" sz="2800" dirty="0"/>
              <a:t>Es raro que despierte por la noche.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65" y="460643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041941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437602" cy="1107996"/>
          </a:xfrm>
        </p:spPr>
        <p:txBody>
          <a:bodyPr numCol="1" anchorCtr="0" compatLnSpc="1">
            <a:prstTxWarp prst="textNoShape">
              <a:avLst/>
            </a:prstTxWarp>
          </a:bodyPr>
          <a:lstStyle/>
          <a:p>
            <a:r>
              <a:rPr lang="es-ES" sz="4000" b="1" dirty="0">
                <a:effectLst>
                  <a:outerShdw blurRad="38100" dist="38100" dir="2700000" algn="tl">
                    <a:srgbClr val="000000">
                      <a:alpha val="43137"/>
                    </a:srgbClr>
                  </a:outerShdw>
                </a:effectLst>
              </a:rPr>
              <a:t>¿Por qué duele la espalda?</a:t>
            </a:r>
            <a:endParaRPr lang="es-ES" sz="4000" dirty="0">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465931" y="1406769"/>
            <a:ext cx="7813675" cy="4462760"/>
          </a:xfrm>
        </p:spPr>
        <p:txBody>
          <a:bodyPr/>
          <a:lstStyle/>
          <a:p>
            <a:pPr marL="0" indent="0">
              <a:buNone/>
            </a:pPr>
            <a:r>
              <a:rPr lang="es-ES" sz="2800" dirty="0"/>
              <a:t>Hay un mayor riesgo de tener dolor de espalda por</a:t>
            </a:r>
            <a:r>
              <a:rPr lang="es-ES" sz="2800" dirty="0" smtClean="0"/>
              <a:t>:</a:t>
            </a:r>
          </a:p>
          <a:p>
            <a:pPr marL="0" indent="0">
              <a:buNone/>
            </a:pPr>
            <a:endParaRPr lang="es-ES" sz="2800" dirty="0"/>
          </a:p>
          <a:p>
            <a:pPr lvl="0"/>
            <a:r>
              <a:rPr lang="es-ES" sz="2800" dirty="0"/>
              <a:t>El sedentarismo.</a:t>
            </a:r>
          </a:p>
          <a:p>
            <a:pPr lvl="0"/>
            <a:r>
              <a:rPr lang="es-ES" sz="2800" dirty="0"/>
              <a:t>Los hábitos posturales incorrectos, como estar sentado mucho tiempo, sobre todo en posiciones inadecuadas. </a:t>
            </a:r>
          </a:p>
          <a:p>
            <a:pPr lvl="0"/>
            <a:r>
              <a:rPr lang="es-ES" sz="2800" dirty="0"/>
              <a:t>La práctica competitiva inapropiada de ciertos deportes.</a:t>
            </a:r>
          </a:p>
          <a:p>
            <a:pPr lvl="0"/>
            <a:r>
              <a:rPr lang="es-ES" sz="2800" dirty="0"/>
              <a:t>La obesidad.</a:t>
            </a:r>
          </a:p>
          <a:p>
            <a:pPr marL="0" indent="0">
              <a:buNone/>
            </a:pP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65" y="460643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894910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437602" cy="1107996"/>
          </a:xfrm>
        </p:spPr>
        <p:txBody>
          <a:bodyPr numCol="1" anchorCtr="0" compatLnSpc="1">
            <a:prstTxWarp prst="textNoShape">
              <a:avLst/>
            </a:prstTxWarp>
          </a:bodyPr>
          <a:lstStyle/>
          <a:p>
            <a:r>
              <a:rPr lang="es-ES" sz="4000" b="1" dirty="0">
                <a:effectLst>
                  <a:outerShdw blurRad="38100" dist="38100" dir="2700000" algn="tl">
                    <a:srgbClr val="000000">
                      <a:alpha val="43137"/>
                    </a:srgbClr>
                  </a:outerShdw>
                </a:effectLst>
              </a:rPr>
              <a:t>¿Cómo se puede prevenir?</a:t>
            </a:r>
            <a:endParaRPr lang="es-ES" sz="4000" dirty="0">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703262" y="1668266"/>
            <a:ext cx="7813675" cy="3213187"/>
          </a:xfrm>
        </p:spPr>
        <p:txBody>
          <a:bodyPr/>
          <a:lstStyle/>
          <a:p>
            <a:pPr lvl="0"/>
            <a:r>
              <a:rPr lang="es-ES" sz="2800" dirty="0"/>
              <a:t>Estar activo, hacer ejercicio de forma regular.</a:t>
            </a:r>
          </a:p>
          <a:p>
            <a:pPr lvl="0"/>
            <a:r>
              <a:rPr lang="es-ES" sz="2800" dirty="0"/>
              <a:t>No estar mucho tiempo sentado. Sentarse bien. </a:t>
            </a:r>
          </a:p>
          <a:p>
            <a:r>
              <a:rPr lang="es-ES" sz="2800" dirty="0"/>
              <a:t>No levantar peso del suelo flexionando la espalda, sino doblando las rodillas y caderas.</a:t>
            </a:r>
          </a:p>
          <a:p>
            <a:r>
              <a:rPr lang="es-ES" sz="2800" dirty="0"/>
              <a:t>Limitar en lo posible el peso de la mochila.</a:t>
            </a:r>
          </a:p>
          <a:p>
            <a:pPr lvl="0"/>
            <a:r>
              <a:rPr lang="es-ES" sz="2800" dirty="0"/>
              <a:t>Poner el ordenador frente a los ojos.</a:t>
            </a:r>
          </a:p>
          <a:p>
            <a:pPr lvl="0"/>
            <a:r>
              <a:rPr lang="es-ES" sz="2800" dirty="0"/>
              <a:t>Evitar el sobrepeso</a:t>
            </a:r>
            <a:r>
              <a:rPr lang="es-ES" dirty="0"/>
              <a:t>.</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65" y="460643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76886" y="369703"/>
            <a:ext cx="6403852" cy="553998"/>
          </a:xfrm>
        </p:spPr>
        <p:txBody>
          <a:bodyPr numCol="1" anchorCtr="0" compatLnSpc="1">
            <a:prstTxWarp prst="textNoShape">
              <a:avLst/>
            </a:prstTxWarp>
          </a:bodyPr>
          <a:lstStyle/>
          <a:p>
            <a:r>
              <a:rPr lang="es-ES" sz="4000" b="1" dirty="0">
                <a:effectLst>
                  <a:outerShdw blurRad="38100" dist="38100" dir="2700000" algn="tl">
                    <a:srgbClr val="000000">
                      <a:alpha val="43137"/>
                    </a:srgbClr>
                  </a:outerShdw>
                </a:effectLst>
              </a:rPr>
              <a:t>¿Qué hay que vigilar?</a:t>
            </a:r>
            <a:endParaRPr lang="es-ES" sz="4000" dirty="0">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703262" y="1629959"/>
            <a:ext cx="7813675" cy="3447098"/>
          </a:xfrm>
        </p:spPr>
        <p:txBody>
          <a:bodyPr/>
          <a:lstStyle/>
          <a:p>
            <a:pPr lvl="0" algn="just"/>
            <a:r>
              <a:rPr lang="es-ES" sz="2800" dirty="0"/>
              <a:t>Si tiene menos de 5 años.</a:t>
            </a:r>
          </a:p>
          <a:p>
            <a:pPr lvl="0" algn="just"/>
            <a:r>
              <a:rPr lang="es-ES" sz="2800" dirty="0"/>
              <a:t>Dolor intenso que interfiere con la actividad, que no cede con analgésicos o es constante.</a:t>
            </a:r>
          </a:p>
          <a:p>
            <a:pPr lvl="0" algn="just"/>
            <a:r>
              <a:rPr lang="es-ES" sz="2800" dirty="0"/>
              <a:t>Dolor que se acompaña de fiebre, cansancio excesivo, pérdida de peso…</a:t>
            </a:r>
          </a:p>
          <a:p>
            <a:pPr lvl="0" algn="just"/>
            <a:r>
              <a:rPr lang="es-ES" sz="2800" dirty="0"/>
              <a:t>Dolor que se asocia a pérdida de fuerza, sensación de acorchamiento de los miembros, inestabilidad… </a:t>
            </a:r>
          </a:p>
          <a:p>
            <a:pPr lvl="1" eaLnBrk="1" hangingPunct="1"/>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65" y="4606437"/>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394821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7597</TotalTime>
  <Words>377</Words>
  <Application>Microsoft Office PowerPoint</Application>
  <PresentationFormat>Presentación en pantalla (4:3)</PresentationFormat>
  <Paragraphs>39</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Presentación de PowerPoint</vt:lpstr>
      <vt:lpstr>Dolor de espalda</vt:lpstr>
      <vt:lpstr>¿Cómo es el dolor de espalda?</vt:lpstr>
      <vt:lpstr>¿Por qué duele la espalda?</vt:lpstr>
      <vt:lpstr>¿Cómo se puede prevenir?</vt:lpstr>
      <vt:lpstr>¿Qué hay que vigilar?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23</cp:revision>
  <dcterms:created xsi:type="dcterms:W3CDTF">2016-05-03T15:33:32Z</dcterms:created>
  <dcterms:modified xsi:type="dcterms:W3CDTF">2019-12-28T19:18:49Z</dcterms:modified>
</cp:coreProperties>
</file>