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62" r:id="rId3"/>
    <p:sldId id="259" r:id="rId4"/>
    <p:sldId id="260" r:id="rId5"/>
    <p:sldId id="258"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28/12/2019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12/28/2019 7:31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98537" y="1644650"/>
            <a:ext cx="7223125" cy="2123658"/>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Fármacos antiepilépticos: ¿Qué son y para qué sirven?</a:t>
            </a:r>
            <a:endParaRPr lang="es-ES" sz="4400" dirty="0">
              <a:solidFill>
                <a:srgbClr val="000000"/>
              </a:solidFill>
              <a:latin typeface="Arial" charset="0"/>
            </a:endParaRPr>
          </a:p>
        </p:txBody>
      </p:sp>
      <p:sp>
        <p:nvSpPr>
          <p:cNvPr id="2" name="CuadroTexto 11"/>
          <p:cNvSpPr txBox="1"/>
          <p:nvPr/>
        </p:nvSpPr>
        <p:spPr>
          <a:xfrm>
            <a:off x="1901459" y="4470052"/>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Susana </a:t>
            </a:r>
            <a:r>
              <a:rPr lang="es-ES" sz="2400" dirty="0" err="1">
                <a:solidFill>
                  <a:srgbClr val="000000"/>
                </a:solidFill>
                <a:effectLst>
                  <a:outerShdw blurRad="38100" dist="38100" dir="2700000" algn="tl">
                    <a:srgbClr val="C0C0C0"/>
                  </a:outerShdw>
                </a:effectLst>
                <a:latin typeface="Arial" charset="0"/>
                <a:cs typeface="Arial" charset="0"/>
              </a:rPr>
              <a:t>Alberola</a:t>
            </a:r>
            <a:r>
              <a:rPr lang="es-ES" sz="2400" dirty="0">
                <a:solidFill>
                  <a:srgbClr val="000000"/>
                </a:solidFill>
                <a:effectLst>
                  <a:outerShdw blurRad="38100" dist="38100" dir="2700000" algn="tl">
                    <a:srgbClr val="C0C0C0"/>
                  </a:outerShdw>
                </a:effectLst>
                <a:latin typeface="Arial" charset="0"/>
                <a:cs typeface="Arial" charset="0"/>
              </a:rPr>
              <a:t> López.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6886" y="4493164"/>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228006" cy="860609"/>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Fármacos antiepilépticos</a:t>
            </a:r>
          </a:p>
        </p:txBody>
      </p:sp>
      <p:sp>
        <p:nvSpPr>
          <p:cNvPr id="19458" name="Rectangle 3"/>
          <p:cNvSpPr>
            <a:spLocks noGrp="1"/>
          </p:cNvSpPr>
          <p:nvPr>
            <p:ph type="body" idx="1"/>
          </p:nvPr>
        </p:nvSpPr>
        <p:spPr>
          <a:xfrm>
            <a:off x="703262" y="1629959"/>
            <a:ext cx="7813675" cy="2880789"/>
          </a:xfrm>
        </p:spPr>
        <p:txBody>
          <a:bodyPr/>
          <a:lstStyle/>
          <a:p>
            <a:pPr eaLnBrk="1" hangingPunct="1">
              <a:buFontTx/>
              <a:buNone/>
            </a:pPr>
            <a:r>
              <a:rPr lang="es-ES" dirty="0">
                <a:solidFill>
                  <a:srgbClr val="FF0000"/>
                </a:solidFill>
              </a:rPr>
              <a:t>Se usan para tratar la epilepsia</a:t>
            </a:r>
            <a:r>
              <a:rPr lang="es-ES" dirty="0"/>
              <a:t> </a:t>
            </a:r>
          </a:p>
          <a:p>
            <a:pPr eaLnBrk="1" hangingPunct="1">
              <a:buFontTx/>
              <a:buNone/>
            </a:pPr>
            <a:r>
              <a:rPr lang="es-ES" dirty="0"/>
              <a:t>	Una crisis puede causar:</a:t>
            </a:r>
          </a:p>
          <a:p>
            <a:pPr lvl="1" eaLnBrk="1" hangingPunct="1"/>
            <a:r>
              <a:rPr lang="es-ES" dirty="0"/>
              <a:t>Alteración del estado de conciencia</a:t>
            </a:r>
          </a:p>
          <a:p>
            <a:pPr lvl="1" eaLnBrk="1" hangingPunct="1"/>
            <a:r>
              <a:rPr lang="es-ES" dirty="0"/>
              <a:t>Trastornos de la vista o el oído</a:t>
            </a:r>
          </a:p>
          <a:p>
            <a:pPr lvl="1" eaLnBrk="1" hangingPunct="1"/>
            <a:r>
              <a:rPr lang="es-ES" dirty="0"/>
              <a:t>Sensaciones extrañas</a:t>
            </a:r>
          </a:p>
          <a:p>
            <a:pPr lvl="1" eaLnBrk="1" hangingPunct="1"/>
            <a:r>
              <a:rPr lang="es-ES" dirty="0"/>
              <a:t>Movimientos anormales o convulsiones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6886" y="4493164"/>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819193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47932" y="405483"/>
            <a:ext cx="6478954"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Medicamentos más usados </a:t>
            </a:r>
          </a:p>
        </p:txBody>
      </p:sp>
      <p:sp>
        <p:nvSpPr>
          <p:cNvPr id="19458" name="Rectangle 3"/>
          <p:cNvSpPr>
            <a:spLocks noGrp="1"/>
          </p:cNvSpPr>
          <p:nvPr>
            <p:ph type="body" idx="1"/>
          </p:nvPr>
        </p:nvSpPr>
        <p:spPr>
          <a:xfrm>
            <a:off x="703262" y="1699847"/>
            <a:ext cx="7813675" cy="3693319"/>
          </a:xfrm>
        </p:spPr>
        <p:txBody>
          <a:bodyPr/>
          <a:lstStyle/>
          <a:p>
            <a:pPr lvl="0"/>
            <a:r>
              <a:rPr lang="es-ES" dirty="0"/>
              <a:t>Ácido </a:t>
            </a:r>
            <a:r>
              <a:rPr lang="es-ES" dirty="0" err="1"/>
              <a:t>valproico</a:t>
            </a:r>
            <a:r>
              <a:rPr lang="es-ES" dirty="0"/>
              <a:t> (</a:t>
            </a:r>
            <a:r>
              <a:rPr lang="es-ES" dirty="0" err="1"/>
              <a:t>Depakine</a:t>
            </a:r>
            <a:r>
              <a:rPr lang="es-ES" dirty="0"/>
              <a:t>®)</a:t>
            </a:r>
            <a:endParaRPr lang="es-ES" sz="4000" dirty="0"/>
          </a:p>
          <a:p>
            <a:pPr lvl="0"/>
            <a:r>
              <a:rPr lang="es-ES" dirty="0" err="1"/>
              <a:t>Carbamacepina</a:t>
            </a:r>
            <a:r>
              <a:rPr lang="es-ES" dirty="0"/>
              <a:t> (</a:t>
            </a:r>
            <a:r>
              <a:rPr lang="es-ES" dirty="0" err="1"/>
              <a:t>Tegretol</a:t>
            </a:r>
            <a:r>
              <a:rPr lang="es-ES" dirty="0"/>
              <a:t>®)</a:t>
            </a:r>
            <a:endParaRPr lang="es-ES" sz="4000" dirty="0"/>
          </a:p>
          <a:p>
            <a:pPr lvl="0"/>
            <a:r>
              <a:rPr lang="es-ES" dirty="0" err="1"/>
              <a:t>Oxcarbamacepina</a:t>
            </a:r>
            <a:r>
              <a:rPr lang="es-ES" dirty="0"/>
              <a:t> (</a:t>
            </a:r>
            <a:r>
              <a:rPr lang="es-ES" dirty="0" err="1"/>
              <a:t>Trileptal</a:t>
            </a:r>
            <a:r>
              <a:rPr lang="es-ES" dirty="0"/>
              <a:t>®)</a:t>
            </a:r>
            <a:endParaRPr lang="es-ES" sz="4000" dirty="0"/>
          </a:p>
          <a:p>
            <a:pPr lvl="0"/>
            <a:r>
              <a:rPr lang="es-ES" dirty="0" err="1"/>
              <a:t>Topiramato</a:t>
            </a:r>
            <a:r>
              <a:rPr lang="es-ES" dirty="0"/>
              <a:t> (</a:t>
            </a:r>
            <a:r>
              <a:rPr lang="es-ES" dirty="0" err="1"/>
              <a:t>Topamax</a:t>
            </a:r>
            <a:r>
              <a:rPr lang="es-ES" dirty="0"/>
              <a:t>®)</a:t>
            </a:r>
            <a:endParaRPr lang="es-ES" sz="4000" dirty="0"/>
          </a:p>
          <a:p>
            <a:pPr lvl="0"/>
            <a:r>
              <a:rPr lang="es-ES" dirty="0" err="1"/>
              <a:t>Lamotrigina</a:t>
            </a:r>
            <a:r>
              <a:rPr lang="es-ES" dirty="0"/>
              <a:t> (</a:t>
            </a:r>
            <a:r>
              <a:rPr lang="es-ES" dirty="0" err="1"/>
              <a:t>Lamictal</a:t>
            </a:r>
            <a:r>
              <a:rPr lang="es-ES" dirty="0"/>
              <a:t>®)</a:t>
            </a:r>
            <a:endParaRPr lang="es-ES" sz="4000" dirty="0"/>
          </a:p>
          <a:p>
            <a:pPr lvl="0"/>
            <a:r>
              <a:rPr lang="es-ES" dirty="0" err="1"/>
              <a:t>Vigabatrina</a:t>
            </a:r>
            <a:r>
              <a:rPr lang="es-ES" dirty="0"/>
              <a:t> (</a:t>
            </a:r>
            <a:r>
              <a:rPr lang="es-ES" dirty="0" err="1"/>
              <a:t>Sabrilex</a:t>
            </a:r>
            <a:r>
              <a:rPr lang="es-ES" dirty="0"/>
              <a:t>®)</a:t>
            </a:r>
            <a:endParaRPr lang="es-ES" sz="4000" dirty="0"/>
          </a:p>
          <a:p>
            <a:r>
              <a:rPr lang="es-ES" dirty="0" err="1"/>
              <a:t>Levetiracetam</a:t>
            </a:r>
            <a:r>
              <a:rPr lang="es-ES" dirty="0"/>
              <a:t> (</a:t>
            </a:r>
            <a:r>
              <a:rPr lang="es-ES" dirty="0" err="1"/>
              <a:t>Keppra</a:t>
            </a:r>
            <a:r>
              <a:rPr lang="es-ES" dirty="0"/>
              <a:t>®)</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6886" y="4493164"/>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041941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se usan?</a:t>
            </a:r>
          </a:p>
        </p:txBody>
      </p:sp>
      <p:sp>
        <p:nvSpPr>
          <p:cNvPr id="19458" name="Rectangle 3"/>
          <p:cNvSpPr>
            <a:spLocks noGrp="1"/>
          </p:cNvSpPr>
          <p:nvPr>
            <p:ph type="body" idx="1"/>
          </p:nvPr>
        </p:nvSpPr>
        <p:spPr>
          <a:xfrm>
            <a:off x="437598" y="1538509"/>
            <a:ext cx="8269288" cy="2954655"/>
          </a:xfrm>
        </p:spPr>
        <p:txBody>
          <a:bodyPr/>
          <a:lstStyle/>
          <a:p>
            <a:pPr lvl="1" eaLnBrk="1" hangingPunct="1"/>
            <a:r>
              <a:rPr lang="es-ES" sz="3200" dirty="0"/>
              <a:t>Se toman por vía oral dos o tres veces al día </a:t>
            </a:r>
          </a:p>
          <a:p>
            <a:pPr lvl="1" eaLnBrk="1" hangingPunct="1"/>
            <a:r>
              <a:rPr lang="es-ES" sz="3200" dirty="0"/>
              <a:t>Siempre a la misma hora</a:t>
            </a:r>
          </a:p>
          <a:p>
            <a:pPr lvl="1" eaLnBrk="1" hangingPunct="1"/>
            <a:r>
              <a:rPr lang="es-ES" sz="3200" dirty="0"/>
              <a:t>Se deben tomar con los alimentos</a:t>
            </a:r>
          </a:p>
          <a:p>
            <a:pPr lvl="1" eaLnBrk="1" hangingPunct="1"/>
            <a:r>
              <a:rPr lang="es-ES" sz="3200" dirty="0"/>
              <a:t>Si se olvida una dosis, hay que tomarla tan pronto como se recuerde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6886" y="4493164"/>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894910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Efectos secundarios</a:t>
            </a:r>
          </a:p>
        </p:txBody>
      </p:sp>
      <p:sp>
        <p:nvSpPr>
          <p:cNvPr id="19458" name="Rectangle 3"/>
          <p:cNvSpPr>
            <a:spLocks noGrp="1"/>
          </p:cNvSpPr>
          <p:nvPr>
            <p:ph type="body" idx="1"/>
          </p:nvPr>
        </p:nvSpPr>
        <p:spPr>
          <a:xfrm>
            <a:off x="703262" y="1378465"/>
            <a:ext cx="7813675" cy="3114699"/>
          </a:xfrm>
        </p:spPr>
        <p:txBody>
          <a:bodyPr/>
          <a:lstStyle/>
          <a:p>
            <a:pPr eaLnBrk="1" hangingPunct="1">
              <a:buFontTx/>
              <a:buNone/>
            </a:pPr>
            <a:r>
              <a:rPr lang="es-ES" dirty="0"/>
              <a:t> Los más habituales son:</a:t>
            </a:r>
          </a:p>
          <a:p>
            <a:pPr lvl="1" eaLnBrk="1" hangingPunct="1"/>
            <a:r>
              <a:rPr lang="es-ES" dirty="0"/>
              <a:t>Mal apetito, diarrea o estreñimiento</a:t>
            </a:r>
          </a:p>
          <a:p>
            <a:pPr lvl="1" eaLnBrk="1" hangingPunct="1"/>
            <a:r>
              <a:rPr lang="es-ES" dirty="0"/>
              <a:t>Dolor de cabeza, mareo, dificultad para concentrarse</a:t>
            </a:r>
          </a:p>
          <a:p>
            <a:pPr lvl="1" eaLnBrk="1" hangingPunct="1"/>
            <a:r>
              <a:rPr lang="es-ES" dirty="0"/>
              <a:t>Cambios de ánimo, agitación, pensamientos raros, problemas de memoria y coordinación</a:t>
            </a:r>
          </a:p>
          <a:p>
            <a:pPr lvl="1" eaLnBrk="1" hangingPunct="1"/>
            <a:r>
              <a:rPr lang="es-ES" dirty="0"/>
              <a:t>Somnolencia, visión borrosa y temblor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6886" y="4493164"/>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7201724"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¿Qué precauciones hay que tener?</a:t>
            </a:r>
          </a:p>
        </p:txBody>
      </p:sp>
      <p:sp>
        <p:nvSpPr>
          <p:cNvPr id="19458" name="Rectangle 3"/>
          <p:cNvSpPr>
            <a:spLocks noGrp="1"/>
          </p:cNvSpPr>
          <p:nvPr>
            <p:ph type="body" idx="1"/>
          </p:nvPr>
        </p:nvSpPr>
        <p:spPr>
          <a:xfrm>
            <a:off x="281232" y="1512728"/>
            <a:ext cx="7813675" cy="3139321"/>
          </a:xfrm>
        </p:spPr>
        <p:txBody>
          <a:bodyPr/>
          <a:lstStyle/>
          <a:p>
            <a:pPr lvl="1" eaLnBrk="1" hangingPunct="1"/>
            <a:r>
              <a:rPr lang="es-ES" sz="2400" dirty="0"/>
              <a:t>Antes de empezar el tratamiento: informar al médico de las enfermedades del niño y de otros medicamentos que toma</a:t>
            </a:r>
          </a:p>
          <a:p>
            <a:pPr lvl="1" eaLnBrk="1" hangingPunct="1"/>
            <a:r>
              <a:rPr lang="es-ES" sz="2400" dirty="0"/>
              <a:t>Durante el tratamiento: seguimiento en consulta para comprobar los efectos beneficiosos y vigilar los efectos no deseados.</a:t>
            </a:r>
          </a:p>
          <a:p>
            <a:pPr lvl="1" eaLnBrk="1" hangingPunct="1"/>
            <a:r>
              <a:rPr lang="es-ES" sz="2400" dirty="0"/>
              <a:t>Sobre todo al principio, atención especial a: cifras de células en la sangre, cómo funciona el hígado y el riñón y nivel del medicamento en la sangre.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6886" y="4493164"/>
            <a:ext cx="168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394821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7571</TotalTime>
  <Words>320</Words>
  <Application>Microsoft Office PowerPoint</Application>
  <PresentationFormat>Presentación en pantalla (4:3)</PresentationFormat>
  <Paragraphs>42</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Fármacos antiepilépticos</vt:lpstr>
      <vt:lpstr>Medicamentos más usados </vt:lpstr>
      <vt:lpstr>¿Cómo se usan?</vt:lpstr>
      <vt:lpstr>Efectos secundarios</vt:lpstr>
      <vt:lpstr>¿Qué precauciones hay que tener?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20</cp:revision>
  <dcterms:created xsi:type="dcterms:W3CDTF">2016-05-03T15:33:32Z</dcterms:created>
  <dcterms:modified xsi:type="dcterms:W3CDTF">2019-12-28T18:32:01Z</dcterms:modified>
</cp:coreProperties>
</file>