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8" r:id="rId3"/>
    <p:sldId id="25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26/04/2022</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4/26/2022 7:34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Varicocele</a:t>
            </a:r>
            <a:endParaRPr lang="es-ES" sz="4400" dirty="0">
              <a:solidFill>
                <a:srgbClr val="000000"/>
              </a:solidFill>
              <a:latin typeface="Arial" charset="0"/>
            </a:endParaRPr>
          </a:p>
        </p:txBody>
      </p:sp>
      <p:sp>
        <p:nvSpPr>
          <p:cNvPr id="2" name="CuadroTexto 11"/>
          <p:cNvSpPr txBox="1"/>
          <p:nvPr/>
        </p:nvSpPr>
        <p:spPr>
          <a:xfrm>
            <a:off x="1576387" y="3262213"/>
            <a:ext cx="7039579" cy="461665"/>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Miguel Ángel Fernández-Cuesta Valcarce. </a:t>
            </a:r>
            <a:r>
              <a:rPr lang="es-ES" sz="2000" dirty="0">
                <a:solidFill>
                  <a:srgbClr val="000000"/>
                </a:solidFill>
                <a:effectLst>
                  <a:outerShdw blurRad="38100" dist="38100" dir="2700000" algn="tl">
                    <a:srgbClr val="C0C0C0"/>
                  </a:outerShdw>
                </a:effectLst>
                <a:latin typeface="Arial" charset="0"/>
                <a:cs typeface="Arial" charset="0"/>
              </a:rPr>
              <a:t>Pediatra</a:t>
            </a:r>
            <a:r>
              <a:rPr lang="es-ES" sz="2400" dirty="0">
                <a:solidFill>
                  <a:srgbClr val="000000"/>
                </a:solidFill>
                <a:effectLst>
                  <a:outerShdw blurRad="38100" dist="38100" dir="2700000" algn="tl">
                    <a:srgbClr val="C0C0C0"/>
                  </a:outerShdw>
                </a:effectLst>
                <a:latin typeface="Arial" charset="0"/>
                <a:cs typeface="Arial" charset="0"/>
              </a:rPr>
              <a:t> </a:t>
            </a:r>
          </a:p>
        </p:txBody>
      </p:sp>
      <p:pic>
        <p:nvPicPr>
          <p:cNvPr id="1026" name="Picture 2" descr="C:\Users\serra\Desktop\VARICOCELE_nueva image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00898" y="4445545"/>
            <a:ext cx="1615068"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59588" cy="1329595"/>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 y cómo se nota?</a:t>
            </a:r>
          </a:p>
        </p:txBody>
      </p:sp>
      <p:sp>
        <p:nvSpPr>
          <p:cNvPr id="19458" name="Rectangle 3"/>
          <p:cNvSpPr>
            <a:spLocks noGrp="1"/>
          </p:cNvSpPr>
          <p:nvPr>
            <p:ph type="body" idx="1"/>
          </p:nvPr>
        </p:nvSpPr>
        <p:spPr>
          <a:xfrm>
            <a:off x="703262" y="972355"/>
            <a:ext cx="7813675" cy="4431983"/>
          </a:xfrm>
        </p:spPr>
        <p:txBody>
          <a:bodyPr/>
          <a:lstStyle/>
          <a:p>
            <a:pPr eaLnBrk="1" hangingPunct="1">
              <a:buFontTx/>
              <a:buNone/>
            </a:pPr>
            <a:endParaRPr lang="es-ES" dirty="0"/>
          </a:p>
          <a:p>
            <a:pPr algn="just" eaLnBrk="1" hangingPunct="1"/>
            <a:r>
              <a:rPr lang="es-ES" sz="2800" dirty="0"/>
              <a:t>Es la presencia de dilataciones varicosas (como las varices de las piernas) en las venas del cordón espermático, dentro del escroto. </a:t>
            </a:r>
          </a:p>
          <a:p>
            <a:pPr algn="just" eaLnBrk="1" hangingPunct="1"/>
            <a:r>
              <a:rPr lang="es-ES" sz="2800" dirty="0"/>
              <a:t>Se suele ver como un bulto con la consistencia de una “bolsa de gusanos”.</a:t>
            </a:r>
          </a:p>
          <a:p>
            <a:pPr algn="just" eaLnBrk="1" hangingPunct="1"/>
            <a:r>
              <a:rPr lang="es-ES" sz="2800" dirty="0"/>
              <a:t> La mayor parte no duelen y no dan síntomas, aunque a veces puede causar infertilidad. </a:t>
            </a:r>
          </a:p>
          <a:p>
            <a:pPr marL="0" indent="0" eaLnBrk="1" hangingPunct="1">
              <a:buNone/>
            </a:pPr>
            <a:endParaRPr lang="es-ES" dirty="0"/>
          </a:p>
          <a:p>
            <a:pPr lvl="1" eaLnBrk="1" hangingPunct="1"/>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1255" y="4443779"/>
            <a:ext cx="1616075"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5386845"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se trata?</a:t>
            </a:r>
          </a:p>
        </p:txBody>
      </p:sp>
      <p:sp>
        <p:nvSpPr>
          <p:cNvPr id="19458" name="Rectangle 3"/>
          <p:cNvSpPr>
            <a:spLocks noGrp="1"/>
          </p:cNvSpPr>
          <p:nvPr>
            <p:ph type="body" idx="1"/>
          </p:nvPr>
        </p:nvSpPr>
        <p:spPr>
          <a:xfrm>
            <a:off x="465931" y="1117600"/>
            <a:ext cx="7813675" cy="3804118"/>
          </a:xfrm>
        </p:spPr>
        <p:txBody>
          <a:bodyPr/>
          <a:lstStyle/>
          <a:p>
            <a:pPr eaLnBrk="1" hangingPunct="1">
              <a:buFontTx/>
              <a:buNone/>
            </a:pPr>
            <a:endParaRPr lang="es-ES" dirty="0"/>
          </a:p>
          <a:p>
            <a:pPr algn="just" eaLnBrk="1" hangingPunct="1"/>
            <a:r>
              <a:rPr lang="es-ES" sz="2800" dirty="0"/>
              <a:t>La mayor parte de las veces no hace falta tratamiento.</a:t>
            </a:r>
          </a:p>
          <a:p>
            <a:pPr algn="just" eaLnBrk="1" hangingPunct="1"/>
            <a:r>
              <a:rPr lang="es-ES" sz="2800" dirty="0"/>
              <a:t>El uso de antiinflamatorios, ropa interior ajustada o soporte (suspensorio) para sostener el escroto puede mejorar las molestias.</a:t>
            </a:r>
          </a:p>
          <a:p>
            <a:pPr algn="just" eaLnBrk="1" hangingPunct="1"/>
            <a:r>
              <a:rPr lang="es-ES" sz="2800" dirty="0"/>
              <a:t>En caso de molestias, gran tamaño o infertilidad puede necesitar cirugía o taponamiento de la vena a través de la piel</a:t>
            </a:r>
          </a:p>
        </p:txBody>
      </p:sp>
      <p:pic>
        <p:nvPicPr>
          <p:cNvPr id="19460" name="Imagen 3"/>
          <p:cNvPicPr>
            <a:picLocks noChangeAspect="1"/>
          </p:cNvPicPr>
          <p:nvPr/>
        </p:nvPicPr>
        <p:blipFill>
          <a:blip r:embed="rId2"/>
          <a:srcRect/>
          <a:stretch>
            <a:fillRect/>
          </a:stretch>
        </p:blipFill>
        <p:spPr bwMode="auto">
          <a:xfrm>
            <a:off x="7516812" y="6329196"/>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Picture 2" descr="C:\Users\serra\Desktop\VARICOCELE_nueva image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00898" y="4574499"/>
            <a:ext cx="1615068"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100813"/>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7564</TotalTime>
  <Words>234</Words>
  <Application>Microsoft Office PowerPoint</Application>
  <PresentationFormat>Presentación en pantalla (4:3)</PresentationFormat>
  <Paragraphs>19</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1_White with Blue Bar Segoe Template_TP10286789</vt:lpstr>
      <vt:lpstr>Presentación de PowerPoint</vt:lpstr>
      <vt:lpstr>¿Qué es y cómo se nota?</vt:lpstr>
      <vt:lpstr>¿Cómo se trata?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20</cp:revision>
  <dcterms:created xsi:type="dcterms:W3CDTF">2016-05-03T15:33:32Z</dcterms:created>
  <dcterms:modified xsi:type="dcterms:W3CDTF">2022-04-26T17:36:48Z</dcterms:modified>
</cp:coreProperties>
</file>