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57" r:id="rId2"/>
    <p:sldId id="258" r:id="rId3"/>
    <p:sldId id="259" r:id="rId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138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D46E38-630D-43E1-9801-0A5857B40ED7}" type="datetimeFigureOut">
              <a:rPr lang="es-ES" smtClean="0"/>
              <a:t>08/02/2019</a:t>
            </a:fld>
            <a:endParaRPr lang="es-ES"/>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19295-932D-40A1-A176-D7B0E145A51E}" type="slidenum">
              <a:rPr lang="es-ES" smtClean="0"/>
              <a:t>‹Nº›</a:t>
            </a:fld>
            <a:endParaRPr lang="es-ES"/>
          </a:p>
        </p:txBody>
      </p:sp>
    </p:spTree>
    <p:extLst>
      <p:ext uri="{BB962C8B-B14F-4D97-AF65-F5344CB8AC3E}">
        <p14:creationId xmlns:p14="http://schemas.microsoft.com/office/powerpoint/2010/main" val="1574220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altLang="es-ES" sz="900">
              <a:latin typeface="Arial" charset="0"/>
              <a:cs typeface="Arial" charset="0"/>
            </a:endParaRPr>
          </a:p>
        </p:txBody>
      </p:sp>
      <p:sp>
        <p:nvSpPr>
          <p:cNvPr id="16387"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a:solidFill>
                <a:srgbClr val="000000"/>
              </a:solidFill>
            </a:endParaRPr>
          </a:p>
        </p:txBody>
      </p:sp>
      <p:sp>
        <p:nvSpPr>
          <p:cNvPr id="16388"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F6F38CDF-4E54-4B60-BA0B-20D7060343C0}" type="datetime8">
              <a:rPr lang="en-US">
                <a:solidFill>
                  <a:srgbClr val="000000"/>
                </a:solidFill>
              </a:rPr>
              <a:pPr fontAlgn="base">
                <a:spcBef>
                  <a:spcPct val="0"/>
                </a:spcBef>
                <a:spcAft>
                  <a:spcPct val="0"/>
                </a:spcAft>
                <a:defRPr/>
              </a:pPr>
              <a:t>2/8/2019 7:01 PM</a:t>
            </a:fld>
            <a:endParaRPr lang="en-US">
              <a:solidFill>
                <a:srgbClr val="000000"/>
              </a:solidFill>
            </a:endParaRPr>
          </a:p>
        </p:txBody>
      </p:sp>
      <p:sp>
        <p:nvSpPr>
          <p:cNvPr id="16389" name="Footer Placeholder 5"/>
          <p:cNvSpPr>
            <a:spLocks noGrp="1"/>
          </p:cNvSpPr>
          <p:nvPr>
            <p:ph type="ftr" sz="quarter" idx="4"/>
          </p:nvPr>
        </p:nvSpPr>
        <p:spPr bwMode="auto">
          <a:xfrm>
            <a:off x="0" y="8685213"/>
            <a:ext cx="6172200" cy="4572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z="500">
                <a:solidFill>
                  <a:srgbClr val="000000"/>
                </a:solidFill>
              </a:rPr>
              <a:t>© 2007 Microsoft Corporation. Todos los derechos reservados. Microsoft, Windows, Windows Vista y otros nombres de productos son o podrían ser marcas registradas o marcas comerciales en los EE.UU. u otros países.</a:t>
            </a:r>
          </a:p>
          <a:p>
            <a:pPr fontAlgn="base">
              <a:spcBef>
                <a:spcPct val="0"/>
              </a:spcBef>
              <a:spcAft>
                <a:spcPct val="0"/>
              </a:spcAft>
              <a:defRPr/>
            </a:pPr>
            <a:r>
              <a:rPr lang="en-US" sz="500">
                <a:solidFill>
                  <a:srgbClr val="000000"/>
                </a:solidFill>
              </a:rPr>
              <a:t>La información incluida aquí solo tiene fines informativos y representa la vista actual de Microsoft Corporation a fecha de esta presentación.  Ya que Microsoft debe responder ante los cambios en el mercado, no debe considerarse responsabilidad suya el hecho de garantizar la precisión de la información facilitada después de la fecha de esta presentación.  </a:t>
            </a:r>
            <a:br>
              <a:rPr lang="en-US" sz="500">
                <a:solidFill>
                  <a:srgbClr val="000000"/>
                </a:solidFill>
              </a:rPr>
            </a:br>
            <a:r>
              <a:rPr lang="en-US" sz="500">
                <a:solidFill>
                  <a:srgbClr val="000000"/>
                </a:solidFill>
              </a:rPr>
              <a:t>MICROSOFT NO FACILITA GARANTÍAS EXPRESAS, IMPLÍCITAS O ESTATUTORIAS EN RELACIÓN A LA INFORMACIÓN CONTENIDA EN ESTA PRESENTACIÓN.</a:t>
            </a:r>
          </a:p>
          <a:p>
            <a:pPr fontAlgn="base">
              <a:spcBef>
                <a:spcPct val="0"/>
              </a:spcBef>
              <a:spcAft>
                <a:spcPct val="0"/>
              </a:spcAft>
              <a:defRPr/>
            </a:pPr>
            <a:endParaRPr lang="en-US" sz="500">
              <a:solidFill>
                <a:srgbClr val="000000"/>
              </a:solidFill>
            </a:endParaRPr>
          </a:p>
        </p:txBody>
      </p:sp>
      <p:sp>
        <p:nvSpPr>
          <p:cNvPr id="16390" name="Slide Number Placeholder 6"/>
          <p:cNvSpPr>
            <a:spLocks noGrp="1"/>
          </p:cNvSpPr>
          <p:nvPr>
            <p:ph type="sldNum" sz="quarter" idx="5"/>
          </p:nvPr>
        </p:nvSpPr>
        <p:spPr bwMode="auto">
          <a:xfrm>
            <a:off x="6172200" y="8685213"/>
            <a:ext cx="684213" cy="457200"/>
          </a:xfrm>
          <a:ln>
            <a:miter lim="800000"/>
            <a:headEnd/>
            <a:tailEnd/>
          </a:ln>
        </p:spPr>
        <p:txBody>
          <a:bodyPr wrap="square" numCol="1" anchorCtr="0" compatLnSpc="1">
            <a:prstTxWarp prst="textNoShape">
              <a:avLst/>
            </a:prstTxWarp>
          </a:bodyPr>
          <a:lstStyle/>
          <a:p>
            <a:pPr fontAlgn="base">
              <a:spcBef>
                <a:spcPct val="0"/>
              </a:spcBef>
              <a:spcAft>
                <a:spcPct val="0"/>
              </a:spcAft>
              <a:defRPr/>
            </a:pPr>
            <a:fld id="{8BD6B175-3349-4FA5-9BE1-83870639E76A}" type="slidenum">
              <a:rPr lang="en-US">
                <a:solidFill>
                  <a:srgbClr val="000000"/>
                </a:solidFill>
              </a:rPr>
              <a:pPr fontAlgn="base">
                <a:spcBef>
                  <a:spcPct val="0"/>
                </a:spcBef>
                <a:spcAft>
                  <a:spcPct val="0"/>
                </a:spcAft>
                <a:defRPr/>
              </a:pPr>
              <a:t>1</a:t>
            </a:fld>
            <a:endParaRPr lang="en-US">
              <a:solidFill>
                <a:srgbClr val="000000"/>
              </a:solidFill>
            </a:endParaRPr>
          </a:p>
        </p:txBody>
      </p:sp>
    </p:spTree>
    <p:extLst>
      <p:ext uri="{BB962C8B-B14F-4D97-AF65-F5344CB8AC3E}">
        <p14:creationId xmlns:p14="http://schemas.microsoft.com/office/powerpoint/2010/main" val="3217600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s-ES"/>
              <a:t>Haga clic para modificar el estilo de subtítulo del patrón</a:t>
            </a:r>
            <a:endParaRPr lang="en-US" dirty="0"/>
          </a:p>
        </p:txBody>
      </p:sp>
    </p:spTree>
    <p:extLst>
      <p:ext uri="{BB962C8B-B14F-4D97-AF65-F5344CB8AC3E}">
        <p14:creationId xmlns:p14="http://schemas.microsoft.com/office/powerpoint/2010/main" val="942282825"/>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s-ES"/>
              <a:t>Haga clic para modificar el estilo de título del patrón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extLst>
      <p:ext uri="{BB962C8B-B14F-4D97-AF65-F5344CB8AC3E}">
        <p14:creationId xmlns:p14="http://schemas.microsoft.com/office/powerpoint/2010/main" val="1548712065"/>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s-ES"/>
              <a:t>Haga clic para modificar el estilo de título del patrón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s-ES"/>
              <a:t>Haga clic para modificar el estilo de texto del patrón</a:t>
            </a:r>
          </a:p>
        </p:txBody>
      </p:sp>
    </p:spTree>
    <p:extLst>
      <p:ext uri="{BB962C8B-B14F-4D97-AF65-F5344CB8AC3E}">
        <p14:creationId xmlns:p14="http://schemas.microsoft.com/office/powerpoint/2010/main" val="3184666631"/>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s-ES"/>
              <a:t>Haga clic para modificar el estilo de subtítulo del patrón</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s-ES" dirty="0"/>
              <a:t>Haga clic para modificar el estilo de texto del patrón</a:t>
            </a:r>
          </a:p>
        </p:txBody>
      </p:sp>
    </p:spTree>
    <p:extLst>
      <p:ext uri="{BB962C8B-B14F-4D97-AF65-F5344CB8AC3E}">
        <p14:creationId xmlns:p14="http://schemas.microsoft.com/office/powerpoint/2010/main" val="398600886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s-ES"/>
              <a:t>Haga clic para modificar el estilo de subtítulo del patrón</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s-ES" dirty="0"/>
              <a:t>Haga clic para modificar el estilo de texto del patrón</a:t>
            </a:r>
          </a:p>
        </p:txBody>
      </p:sp>
    </p:spTree>
    <p:extLst>
      <p:ext uri="{BB962C8B-B14F-4D97-AF65-F5344CB8AC3E}">
        <p14:creationId xmlns:p14="http://schemas.microsoft.com/office/powerpoint/2010/main" val="375922538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extLst>
      <p:ext uri="{BB962C8B-B14F-4D97-AF65-F5344CB8AC3E}">
        <p14:creationId xmlns:p14="http://schemas.microsoft.com/office/powerpoint/2010/main" val="416723299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extLst>
      <p:ext uri="{BB962C8B-B14F-4D97-AF65-F5344CB8AC3E}">
        <p14:creationId xmlns:p14="http://schemas.microsoft.com/office/powerpoint/2010/main" val="226328386"/>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extLst>
      <p:ext uri="{BB962C8B-B14F-4D97-AF65-F5344CB8AC3E}">
        <p14:creationId xmlns:p14="http://schemas.microsoft.com/office/powerpoint/2010/main" val="2097829874"/>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extLst>
      <p:ext uri="{BB962C8B-B14F-4D97-AF65-F5344CB8AC3E}">
        <p14:creationId xmlns:p14="http://schemas.microsoft.com/office/powerpoint/2010/main" val="3464494243"/>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Tree>
    <p:extLst>
      <p:ext uri="{BB962C8B-B14F-4D97-AF65-F5344CB8AC3E}">
        <p14:creationId xmlns:p14="http://schemas.microsoft.com/office/powerpoint/2010/main" val="298665909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0662711"/>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394582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pic>
        <p:nvPicPr>
          <p:cNvPr id="1026" name="Picture 25" descr="7-00029_BAK_v03TOP"/>
          <p:cNvPicPr>
            <a:picLocks noChangeAspect="1" noChangeArrowheads="1"/>
          </p:cNvPicPr>
          <p:nvPr/>
        </p:nvPicPr>
        <p:blipFill>
          <a:blip r:embed="rId15"/>
          <a:srcRect/>
          <a:stretch>
            <a:fillRect/>
          </a:stretch>
        </p:blipFill>
        <p:spPr bwMode="auto">
          <a:xfrm>
            <a:off x="-15875" y="6007100"/>
            <a:ext cx="9159875" cy="849313"/>
          </a:xfrm>
          <a:prstGeom prst="rect">
            <a:avLst/>
          </a:prstGeom>
          <a:noFill/>
          <a:ln w="9525">
            <a:noFill/>
            <a:miter lim="800000"/>
            <a:headEnd/>
            <a:tailEnd/>
          </a:ln>
        </p:spPr>
      </p:pic>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s-ES"/>
              <a:t>Haga clic para modificar el estilo de título del patrón</a:t>
            </a:r>
            <a:endParaRPr lang="en-US" dirty="0"/>
          </a:p>
        </p:txBody>
      </p:sp>
      <p:sp>
        <p:nvSpPr>
          <p:cNvPr id="1028" name="Text Placeholder 2"/>
          <p:cNvSpPr>
            <a:spLocks noGrp="1"/>
          </p:cNvSpPr>
          <p:nvPr>
            <p:ph type="body" idx="1"/>
          </p:nvPr>
        </p:nvSpPr>
        <p:spPr bwMode="auto">
          <a:xfrm>
            <a:off x="381000" y="1412875"/>
            <a:ext cx="8382000" cy="213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extLst>
      <p:ext uri="{BB962C8B-B14F-4D97-AF65-F5344CB8AC3E}">
        <p14:creationId xmlns:p14="http://schemas.microsoft.com/office/powerpoint/2010/main" val="12708468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p:fade/>
  </p:transition>
  <p:txStyles>
    <p:titleStyle>
      <a:lvl1pPr algn="l" defTabSz="912813" rtl="0" eaLnBrk="0" fontAlgn="base" hangingPunct="0">
        <a:lnSpc>
          <a:spcPct val="90000"/>
        </a:lnSpc>
        <a:spcBef>
          <a:spcPct val="0"/>
        </a:spcBef>
        <a:spcAft>
          <a:spcPct val="0"/>
        </a:spcAft>
        <a:defRPr lang="en-US" sz="4800" kern="1200"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marL="396875" indent="-396875" algn="l" defTabSz="912813" rtl="0" eaLnBrk="0" fontAlgn="base" hangingPunct="0">
        <a:lnSpc>
          <a:spcPct val="90000"/>
        </a:lnSpc>
        <a:spcBef>
          <a:spcPct val="20000"/>
        </a:spcBef>
        <a:spcAft>
          <a:spcPct val="0"/>
        </a:spcAft>
        <a:buBlip>
          <a:blip r:embed="rId16"/>
        </a:buBlip>
        <a:defRPr sz="3200" kern="1200">
          <a:solidFill>
            <a:schemeClr val="tx1"/>
          </a:solidFill>
          <a:latin typeface="+mn-lt"/>
          <a:ea typeface="+mn-ea"/>
          <a:cs typeface="+mn-cs"/>
        </a:defRPr>
      </a:lvl1pPr>
      <a:lvl2pPr marL="914400" indent="-396875" algn="l" defTabSz="912813" rtl="0" eaLnBrk="0" fontAlgn="base" hangingPunct="0">
        <a:lnSpc>
          <a:spcPct val="90000"/>
        </a:lnSpc>
        <a:spcBef>
          <a:spcPct val="20000"/>
        </a:spcBef>
        <a:spcAft>
          <a:spcPct val="0"/>
        </a:spcAft>
        <a:buBlip>
          <a:blip r:embed="rId17"/>
        </a:buBlip>
        <a:defRPr sz="2800" kern="1200">
          <a:solidFill>
            <a:schemeClr val="tx1"/>
          </a:solidFill>
          <a:latin typeface="+mn-lt"/>
          <a:ea typeface="+mn-ea"/>
          <a:cs typeface="+mn-cs"/>
        </a:defRPr>
      </a:lvl2pPr>
      <a:lvl3pPr marL="1258888" indent="-344488"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3pPr>
      <a:lvl4pPr marL="1604963" indent="-346075"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4pPr>
      <a:lvl5pPr marL="1941513" indent="-336550" algn="l" defTabSz="912813" rtl="0" eaLnBrk="0" fontAlgn="base" hangingPunct="0">
        <a:lnSpc>
          <a:spcPct val="90000"/>
        </a:lnSpc>
        <a:spcBef>
          <a:spcPct val="20000"/>
        </a:spcBef>
        <a:spcAft>
          <a:spcPct val="0"/>
        </a:spcAft>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9.xml"/><Relationship Id="rId5" Type="http://schemas.openxmlformats.org/officeDocument/2006/relationships/image" Target="../media/image7.jpe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Imagen 3"/>
          <p:cNvPicPr>
            <a:picLocks noChangeAspect="1"/>
          </p:cNvPicPr>
          <p:nvPr/>
        </p:nvPicPr>
        <p:blipFill>
          <a:blip r:embed="rId3"/>
          <a:srcRect/>
          <a:stretch>
            <a:fillRect/>
          </a:stretch>
        </p:blipFill>
        <p:spPr bwMode="auto">
          <a:xfrm>
            <a:off x="7524750" y="6330950"/>
            <a:ext cx="1447800" cy="447675"/>
          </a:xfrm>
          <a:prstGeom prst="rect">
            <a:avLst/>
          </a:prstGeom>
          <a:noFill/>
          <a:ln w="9525">
            <a:noFill/>
            <a:miter lim="800000"/>
            <a:headEnd/>
            <a:tailEnd/>
          </a:ln>
        </p:spPr>
      </p:pic>
      <p:pic>
        <p:nvPicPr>
          <p:cNvPr id="15362" name="Imagen 4"/>
          <p:cNvPicPr>
            <a:picLocks noChangeAspect="1"/>
          </p:cNvPicPr>
          <p:nvPr/>
        </p:nvPicPr>
        <p:blipFill>
          <a:blip r:embed="rId4"/>
          <a:srcRect/>
          <a:stretch>
            <a:fillRect/>
          </a:stretch>
        </p:blipFill>
        <p:spPr bwMode="auto">
          <a:xfrm>
            <a:off x="7559675" y="234950"/>
            <a:ext cx="1439863" cy="882650"/>
          </a:xfrm>
          <a:prstGeom prst="rect">
            <a:avLst/>
          </a:prstGeom>
          <a:noFill/>
          <a:ln w="9525">
            <a:noFill/>
            <a:miter lim="800000"/>
            <a:headEnd/>
            <a:tailEnd/>
          </a:ln>
        </p:spPr>
      </p:pic>
      <p:sp>
        <p:nvSpPr>
          <p:cNvPr id="12" name="CuadroTexto 11"/>
          <p:cNvSpPr txBox="1"/>
          <p:nvPr/>
        </p:nvSpPr>
        <p:spPr>
          <a:xfrm>
            <a:off x="179388" y="6202363"/>
            <a:ext cx="4430712" cy="584200"/>
          </a:xfrm>
          <a:prstGeom prst="rect">
            <a:avLst/>
          </a:prstGeom>
          <a:noFill/>
        </p:spPr>
        <p:txBody>
          <a:bodyPr>
            <a:spAutoFit/>
          </a:bodyPr>
          <a:lstStyle/>
          <a:p>
            <a:pPr>
              <a:defRPr/>
            </a:pPr>
            <a:r>
              <a:rPr lang="es-ES" sz="3200" b="1" dirty="0">
                <a:solidFill>
                  <a:srgbClr val="3497AE">
                    <a:lumMod val="20000"/>
                    <a:lumOff val="80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www.familiaysalud.es</a:t>
            </a:r>
          </a:p>
        </p:txBody>
      </p:sp>
      <p:sp>
        <p:nvSpPr>
          <p:cNvPr id="15364" name="Text Box 5"/>
          <p:cNvSpPr txBox="1">
            <a:spLocks noChangeArrowheads="1"/>
          </p:cNvSpPr>
          <p:nvPr/>
        </p:nvSpPr>
        <p:spPr bwMode="auto">
          <a:xfrm>
            <a:off x="960438" y="1644650"/>
            <a:ext cx="7223125" cy="769441"/>
          </a:xfrm>
          <a:prstGeom prst="rect">
            <a:avLst/>
          </a:prstGeom>
          <a:noFill/>
          <a:ln w="12700">
            <a:solidFill>
              <a:schemeClr val="tx1"/>
            </a:solidFill>
            <a:miter lim="800000"/>
            <a:headEnd/>
            <a:tailEnd/>
          </a:ln>
        </p:spPr>
        <p:txBody>
          <a:bodyPr>
            <a:spAutoFit/>
          </a:bodyPr>
          <a:lstStyle/>
          <a:p>
            <a:pPr algn="ctr" fontAlgn="base">
              <a:spcBef>
                <a:spcPct val="50000"/>
              </a:spcBef>
              <a:spcAft>
                <a:spcPct val="0"/>
              </a:spcAft>
            </a:pPr>
            <a:r>
              <a:rPr lang="es-ES" sz="4400" b="1" dirty="0">
                <a:solidFill>
                  <a:srgbClr val="000000"/>
                </a:solidFill>
                <a:latin typeface="Arial" charset="0"/>
              </a:rPr>
              <a:t>Hidrocele</a:t>
            </a:r>
            <a:endParaRPr lang="es-ES" sz="4400" dirty="0">
              <a:solidFill>
                <a:srgbClr val="000000"/>
              </a:solidFill>
              <a:latin typeface="Arial" charset="0"/>
            </a:endParaRPr>
          </a:p>
        </p:txBody>
      </p:sp>
      <p:sp>
        <p:nvSpPr>
          <p:cNvPr id="2" name="CuadroTexto 11"/>
          <p:cNvSpPr txBox="1"/>
          <p:nvPr/>
        </p:nvSpPr>
        <p:spPr>
          <a:xfrm>
            <a:off x="1276643" y="3262213"/>
            <a:ext cx="7223125" cy="461665"/>
          </a:xfrm>
          <a:prstGeom prst="rect">
            <a:avLst/>
          </a:prstGeom>
          <a:noFill/>
        </p:spPr>
        <p:txBody>
          <a:bodyPr wrap="square">
            <a:spAutoFit/>
          </a:bodyPr>
          <a:lstStyle/>
          <a:p>
            <a:pPr fontAlgn="base">
              <a:spcBef>
                <a:spcPct val="0"/>
              </a:spcBef>
              <a:spcAft>
                <a:spcPct val="0"/>
              </a:spcAft>
              <a:defRPr/>
            </a:pPr>
            <a:r>
              <a:rPr lang="es-ES" sz="2400" dirty="0">
                <a:solidFill>
                  <a:srgbClr val="000000"/>
                </a:solidFill>
                <a:effectLst>
                  <a:outerShdw blurRad="38100" dist="38100" dir="2700000" algn="tl">
                    <a:srgbClr val="C0C0C0"/>
                  </a:outerShdw>
                </a:effectLst>
                <a:latin typeface="Arial" charset="0"/>
                <a:cs typeface="Arial" charset="0"/>
              </a:rPr>
              <a:t>Miguel Ángel Fernández-Cuesta Valcarce. </a:t>
            </a:r>
            <a:r>
              <a:rPr lang="es-ES" sz="2000" dirty="0">
                <a:solidFill>
                  <a:srgbClr val="000000"/>
                </a:solidFill>
                <a:effectLst>
                  <a:outerShdw blurRad="38100" dist="38100" dir="2700000" algn="tl">
                    <a:srgbClr val="C0C0C0"/>
                  </a:outerShdw>
                </a:effectLst>
                <a:latin typeface="Arial" charset="0"/>
                <a:cs typeface="Arial" charset="0"/>
              </a:rPr>
              <a:t>Pediatra</a:t>
            </a:r>
            <a:r>
              <a:rPr lang="es-ES" sz="2400" dirty="0">
                <a:solidFill>
                  <a:srgbClr val="000000"/>
                </a:solidFill>
                <a:effectLst>
                  <a:outerShdw blurRad="38100" dist="38100" dir="2700000" algn="tl">
                    <a:srgbClr val="C0C0C0"/>
                  </a:outerShdw>
                </a:effectLst>
                <a:latin typeface="Arial" charset="0"/>
                <a:cs typeface="Arial" charset="0"/>
              </a:rPr>
              <a:t> </a:t>
            </a:r>
          </a:p>
        </p:txBody>
      </p:sp>
      <p:pic>
        <p:nvPicPr>
          <p:cNvPr id="7" name="Imagen 6">
            <a:extLst>
              <a:ext uri="{FF2B5EF4-FFF2-40B4-BE49-F238E27FC236}">
                <a16:creationId xmlns:a16="http://schemas.microsoft.com/office/drawing/2014/main" id="{360251E1-2AEE-44B1-9487-B4E3D0A24CC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38398" y="4493350"/>
            <a:ext cx="961140" cy="1440000"/>
          </a:xfrm>
          <a:prstGeom prst="rect">
            <a:avLst/>
          </a:prstGeom>
        </p:spPr>
      </p:pic>
    </p:spTree>
    <p:extLst>
      <p:ext uri="{BB962C8B-B14F-4D97-AF65-F5344CB8AC3E}">
        <p14:creationId xmlns:p14="http://schemas.microsoft.com/office/powerpoint/2010/main" val="89818671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bwMode="auto">
          <a:xfrm>
            <a:off x="665162" y="346868"/>
            <a:ext cx="6859588" cy="1329595"/>
          </a:xfrm>
        </p:spPr>
        <p:txBody>
          <a:bodyPr numCol="1" anchorCtr="0" compatLnSpc="1">
            <a:prstTxWarp prst="textNoShape">
              <a:avLst/>
            </a:prstTxWarp>
          </a:bodyPr>
          <a:lstStyle/>
          <a:p>
            <a:pPr eaLnBrk="1" hangingPunct="1">
              <a:defRPr/>
            </a:pPr>
            <a:r>
              <a:rPr lang="es-ES" dirty="0">
                <a:ln>
                  <a:noFill/>
                </a:ln>
                <a:solidFill>
                  <a:schemeClr val="tx1"/>
                </a:solidFill>
                <a:effectLst>
                  <a:outerShdw blurRad="38100" dist="38100" dir="2700000" algn="tl">
                    <a:srgbClr val="000000">
                      <a:alpha val="43137"/>
                    </a:srgbClr>
                  </a:outerShdw>
                </a:effectLst>
              </a:rPr>
              <a:t>¿Qué es y cómo se nota?</a:t>
            </a:r>
          </a:p>
        </p:txBody>
      </p:sp>
      <p:sp>
        <p:nvSpPr>
          <p:cNvPr id="19458" name="Rectangle 3"/>
          <p:cNvSpPr>
            <a:spLocks noGrp="1"/>
          </p:cNvSpPr>
          <p:nvPr>
            <p:ph type="body" idx="1"/>
          </p:nvPr>
        </p:nvSpPr>
        <p:spPr>
          <a:xfrm>
            <a:off x="703262" y="972355"/>
            <a:ext cx="7813675" cy="4315027"/>
          </a:xfrm>
        </p:spPr>
        <p:txBody>
          <a:bodyPr/>
          <a:lstStyle/>
          <a:p>
            <a:pPr eaLnBrk="1" hangingPunct="1">
              <a:buFontTx/>
              <a:buNone/>
            </a:pPr>
            <a:endParaRPr lang="es-ES" dirty="0"/>
          </a:p>
          <a:p>
            <a:pPr eaLnBrk="1" hangingPunct="1"/>
            <a:r>
              <a:rPr lang="es-ES" dirty="0"/>
              <a:t>El hidrocele es una acumulación de líquido dentro del escroto, que es la bolsa de piel que contiene los testículos.</a:t>
            </a:r>
          </a:p>
          <a:p>
            <a:pPr eaLnBrk="1" hangingPunct="1"/>
            <a:r>
              <a:rPr lang="es-ES" dirty="0"/>
              <a:t>Se suele ver como una hinchazón del escroto (como un globo de agua). No suele doler</a:t>
            </a:r>
          </a:p>
          <a:p>
            <a:pPr eaLnBrk="1" hangingPunct="1"/>
            <a:r>
              <a:rPr lang="es-ES" dirty="0"/>
              <a:t>Muchas veces se aprecia desde el nacimiento y otras aparece más tarde</a:t>
            </a:r>
          </a:p>
          <a:p>
            <a:pPr lvl="1" eaLnBrk="1" hangingPunct="1"/>
            <a:endParaRPr lang="es-ES" dirty="0"/>
          </a:p>
        </p:txBody>
      </p:sp>
      <p:pic>
        <p:nvPicPr>
          <p:cNvPr id="19460" name="Imagen 3"/>
          <p:cNvPicPr>
            <a:picLocks noChangeAspect="1"/>
          </p:cNvPicPr>
          <p:nvPr/>
        </p:nvPicPr>
        <p:blipFill>
          <a:blip r:embed="rId2"/>
          <a:srcRect/>
          <a:stretch>
            <a:fillRect/>
          </a:stretch>
        </p:blipFill>
        <p:spPr bwMode="auto">
          <a:xfrm>
            <a:off x="7524750" y="6330950"/>
            <a:ext cx="1447800" cy="447675"/>
          </a:xfrm>
          <a:prstGeom prst="rect">
            <a:avLst/>
          </a:prstGeom>
          <a:noFill/>
          <a:ln w="9525">
            <a:noFill/>
            <a:miter lim="800000"/>
            <a:headEnd/>
            <a:tailEnd/>
          </a:ln>
        </p:spPr>
      </p:pic>
      <p:pic>
        <p:nvPicPr>
          <p:cNvPr id="6" name="Imagen 4"/>
          <p:cNvPicPr>
            <a:picLocks noChangeAspect="1"/>
          </p:cNvPicPr>
          <p:nvPr/>
        </p:nvPicPr>
        <p:blipFill>
          <a:blip r:embed="rId3"/>
          <a:srcRect/>
          <a:stretch>
            <a:fillRect/>
          </a:stretch>
        </p:blipFill>
        <p:spPr bwMode="auto">
          <a:xfrm>
            <a:off x="7559675" y="234950"/>
            <a:ext cx="1439863" cy="882650"/>
          </a:xfrm>
          <a:prstGeom prst="rect">
            <a:avLst/>
          </a:prstGeom>
          <a:noFill/>
          <a:ln w="9525">
            <a:noFill/>
            <a:miter lim="800000"/>
            <a:headEnd/>
            <a:tailEnd/>
          </a:ln>
        </p:spPr>
      </p:pic>
      <p:sp>
        <p:nvSpPr>
          <p:cNvPr id="8" name="CuadroTexto 7"/>
          <p:cNvSpPr txBox="1"/>
          <p:nvPr/>
        </p:nvSpPr>
        <p:spPr>
          <a:xfrm>
            <a:off x="179388" y="6202363"/>
            <a:ext cx="4430712" cy="584200"/>
          </a:xfrm>
          <a:prstGeom prst="rect">
            <a:avLst/>
          </a:prstGeom>
          <a:noFill/>
        </p:spPr>
        <p:txBody>
          <a:bodyPr>
            <a:spAutoFit/>
          </a:bodyPr>
          <a:lstStyle/>
          <a:p>
            <a:pPr>
              <a:defRPr/>
            </a:pPr>
            <a:r>
              <a:rPr lang="es-ES" sz="3200" b="1" dirty="0">
                <a:solidFill>
                  <a:srgbClr val="3497AE">
                    <a:lumMod val="20000"/>
                    <a:lumOff val="80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www.familiaysalud.es</a:t>
            </a:r>
          </a:p>
        </p:txBody>
      </p:sp>
      <p:pic>
        <p:nvPicPr>
          <p:cNvPr id="10" name="Imagen 9">
            <a:extLst>
              <a:ext uri="{FF2B5EF4-FFF2-40B4-BE49-F238E27FC236}">
                <a16:creationId xmlns:a16="http://schemas.microsoft.com/office/drawing/2014/main" id="{5F784CD9-F2DD-4176-BA3C-2A7DB1F92B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38398" y="4493350"/>
            <a:ext cx="961140" cy="1440000"/>
          </a:xfrm>
          <a:prstGeom prst="rect">
            <a:avLst/>
          </a:prstGeom>
        </p:spPr>
      </p:pic>
    </p:spTree>
    <p:extLst>
      <p:ext uri="{BB962C8B-B14F-4D97-AF65-F5344CB8AC3E}">
        <p14:creationId xmlns:p14="http://schemas.microsoft.com/office/powerpoint/2010/main" val="132893982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bwMode="auto">
          <a:xfrm>
            <a:off x="665162" y="346868"/>
            <a:ext cx="5386845" cy="664797"/>
          </a:xfrm>
        </p:spPr>
        <p:txBody>
          <a:bodyPr numCol="1" anchorCtr="0" compatLnSpc="1">
            <a:prstTxWarp prst="textNoShape">
              <a:avLst/>
            </a:prstTxWarp>
          </a:bodyPr>
          <a:lstStyle/>
          <a:p>
            <a:pPr eaLnBrk="1" hangingPunct="1">
              <a:defRPr/>
            </a:pPr>
            <a:r>
              <a:rPr lang="es-ES" dirty="0">
                <a:ln>
                  <a:noFill/>
                </a:ln>
                <a:solidFill>
                  <a:schemeClr val="tx1"/>
                </a:solidFill>
                <a:effectLst>
                  <a:outerShdw blurRad="38100" dist="38100" dir="2700000" algn="tl">
                    <a:srgbClr val="000000">
                      <a:alpha val="43137"/>
                    </a:srgbClr>
                  </a:outerShdw>
                </a:effectLst>
              </a:rPr>
              <a:t>¿Cómo se trata?</a:t>
            </a:r>
          </a:p>
        </p:txBody>
      </p:sp>
      <p:sp>
        <p:nvSpPr>
          <p:cNvPr id="19458" name="Rectangle 3"/>
          <p:cNvSpPr>
            <a:spLocks noGrp="1"/>
          </p:cNvSpPr>
          <p:nvPr>
            <p:ph type="body" idx="1"/>
          </p:nvPr>
        </p:nvSpPr>
        <p:spPr>
          <a:xfrm>
            <a:off x="907800" y="824115"/>
            <a:ext cx="7810072" cy="5072158"/>
          </a:xfrm>
        </p:spPr>
        <p:txBody>
          <a:bodyPr/>
          <a:lstStyle/>
          <a:p>
            <a:pPr eaLnBrk="1" hangingPunct="1">
              <a:buFontTx/>
              <a:buNone/>
            </a:pPr>
            <a:endParaRPr lang="es-ES" dirty="0"/>
          </a:p>
          <a:p>
            <a:pPr eaLnBrk="1" hangingPunct="1"/>
            <a:r>
              <a:rPr lang="es-ES" dirty="0"/>
              <a:t>Los hidroceles que aparecen desde el nacimiento se suelen curar solos. Cuando no han resuelto al año o año y medio hay que operarlos</a:t>
            </a:r>
          </a:p>
          <a:p>
            <a:pPr eaLnBrk="1" hangingPunct="1"/>
            <a:r>
              <a:rPr lang="es-ES" dirty="0"/>
              <a:t>Los hidroceles que salen después, en el niño mayor o joven, no suelen curar por sí solos, pero no suelen ser peligrosos y sólo se tratan cuando causan molestia, infección       o alteración estética, mediante una       operación sencilla.</a:t>
            </a:r>
          </a:p>
        </p:txBody>
      </p:sp>
      <p:pic>
        <p:nvPicPr>
          <p:cNvPr id="19460" name="Imagen 3"/>
          <p:cNvPicPr>
            <a:picLocks noChangeAspect="1"/>
          </p:cNvPicPr>
          <p:nvPr/>
        </p:nvPicPr>
        <p:blipFill>
          <a:blip r:embed="rId2"/>
          <a:srcRect/>
          <a:stretch>
            <a:fillRect/>
          </a:stretch>
        </p:blipFill>
        <p:spPr bwMode="auto">
          <a:xfrm>
            <a:off x="7524750" y="6330950"/>
            <a:ext cx="1447800" cy="447675"/>
          </a:xfrm>
          <a:prstGeom prst="rect">
            <a:avLst/>
          </a:prstGeom>
          <a:noFill/>
          <a:ln w="9525">
            <a:noFill/>
            <a:miter lim="800000"/>
            <a:headEnd/>
            <a:tailEnd/>
          </a:ln>
        </p:spPr>
      </p:pic>
      <p:pic>
        <p:nvPicPr>
          <p:cNvPr id="6" name="Imagen 4"/>
          <p:cNvPicPr>
            <a:picLocks noChangeAspect="1"/>
          </p:cNvPicPr>
          <p:nvPr/>
        </p:nvPicPr>
        <p:blipFill>
          <a:blip r:embed="rId3"/>
          <a:srcRect/>
          <a:stretch>
            <a:fillRect/>
          </a:stretch>
        </p:blipFill>
        <p:spPr bwMode="auto">
          <a:xfrm>
            <a:off x="7559675" y="234950"/>
            <a:ext cx="1439863" cy="882650"/>
          </a:xfrm>
          <a:prstGeom prst="rect">
            <a:avLst/>
          </a:prstGeom>
          <a:noFill/>
          <a:ln w="9525">
            <a:noFill/>
            <a:miter lim="800000"/>
            <a:headEnd/>
            <a:tailEnd/>
          </a:ln>
        </p:spPr>
      </p:pic>
      <p:sp>
        <p:nvSpPr>
          <p:cNvPr id="8" name="CuadroTexto 7"/>
          <p:cNvSpPr txBox="1"/>
          <p:nvPr/>
        </p:nvSpPr>
        <p:spPr>
          <a:xfrm>
            <a:off x="179388" y="6202363"/>
            <a:ext cx="4430712" cy="584200"/>
          </a:xfrm>
          <a:prstGeom prst="rect">
            <a:avLst/>
          </a:prstGeom>
          <a:noFill/>
        </p:spPr>
        <p:txBody>
          <a:bodyPr>
            <a:spAutoFit/>
          </a:bodyPr>
          <a:lstStyle/>
          <a:p>
            <a:pPr>
              <a:defRPr/>
            </a:pPr>
            <a:r>
              <a:rPr lang="es-ES" sz="3200" b="1" dirty="0">
                <a:solidFill>
                  <a:srgbClr val="3497AE">
                    <a:lumMod val="20000"/>
                    <a:lumOff val="80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www.familiaysalud.es</a:t>
            </a:r>
          </a:p>
        </p:txBody>
      </p:sp>
      <p:pic>
        <p:nvPicPr>
          <p:cNvPr id="10" name="Imagen 9">
            <a:extLst>
              <a:ext uri="{FF2B5EF4-FFF2-40B4-BE49-F238E27FC236}">
                <a16:creationId xmlns:a16="http://schemas.microsoft.com/office/drawing/2014/main" id="{62962842-E477-4282-A46C-69D72D46717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38398" y="4493350"/>
            <a:ext cx="961140" cy="1440000"/>
          </a:xfrm>
          <a:prstGeom prst="rect">
            <a:avLst/>
          </a:prstGeom>
        </p:spPr>
      </p:pic>
    </p:spTree>
    <p:extLst>
      <p:ext uri="{BB962C8B-B14F-4D97-AF65-F5344CB8AC3E}">
        <p14:creationId xmlns:p14="http://schemas.microsoft.com/office/powerpoint/2010/main" val="1642100813"/>
      </p:ext>
    </p:extLst>
  </p:cSld>
  <p:clrMapOvr>
    <a:masterClrMapping/>
  </p:clrMapOvr>
  <p:transition>
    <p:fade/>
  </p:transition>
</p:sld>
</file>

<file path=ppt/theme/theme1.xml><?xml version="1.0" encoding="utf-8"?>
<a:theme xmlns:a="http://schemas.openxmlformats.org/drawingml/2006/main" name="1_White with Blue Bar Segoe Template_TP10286789">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7552</TotalTime>
  <Words>254</Words>
  <Application>Microsoft Office PowerPoint</Application>
  <PresentationFormat>Presentación en pantalla (4:3)</PresentationFormat>
  <Paragraphs>18</Paragraphs>
  <Slides>3</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vt:i4>
      </vt:variant>
    </vt:vector>
  </HeadingPairs>
  <TitlesOfParts>
    <vt:vector size="7" baseType="lpstr">
      <vt:lpstr>Arial</vt:lpstr>
      <vt:lpstr>Calibri</vt:lpstr>
      <vt:lpstr>Wingdings</vt:lpstr>
      <vt:lpstr>1_White with Blue Bar Segoe Template_TP10286789</vt:lpstr>
      <vt:lpstr>Presentación de PowerPoint</vt:lpstr>
      <vt:lpstr>¿Qué es y cómo se nota?</vt:lpstr>
      <vt:lpstr>¿Cómo se trata?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Juan José Morell Bernabé</dc:creator>
  <cp:lastModifiedBy>Juan José Morell Bernabé</cp:lastModifiedBy>
  <cp:revision>15</cp:revision>
  <dcterms:created xsi:type="dcterms:W3CDTF">2016-05-03T15:33:32Z</dcterms:created>
  <dcterms:modified xsi:type="dcterms:W3CDTF">2019-02-08T18:05:09Z</dcterms:modified>
</cp:coreProperties>
</file>