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007607"/>
            <a:ext cx="9143999" cy="8488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25511" y="6330694"/>
            <a:ext cx="1447800" cy="4480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559040" y="234695"/>
            <a:ext cx="1440179" cy="8823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88" y="6117334"/>
            <a:ext cx="4717542" cy="7406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007607"/>
            <a:ext cx="9143999" cy="84886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11480" y="154304"/>
            <a:ext cx="9166961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3067" y="1386594"/>
            <a:ext cx="8017865" cy="4424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iliaysalud.e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miliaysalud.es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miliaysalud.es/" TargetMode="External"/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miliaysalud.es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831" y="1644395"/>
            <a:ext cx="8590915" cy="1664558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0"/>
              </a:spcBef>
            </a:pPr>
            <a:r>
              <a:rPr sz="5400" b="1" spc="-60" dirty="0">
                <a:latin typeface="Calibri"/>
                <a:cs typeface="Calibri"/>
              </a:rPr>
              <a:t>Tatuajes </a:t>
            </a:r>
            <a:r>
              <a:rPr sz="4800" b="1" spc="-10" dirty="0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sz="5400" b="1" spc="-10" dirty="0">
                <a:latin typeface="Calibri"/>
                <a:cs typeface="Calibri"/>
              </a:rPr>
              <a:t> </a:t>
            </a:r>
            <a:r>
              <a:rPr sz="5400" b="1" dirty="0">
                <a:latin typeface="Calibri"/>
                <a:cs typeface="Calibri"/>
              </a:rPr>
              <a:t>Henna</a:t>
            </a:r>
            <a:r>
              <a:rPr sz="5400" b="1" spc="15" dirty="0">
                <a:latin typeface="Calibri"/>
                <a:cs typeface="Calibri"/>
              </a:rPr>
              <a:t> </a:t>
            </a:r>
            <a:r>
              <a:rPr sz="5400" b="1" spc="-25" dirty="0">
                <a:latin typeface="Calibri"/>
                <a:cs typeface="Calibri"/>
              </a:rPr>
              <a:t>negra</a:t>
            </a:r>
            <a:endParaRPr sz="5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5400" b="1" spc="-5" dirty="0">
                <a:latin typeface="Calibri"/>
                <a:cs typeface="Calibri"/>
              </a:rPr>
              <a:t>¿qué </a:t>
            </a:r>
            <a:r>
              <a:rPr sz="5400" b="1" spc="-30" dirty="0">
                <a:latin typeface="Calibri"/>
                <a:cs typeface="Calibri"/>
              </a:rPr>
              <a:t>tengo </a:t>
            </a:r>
            <a:r>
              <a:rPr sz="5400" b="1" spc="-10" dirty="0">
                <a:latin typeface="Calibri"/>
                <a:cs typeface="Calibri"/>
              </a:rPr>
              <a:t>que</a:t>
            </a:r>
            <a:r>
              <a:rPr sz="5400" b="1" spc="20" dirty="0">
                <a:latin typeface="Calibri"/>
                <a:cs typeface="Calibri"/>
              </a:rPr>
              <a:t> </a:t>
            </a:r>
            <a:r>
              <a:rPr sz="5400" b="1" dirty="0">
                <a:latin typeface="Calibri"/>
                <a:cs typeface="Calibri"/>
              </a:rPr>
              <a:t>saber?</a:t>
            </a:r>
            <a:endParaRPr sz="54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72711" y="4094988"/>
            <a:ext cx="409193" cy="567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24000" y="4094988"/>
            <a:ext cx="471360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Ana Garach. Pediatra de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AP.</a:t>
            </a:r>
            <a:endParaRPr sz="2000" dirty="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Laura C. Pantoja. Residente de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pediatría.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58267" y="6263272"/>
            <a:ext cx="421132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3200" b="1" spc="-10" dirty="0">
                <a:solidFill>
                  <a:srgbClr val="D2EBF1"/>
                </a:solidFill>
                <a:latin typeface="Arial"/>
                <a:cs typeface="Arial"/>
                <a:hlinkClick r:id="rId3"/>
              </a:rPr>
              <a:t>www.familiaysalud.es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62677"/>
            <a:ext cx="2164418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0842" y="142747"/>
            <a:ext cx="37985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sz="4400" spc="-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sz="4400" spc="-1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sz="4400" spc="-2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sz="44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sz="4400" spc="-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sz="4400" spc="-1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sz="4400" spc="-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sz="4400" spc="-1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sz="4400" spc="-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sz="4400" spc="-1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7525511" y="6330694"/>
            <a:ext cx="1447800" cy="448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59040" y="234695"/>
            <a:ext cx="1440179" cy="8823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" y="6117334"/>
            <a:ext cx="4717542" cy="740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3605" y="1235963"/>
            <a:ext cx="240792" cy="248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3605" y="2286000"/>
            <a:ext cx="240792" cy="248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605" y="3820667"/>
            <a:ext cx="240792" cy="248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35239" y="1097550"/>
            <a:ext cx="7456170" cy="36111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4300"/>
              </a:lnSpc>
              <a:spcBef>
                <a:spcPts val="95"/>
              </a:spcBef>
            </a:pPr>
            <a:r>
              <a:rPr sz="2400" spc="-5" dirty="0">
                <a:latin typeface="Calibri"/>
                <a:cs typeface="Calibri"/>
              </a:rPr>
              <a:t>La </a:t>
            </a:r>
            <a:r>
              <a:rPr sz="2400" i="1" spc="-10" dirty="0">
                <a:latin typeface="Calibri"/>
                <a:cs typeface="Calibri"/>
              </a:rPr>
              <a:t>henna </a:t>
            </a:r>
            <a:r>
              <a:rPr sz="2400" spc="-15" dirty="0">
                <a:latin typeface="Calibri"/>
                <a:cs typeface="Calibri"/>
              </a:rPr>
              <a:t>natural </a:t>
            </a:r>
            <a:r>
              <a:rPr sz="2400" spc="-5" dirty="0">
                <a:latin typeface="Calibri"/>
                <a:cs typeface="Calibri"/>
              </a:rPr>
              <a:t>es </a:t>
            </a:r>
            <a:r>
              <a:rPr sz="2400" dirty="0">
                <a:latin typeface="Calibri"/>
                <a:cs typeface="Calibri"/>
              </a:rPr>
              <a:t>un </a:t>
            </a:r>
            <a:r>
              <a:rPr sz="2400" spc="-10" dirty="0">
                <a:latin typeface="Calibri"/>
                <a:cs typeface="Calibri"/>
              </a:rPr>
              <a:t>polvo que </a:t>
            </a:r>
            <a:r>
              <a:rPr sz="2400" spc="-5" dirty="0">
                <a:latin typeface="Calibri"/>
                <a:cs typeface="Calibri"/>
              </a:rPr>
              <a:t>se </a:t>
            </a:r>
            <a:r>
              <a:rPr sz="2400" spc="-20" dirty="0">
                <a:latin typeface="Calibri"/>
                <a:cs typeface="Calibri"/>
              </a:rPr>
              <a:t>extrae </a:t>
            </a:r>
            <a:r>
              <a:rPr sz="2400" dirty="0">
                <a:latin typeface="Calibri"/>
                <a:cs typeface="Calibri"/>
              </a:rPr>
              <a:t>de  </a:t>
            </a:r>
            <a:r>
              <a:rPr sz="2400" spc="-5" dirty="0">
                <a:latin typeface="Calibri"/>
                <a:cs typeface="Calibri"/>
              </a:rPr>
              <a:t>hojas y </a:t>
            </a:r>
            <a:r>
              <a:rPr sz="2400" spc="-15" dirty="0">
                <a:latin typeface="Calibri"/>
                <a:cs typeface="Calibri"/>
              </a:rPr>
              <a:t>arbusto. </a:t>
            </a:r>
            <a:r>
              <a:rPr sz="2400" spc="-10" dirty="0">
                <a:latin typeface="Calibri"/>
                <a:cs typeface="Calibri"/>
              </a:rPr>
              <a:t>No </a:t>
            </a:r>
            <a:r>
              <a:rPr sz="2400" spc="-5" dirty="0">
                <a:latin typeface="Calibri"/>
                <a:cs typeface="Calibri"/>
              </a:rPr>
              <a:t>es </a:t>
            </a:r>
            <a:r>
              <a:rPr sz="2400" spc="-25" dirty="0">
                <a:latin typeface="Calibri"/>
                <a:cs typeface="Calibri"/>
              </a:rPr>
              <a:t>tóxica </a:t>
            </a:r>
            <a:r>
              <a:rPr sz="2400" spc="-10" dirty="0">
                <a:latin typeface="Calibri"/>
                <a:cs typeface="Calibri"/>
              </a:rPr>
              <a:t>de </a:t>
            </a:r>
            <a:r>
              <a:rPr sz="2400" spc="-5" dirty="0">
                <a:latin typeface="Calibri"/>
                <a:cs typeface="Calibri"/>
              </a:rPr>
              <a:t>por</a:t>
            </a:r>
            <a:r>
              <a:rPr sz="2400" spc="1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sí.</a:t>
            </a:r>
            <a:endParaRPr sz="2400" dirty="0">
              <a:latin typeface="Calibri"/>
              <a:cs typeface="Calibri"/>
            </a:endParaRPr>
          </a:p>
          <a:p>
            <a:pPr marL="12700" marR="5080" algn="just">
              <a:lnSpc>
                <a:spcPct val="113999"/>
              </a:lnSpc>
              <a:spcBef>
                <a:spcPts val="600"/>
              </a:spcBef>
            </a:pPr>
            <a:r>
              <a:rPr sz="2400" spc="-10" dirty="0">
                <a:latin typeface="Calibri"/>
                <a:cs typeface="Calibri"/>
              </a:rPr>
              <a:t>Las sustancias </a:t>
            </a:r>
            <a:r>
              <a:rPr sz="2400" spc="-15" dirty="0">
                <a:latin typeface="Calibri"/>
                <a:cs typeface="Calibri"/>
              </a:rPr>
              <a:t>con </a:t>
            </a:r>
            <a:r>
              <a:rPr sz="2400" dirty="0">
                <a:latin typeface="Calibri"/>
                <a:cs typeface="Calibri"/>
              </a:rPr>
              <a:t>las </a:t>
            </a:r>
            <a:r>
              <a:rPr sz="2400" spc="-5" dirty="0">
                <a:latin typeface="Calibri"/>
                <a:cs typeface="Calibri"/>
              </a:rPr>
              <a:t>que se </a:t>
            </a:r>
            <a:r>
              <a:rPr sz="2400" spc="-20" dirty="0">
                <a:latin typeface="Calibri"/>
                <a:cs typeface="Calibri"/>
              </a:rPr>
              <a:t>mezcla </a:t>
            </a:r>
            <a:r>
              <a:rPr sz="2400" spc="-25" dirty="0">
                <a:latin typeface="Calibri"/>
                <a:cs typeface="Calibri"/>
              </a:rPr>
              <a:t>para </a:t>
            </a:r>
            <a:r>
              <a:rPr sz="2400" spc="-10" dirty="0">
                <a:latin typeface="Calibri"/>
                <a:cs typeface="Calibri"/>
              </a:rPr>
              <a:t>potenciar  </a:t>
            </a:r>
            <a:r>
              <a:rPr sz="2400" spc="-5" dirty="0">
                <a:latin typeface="Calibri"/>
                <a:cs typeface="Calibri"/>
              </a:rPr>
              <a:t>el </a:t>
            </a:r>
            <a:r>
              <a:rPr sz="2400" spc="-15" dirty="0">
                <a:latin typeface="Calibri"/>
                <a:cs typeface="Calibri"/>
              </a:rPr>
              <a:t>tinte </a:t>
            </a:r>
            <a:r>
              <a:rPr sz="2400" spc="-5" dirty="0">
                <a:latin typeface="Calibri"/>
                <a:cs typeface="Calibri"/>
              </a:rPr>
              <a:t>y </a:t>
            </a:r>
            <a:r>
              <a:rPr sz="2400" spc="-10" dirty="0">
                <a:latin typeface="Calibri"/>
                <a:cs typeface="Calibri"/>
              </a:rPr>
              <a:t>duración, </a:t>
            </a:r>
            <a:r>
              <a:rPr sz="2400" spc="-5" dirty="0">
                <a:latin typeface="Calibri"/>
                <a:cs typeface="Calibri"/>
              </a:rPr>
              <a:t>son las que pueden </a:t>
            </a:r>
            <a:r>
              <a:rPr sz="2400" spc="-15" dirty="0">
                <a:latin typeface="Calibri"/>
                <a:cs typeface="Calibri"/>
              </a:rPr>
              <a:t>generar  </a:t>
            </a:r>
            <a:r>
              <a:rPr sz="2400" spc="-10" dirty="0">
                <a:latin typeface="Calibri"/>
                <a:cs typeface="Calibri"/>
              </a:rPr>
              <a:t>reacciones.</a:t>
            </a:r>
            <a:endParaRPr sz="2400" dirty="0">
              <a:latin typeface="Calibri"/>
              <a:cs typeface="Calibri"/>
            </a:endParaRPr>
          </a:p>
          <a:p>
            <a:pPr marL="12700" marR="7620" algn="just">
              <a:lnSpc>
                <a:spcPct val="114300"/>
              </a:lnSpc>
              <a:spcBef>
                <a:spcPts val="590"/>
              </a:spcBef>
            </a:pPr>
            <a:r>
              <a:rPr sz="2400" spc="-5" dirty="0">
                <a:latin typeface="Calibri"/>
                <a:cs typeface="Calibri"/>
              </a:rPr>
              <a:t>El </a:t>
            </a:r>
            <a:r>
              <a:rPr sz="2400" spc="-15" dirty="0">
                <a:latin typeface="Calibri"/>
                <a:cs typeface="Calibri"/>
              </a:rPr>
              <a:t>producto </a:t>
            </a:r>
            <a:r>
              <a:rPr sz="2400" spc="-10" dirty="0">
                <a:latin typeface="Calibri"/>
                <a:cs typeface="Calibri"/>
              </a:rPr>
              <a:t>que </a:t>
            </a:r>
            <a:r>
              <a:rPr sz="2400" spc="-5" dirty="0">
                <a:latin typeface="Calibri"/>
                <a:cs typeface="Calibri"/>
              </a:rPr>
              <a:t>más </a:t>
            </a:r>
            <a:r>
              <a:rPr sz="2400" spc="-10" dirty="0">
                <a:latin typeface="Calibri"/>
                <a:cs typeface="Calibri"/>
              </a:rPr>
              <a:t>reacción </a:t>
            </a:r>
            <a:r>
              <a:rPr sz="2400" spc="-15" dirty="0">
                <a:latin typeface="Calibri"/>
                <a:cs typeface="Calibri"/>
              </a:rPr>
              <a:t>produce </a:t>
            </a:r>
            <a:r>
              <a:rPr sz="2400" spc="-5" dirty="0">
                <a:latin typeface="Calibri"/>
                <a:cs typeface="Calibri"/>
              </a:rPr>
              <a:t>es el </a:t>
            </a:r>
            <a:r>
              <a:rPr sz="2400" spc="-20" dirty="0">
                <a:latin typeface="Calibri"/>
                <a:cs typeface="Calibri"/>
              </a:rPr>
              <a:t>PPD.  </a:t>
            </a:r>
            <a:r>
              <a:rPr sz="2400" spc="-15" dirty="0">
                <a:latin typeface="Calibri"/>
                <a:cs typeface="Calibri"/>
              </a:rPr>
              <a:t>Prohibido </a:t>
            </a:r>
            <a:r>
              <a:rPr sz="2400" spc="-5" dirty="0">
                <a:latin typeface="Calibri"/>
                <a:cs typeface="Calibri"/>
              </a:rPr>
              <a:t>su uso </a:t>
            </a:r>
            <a:r>
              <a:rPr sz="2400" spc="-15" dirty="0">
                <a:latin typeface="Calibri"/>
                <a:cs typeface="Calibri"/>
              </a:rPr>
              <a:t>sobre </a:t>
            </a:r>
            <a:r>
              <a:rPr sz="2400" spc="-5" dirty="0">
                <a:latin typeface="Calibri"/>
                <a:cs typeface="Calibri"/>
              </a:rPr>
              <a:t>la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piel.</a:t>
            </a:r>
            <a:endParaRPr sz="2400" dirty="0">
              <a:latin typeface="Calibri"/>
              <a:cs typeface="Calibri"/>
            </a:endParaRPr>
          </a:p>
          <a:p>
            <a:pPr marL="12700" marR="10160" algn="just">
              <a:lnSpc>
                <a:spcPct val="113900"/>
              </a:lnSpc>
              <a:spcBef>
                <a:spcPts val="605"/>
              </a:spcBef>
            </a:pPr>
            <a:r>
              <a:rPr sz="2400" spc="-5" dirty="0">
                <a:latin typeface="Calibri"/>
                <a:cs typeface="Calibri"/>
              </a:rPr>
              <a:t>Al </a:t>
            </a:r>
            <a:r>
              <a:rPr sz="2400" spc="-15" dirty="0">
                <a:latin typeface="Calibri"/>
                <a:cs typeface="Calibri"/>
              </a:rPr>
              <a:t>resultado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0" dirty="0">
                <a:latin typeface="Calibri"/>
                <a:cs typeface="Calibri"/>
              </a:rPr>
              <a:t>la </a:t>
            </a:r>
            <a:r>
              <a:rPr sz="2400" spc="-5" dirty="0">
                <a:latin typeface="Calibri"/>
                <a:cs typeface="Calibri"/>
              </a:rPr>
              <a:t>henna </a:t>
            </a:r>
            <a:r>
              <a:rPr sz="2400" spc="-15" dirty="0">
                <a:latin typeface="Calibri"/>
                <a:cs typeface="Calibri"/>
              </a:rPr>
              <a:t>natural  </a:t>
            </a:r>
            <a:r>
              <a:rPr sz="2400" spc="-5" dirty="0">
                <a:latin typeface="Calibri"/>
                <a:cs typeface="Calibri"/>
              </a:rPr>
              <a:t>con </a:t>
            </a:r>
            <a:r>
              <a:rPr sz="2400" spc="-20" dirty="0">
                <a:latin typeface="Calibri"/>
                <a:cs typeface="Calibri"/>
              </a:rPr>
              <a:t>estas  </a:t>
            </a:r>
            <a:r>
              <a:rPr sz="2400" spc="-15" dirty="0">
                <a:latin typeface="Calibri"/>
                <a:cs typeface="Calibri"/>
              </a:rPr>
              <a:t>sustancias </a:t>
            </a:r>
            <a:r>
              <a:rPr sz="2400" spc="-5" dirty="0">
                <a:latin typeface="Calibri"/>
                <a:cs typeface="Calibri"/>
              </a:rPr>
              <a:t>se les llama </a:t>
            </a:r>
            <a:r>
              <a:rPr sz="2400" i="1" spc="-5" dirty="0">
                <a:latin typeface="Calibri"/>
                <a:cs typeface="Calibri"/>
              </a:rPr>
              <a:t>henna</a:t>
            </a:r>
            <a:r>
              <a:rPr sz="2400" i="1" spc="7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negra.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8267" y="6263272"/>
            <a:ext cx="421132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3200" b="1" spc="-10" dirty="0">
                <a:solidFill>
                  <a:srgbClr val="D2EBF1"/>
                </a:solidFill>
                <a:latin typeface="Arial"/>
                <a:cs typeface="Arial"/>
                <a:hlinkClick r:id="rId6"/>
              </a:rPr>
              <a:t>www.familiaysalud.es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62677"/>
            <a:ext cx="2164418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46376" y="560831"/>
            <a:ext cx="1949957" cy="1116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37203" y="560831"/>
            <a:ext cx="1953005" cy="1116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3125" y="128981"/>
            <a:ext cx="6574155" cy="1184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560"/>
              </a:lnSpc>
              <a:spcBef>
                <a:spcPts val="95"/>
              </a:spcBef>
            </a:pPr>
            <a:r>
              <a:rPr sz="4000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</a:t>
            </a:r>
            <a:r>
              <a:rPr sz="4000" spc="-3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spc="-1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reacciones</a:t>
            </a:r>
            <a:r>
              <a:rPr sz="4000" spc="-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spc="-1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sz="4000" spc="-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spc="-1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producir</a:t>
            </a:r>
            <a:r>
              <a:rPr sz="4000" spc="-3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endParaRPr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70" algn="ctr">
              <a:lnSpc>
                <a:spcPts val="4560"/>
              </a:lnSpc>
            </a:pPr>
            <a:r>
              <a:rPr sz="4000" i="1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s-ES" sz="4000" i="1" spc="-1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sz="4000" i="1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nna</a:t>
            </a:r>
            <a:r>
              <a:rPr sz="4000" i="1" spc="-28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spc="-1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negra?</a:t>
            </a:r>
            <a:endParaRPr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25511" y="6330694"/>
            <a:ext cx="1447800" cy="4480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59040" y="234695"/>
            <a:ext cx="1440179" cy="8823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" y="6117334"/>
            <a:ext cx="4717542" cy="7406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387" y="1576577"/>
            <a:ext cx="278892" cy="2849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84632" y="1390998"/>
            <a:ext cx="7569834" cy="3486211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800" spc="-5" dirty="0">
                <a:latin typeface="Calibri"/>
                <a:cs typeface="Calibri"/>
              </a:rPr>
              <a:t>Reacciones </a:t>
            </a:r>
            <a:r>
              <a:rPr sz="2800" spc="-10" dirty="0">
                <a:latin typeface="Calibri"/>
                <a:cs typeface="Calibri"/>
              </a:rPr>
              <a:t>alérgicas </a:t>
            </a:r>
            <a:r>
              <a:rPr sz="2800" spc="-20" dirty="0">
                <a:latin typeface="Calibri"/>
                <a:cs typeface="Calibri"/>
              </a:rPr>
              <a:t>hasta </a:t>
            </a:r>
            <a:r>
              <a:rPr sz="2800" spc="-5" dirty="0">
                <a:latin typeface="Calibri"/>
                <a:cs typeface="Calibri"/>
              </a:rPr>
              <a:t>semanas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después.</a:t>
            </a:r>
            <a:endParaRPr sz="2800" dirty="0">
              <a:latin typeface="Calibri"/>
              <a:cs typeface="Calibri"/>
            </a:endParaRPr>
          </a:p>
          <a:p>
            <a:pPr marL="873760" marR="4846320" lvl="0" indent="-342900">
              <a:lnSpc>
                <a:spcPct val="110000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r>
              <a:rPr lang="es-ES" sz="2400" spc="-10" dirty="0" smtClean="0">
                <a:solidFill>
                  <a:prstClr val="black"/>
                </a:solidFill>
                <a:cs typeface="Calibri"/>
              </a:rPr>
              <a:t>Picor</a:t>
            </a:r>
          </a:p>
          <a:p>
            <a:pPr marL="873760" marR="4846320" lvl="0" indent="-342900">
              <a:lnSpc>
                <a:spcPct val="110000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r>
              <a:rPr lang="es-ES" sz="2400" spc="-10" dirty="0" smtClean="0">
                <a:solidFill>
                  <a:prstClr val="black"/>
                </a:solidFill>
                <a:cs typeface="Calibri"/>
              </a:rPr>
              <a:t>En</a:t>
            </a:r>
            <a:r>
              <a:rPr lang="es-ES" sz="2400" spc="-60" dirty="0" smtClean="0">
                <a:solidFill>
                  <a:prstClr val="black"/>
                </a:solidFill>
                <a:cs typeface="Calibri"/>
              </a:rPr>
              <a:t>r</a:t>
            </a:r>
            <a:r>
              <a:rPr lang="es-ES" sz="2400" spc="-10" dirty="0" smtClean="0">
                <a:solidFill>
                  <a:prstClr val="black"/>
                </a:solidFill>
                <a:cs typeface="Calibri"/>
              </a:rPr>
              <a:t>oje</a:t>
            </a:r>
            <a:r>
              <a:rPr lang="es-ES" sz="2400" dirty="0" smtClean="0">
                <a:solidFill>
                  <a:prstClr val="black"/>
                </a:solidFill>
                <a:cs typeface="Calibri"/>
              </a:rPr>
              <a:t>c</a:t>
            </a:r>
            <a:r>
              <a:rPr lang="es-ES" sz="2400" spc="-5" dirty="0" smtClean="0">
                <a:solidFill>
                  <a:prstClr val="black"/>
                </a:solidFill>
                <a:cs typeface="Calibri"/>
              </a:rPr>
              <a:t>i</a:t>
            </a:r>
            <a:r>
              <a:rPr lang="es-ES" sz="2400" spc="-15" dirty="0" smtClean="0">
                <a:solidFill>
                  <a:prstClr val="black"/>
                </a:solidFill>
                <a:cs typeface="Calibri"/>
              </a:rPr>
              <a:t>m</a:t>
            </a:r>
            <a:r>
              <a:rPr lang="es-ES" sz="2400" spc="-5" dirty="0" smtClean="0">
                <a:solidFill>
                  <a:prstClr val="black"/>
                </a:solidFill>
                <a:cs typeface="Calibri"/>
              </a:rPr>
              <a:t>ie</a:t>
            </a:r>
            <a:r>
              <a:rPr lang="es-ES" sz="2400" spc="-40" dirty="0" smtClean="0">
                <a:solidFill>
                  <a:prstClr val="black"/>
                </a:solidFill>
                <a:cs typeface="Calibri"/>
              </a:rPr>
              <a:t>n</a:t>
            </a:r>
            <a:r>
              <a:rPr lang="es-ES" sz="2400" spc="-35" dirty="0" smtClean="0">
                <a:solidFill>
                  <a:prstClr val="black"/>
                </a:solidFill>
                <a:cs typeface="Calibri"/>
              </a:rPr>
              <a:t>t</a:t>
            </a:r>
            <a:r>
              <a:rPr lang="es-ES" sz="2400" spc="-5" dirty="0" smtClean="0">
                <a:solidFill>
                  <a:prstClr val="black"/>
                </a:solidFill>
                <a:cs typeface="Calibri"/>
              </a:rPr>
              <a:t>o </a:t>
            </a:r>
          </a:p>
          <a:p>
            <a:pPr marL="873760" marR="4846320" lvl="0" indent="-342900">
              <a:lnSpc>
                <a:spcPct val="110000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r>
              <a:rPr lang="es-ES" sz="2400" spc="-5" dirty="0" smtClean="0">
                <a:solidFill>
                  <a:prstClr val="black"/>
                </a:solidFill>
                <a:cs typeface="Calibri"/>
              </a:rPr>
              <a:t>Manchas </a:t>
            </a:r>
          </a:p>
          <a:p>
            <a:pPr marL="873760" marR="4846320" lvl="0" indent="-342900">
              <a:lnSpc>
                <a:spcPct val="110000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r>
              <a:rPr lang="es-ES" sz="2400" spc="-10" dirty="0" smtClean="0">
                <a:solidFill>
                  <a:prstClr val="black"/>
                </a:solidFill>
                <a:cs typeface="Calibri"/>
              </a:rPr>
              <a:t>Ampollas</a:t>
            </a:r>
          </a:p>
          <a:p>
            <a:pPr marL="873760" marR="4846320" lvl="0" indent="-342900">
              <a:lnSpc>
                <a:spcPct val="110000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r>
              <a:rPr lang="es-ES" sz="2400" spc="-10" dirty="0" smtClean="0">
                <a:solidFill>
                  <a:prstClr val="black"/>
                </a:solidFill>
                <a:cs typeface="Calibri"/>
              </a:rPr>
              <a:t>Cicatrices</a:t>
            </a:r>
            <a:endParaRPr lang="es-ES" sz="2400" spc="-10" dirty="0" smtClean="0">
              <a:latin typeface="Calibri"/>
              <a:cs typeface="Calibri"/>
            </a:endParaRPr>
          </a:p>
          <a:p>
            <a:pPr marL="12700" marR="5080">
              <a:lnSpc>
                <a:spcPts val="3460"/>
              </a:lnSpc>
              <a:spcBef>
                <a:spcPts val="800"/>
              </a:spcBef>
            </a:pPr>
            <a:r>
              <a:rPr sz="2400" spc="-10" dirty="0" smtClean="0">
                <a:latin typeface="Calibri"/>
                <a:cs typeface="Calibri"/>
              </a:rPr>
              <a:t>D</a:t>
            </a:r>
            <a:r>
              <a:rPr lang="es-ES" sz="2400" spc="-10" dirty="0">
                <a:latin typeface="Calibri"/>
                <a:cs typeface="Calibri"/>
              </a:rPr>
              <a:t>e</a:t>
            </a:r>
            <a:r>
              <a:rPr sz="2400" spc="-10" dirty="0" err="1" smtClean="0">
                <a:latin typeface="Calibri"/>
                <a:cs typeface="Calibri"/>
              </a:rPr>
              <a:t>rmatitis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alérgica </a:t>
            </a:r>
            <a:r>
              <a:rPr sz="2400" dirty="0">
                <a:latin typeface="Calibri"/>
                <a:cs typeface="Calibri"/>
              </a:rPr>
              <a:t>por </a:t>
            </a:r>
            <a:r>
              <a:rPr sz="2400" spc="-20" dirty="0">
                <a:latin typeface="Calibri"/>
                <a:cs typeface="Calibri"/>
              </a:rPr>
              <a:t>contacto </a:t>
            </a:r>
            <a:r>
              <a:rPr sz="2400" dirty="0">
                <a:latin typeface="Calibri"/>
                <a:cs typeface="Calibri"/>
              </a:rPr>
              <a:t>en </a:t>
            </a:r>
            <a:r>
              <a:rPr sz="2400" spc="-10" dirty="0" err="1">
                <a:latin typeface="Calibri"/>
                <a:cs typeface="Calibri"/>
              </a:rPr>
              <a:t>siguientes</a:t>
            </a:r>
            <a:r>
              <a:rPr sz="2400" spc="-10" dirty="0">
                <a:latin typeface="Calibri"/>
                <a:cs typeface="Calibri"/>
              </a:rPr>
              <a:t>  </a:t>
            </a:r>
            <a:r>
              <a:rPr sz="2400" spc="-10" dirty="0" err="1" smtClean="0">
                <a:latin typeface="Calibri"/>
                <a:cs typeface="Calibri"/>
              </a:rPr>
              <a:t>exposiciones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2400" spc="-15" dirty="0">
                <a:latin typeface="Calibri"/>
                <a:cs typeface="Calibri"/>
              </a:rPr>
              <a:t>Síntomas </a:t>
            </a:r>
            <a:r>
              <a:rPr sz="2400" spc="-10" dirty="0">
                <a:latin typeface="Calibri"/>
                <a:cs typeface="Calibri"/>
              </a:rPr>
              <a:t>generales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graves.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8267" y="6263272"/>
            <a:ext cx="421132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3200" b="1" spc="-10" dirty="0">
                <a:solidFill>
                  <a:srgbClr val="D2EBF1"/>
                </a:solidFill>
                <a:latin typeface="Arial"/>
                <a:cs typeface="Arial"/>
                <a:hlinkClick r:id="rId8"/>
              </a:rPr>
              <a:t>www.familiaysalud.es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62677"/>
            <a:ext cx="2164418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45" y="4219194"/>
            <a:ext cx="280987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39" y="4591817"/>
            <a:ext cx="280987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25511" y="6330694"/>
            <a:ext cx="1447800" cy="448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234695"/>
            <a:ext cx="1440179" cy="8823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" y="6117334"/>
            <a:ext cx="4717542" cy="740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1962" y="1266697"/>
            <a:ext cx="240792" cy="248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1962" y="1830577"/>
            <a:ext cx="240792" cy="248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1962" y="2879089"/>
            <a:ext cx="240792" cy="248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1962" y="3927602"/>
            <a:ext cx="240792" cy="248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8267" y="6263272"/>
            <a:ext cx="421132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3200" b="1" spc="-10" dirty="0">
                <a:solidFill>
                  <a:srgbClr val="D2EBF1"/>
                </a:solidFill>
                <a:latin typeface="Arial"/>
                <a:cs typeface="Arial"/>
                <a:hlinkClick r:id="rId6"/>
              </a:rPr>
              <a:t>www.familiaysalud.es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5616" y="1006627"/>
            <a:ext cx="7908290" cy="3272947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800" spc="-5" dirty="0">
                <a:latin typeface="Calibri"/>
                <a:cs typeface="Calibri"/>
              </a:rPr>
              <a:t>El </a:t>
            </a:r>
            <a:r>
              <a:rPr sz="2800" spc="-10" dirty="0">
                <a:latin typeface="Calibri"/>
                <a:cs typeface="Calibri"/>
              </a:rPr>
              <a:t>color </a:t>
            </a:r>
            <a:r>
              <a:rPr sz="2800" spc="-5" dirty="0">
                <a:latin typeface="Calibri"/>
                <a:cs typeface="Calibri"/>
              </a:rPr>
              <a:t>del </a:t>
            </a:r>
            <a:r>
              <a:rPr sz="2800" spc="-20" dirty="0">
                <a:latin typeface="Calibri"/>
                <a:cs typeface="Calibri"/>
              </a:rPr>
              <a:t>producto </a:t>
            </a:r>
            <a:r>
              <a:rPr sz="2800" spc="-5" dirty="0">
                <a:latin typeface="Calibri"/>
                <a:cs typeface="Calibri"/>
              </a:rPr>
              <a:t>no es </a:t>
            </a:r>
            <a:r>
              <a:rPr sz="2800" spc="-20" dirty="0">
                <a:latin typeface="Calibri"/>
                <a:cs typeface="Calibri"/>
              </a:rPr>
              <a:t>verdoso, </a:t>
            </a:r>
            <a:r>
              <a:rPr sz="2800" spc="-5" dirty="0">
                <a:latin typeface="Calibri"/>
                <a:cs typeface="Calibri"/>
              </a:rPr>
              <a:t>es más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negro.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13900"/>
              </a:lnSpc>
              <a:spcBef>
                <a:spcPts val="615"/>
              </a:spcBef>
              <a:tabLst>
                <a:tab pos="398145" algn="l"/>
                <a:tab pos="1256030" algn="l"/>
                <a:tab pos="1832610" algn="l"/>
                <a:tab pos="2983230" algn="l"/>
                <a:tab pos="3429635" algn="l"/>
                <a:tab pos="4396105" algn="l"/>
                <a:tab pos="5727065" algn="l"/>
                <a:tab pos="6220460" algn="l"/>
                <a:tab pos="6823075" algn="l"/>
                <a:tab pos="7316470" algn="l"/>
              </a:tabLst>
            </a:pPr>
            <a:r>
              <a:rPr sz="2800" spc="-5" dirty="0">
                <a:latin typeface="Calibri"/>
                <a:cs typeface="Calibri"/>
              </a:rPr>
              <a:t>El	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olo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tuaje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es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neg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brilla</a:t>
            </a:r>
            <a:r>
              <a:rPr sz="2800" spc="-30" dirty="0">
                <a:latin typeface="Calibri"/>
                <a:cs typeface="Calibri"/>
              </a:rPr>
              <a:t>nt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ojo  </a:t>
            </a:r>
            <a:r>
              <a:rPr sz="2800" spc="-15" dirty="0">
                <a:latin typeface="Calibri"/>
                <a:cs typeface="Calibri"/>
              </a:rPr>
              <a:t>castaño.</a:t>
            </a:r>
            <a:endParaRPr sz="2800" dirty="0">
              <a:latin typeface="Calibri"/>
              <a:cs typeface="Calibri"/>
            </a:endParaRPr>
          </a:p>
          <a:p>
            <a:pPr marL="12700" marR="5715">
              <a:lnSpc>
                <a:spcPct val="113999"/>
              </a:lnSpc>
              <a:spcBef>
                <a:spcPts val="600"/>
              </a:spcBef>
              <a:tabLst>
                <a:tab pos="520065" algn="l"/>
                <a:tab pos="1616075" algn="l"/>
                <a:tab pos="2620645" algn="l"/>
                <a:tab pos="3403600" algn="l"/>
                <a:tab pos="4789805" algn="l"/>
                <a:tab pos="5158105" algn="l"/>
                <a:tab pos="6007100" algn="l"/>
                <a:tab pos="6839584" algn="l"/>
                <a:tab pos="7578725" algn="l"/>
              </a:tabLst>
            </a:pP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henn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neg</a:t>
            </a:r>
            <a:r>
              <a:rPr sz="2800" spc="-8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ó</a:t>
            </a:r>
            <a:r>
              <a:rPr sz="2800" spc="-5" dirty="0">
                <a:latin typeface="Calibri"/>
                <a:cs typeface="Calibri"/>
              </a:rPr>
              <a:t>lo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necesi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1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ho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pa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qu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se  </a:t>
            </a:r>
            <a:r>
              <a:rPr sz="2800" spc="-15" dirty="0">
                <a:latin typeface="Calibri"/>
                <a:cs typeface="Calibri"/>
              </a:rPr>
              <a:t>impregne </a:t>
            </a:r>
            <a:r>
              <a:rPr sz="2800" spc="-5" dirty="0">
                <a:latin typeface="Calibri"/>
                <a:cs typeface="Calibri"/>
              </a:rPr>
              <a:t>en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piel.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800" spc="-20" dirty="0">
                <a:latin typeface="Calibri"/>
                <a:cs typeface="Calibri"/>
              </a:rPr>
              <a:t>Duran </a:t>
            </a:r>
            <a:r>
              <a:rPr sz="2800" spc="-5" dirty="0">
                <a:latin typeface="Calibri"/>
                <a:cs typeface="Calibri"/>
              </a:rPr>
              <a:t>más de </a:t>
            </a:r>
            <a:r>
              <a:rPr sz="2800" spc="-10" dirty="0">
                <a:latin typeface="Calibri"/>
                <a:cs typeface="Calibri"/>
              </a:rPr>
              <a:t>una semana </a:t>
            </a:r>
            <a:r>
              <a:rPr sz="2800" spc="-5" dirty="0">
                <a:latin typeface="Calibri"/>
                <a:cs typeface="Calibri"/>
              </a:rPr>
              <a:t>en </a:t>
            </a:r>
            <a:r>
              <a:rPr sz="2800" spc="-15" dirty="0">
                <a:latin typeface="Calibri"/>
                <a:cs typeface="Calibri"/>
              </a:rPr>
              <a:t>lugar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3-4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días</a:t>
            </a:r>
            <a:r>
              <a:rPr sz="2800" spc="-5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62677"/>
            <a:ext cx="2164418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¿Cómo reconocer la henna negra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>
            <a:off x="914400" y="4935964"/>
            <a:ext cx="586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“Recuerde, la Henna no es negra”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EBF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171</Words>
  <Application>Microsoft Office PowerPoint</Application>
  <PresentationFormat>Presentación en pantalla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Presentación de PowerPoint</vt:lpstr>
      <vt:lpstr>Generalidades</vt:lpstr>
      <vt:lpstr>¿Qué reacciones puede producir la henna negra?</vt:lpstr>
      <vt:lpstr>  ¿Cómo reconocer la henna negra?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José Morell Bernabé</dc:creator>
  <cp:lastModifiedBy>serra</cp:lastModifiedBy>
  <cp:revision>4</cp:revision>
  <dcterms:created xsi:type="dcterms:W3CDTF">2020-04-22T18:14:00Z</dcterms:created>
  <dcterms:modified xsi:type="dcterms:W3CDTF">2020-04-26T18:07:03Z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2020-04-22T00:00:00Z</vt:filetime>
  </property>
</Properties>
</file>