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9" r:id="rId3"/>
    <p:sldId id="262" r:id="rId4"/>
    <p:sldId id="258"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19/01/2021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1/19/2021 7:49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hyperlink" Target="http://www.familiaysalud.es/salud-joven/para-padres-de-adolescentes-y-publico-en-general/mi-hijo-va-con-amigos-que-fuman-que" TargetMode="External"/><Relationship Id="rId2" Type="http://schemas.openxmlformats.org/officeDocument/2006/relationships/hyperlink" Target="http://www.familiaysalud.es/salud-y-escuela/educamos-en-salud/habitos-sanos-primaria-y-secundaria/hablemos-del-tabaco-en-clase" TargetMode="Externa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respirar.org/images/pdf/grupovias/Pediatra-y-Tabaquismo-2018.pdf" TargetMode="External"/><Relationship Id="rId7" Type="http://schemas.openxmlformats.org/officeDocument/2006/relationships/image" Target="../media/image5.png"/><Relationship Id="rId2" Type="http://schemas.openxmlformats.org/officeDocument/2006/relationships/hyperlink" Target="https://www.familiaysalud.es/sites/default/files/13_decalogo_aepap_infancia_sin_humos.pdf" TargetMode="Externa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youtube.com/watch?v=R86P_6b6d_c" TargetMode="External"/><Relationship Id="rId4" Type="http://schemas.openxmlformats.org/officeDocument/2006/relationships/hyperlink" Target="http://www.cnp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Asma Y Tabaco</a:t>
            </a:r>
            <a:endParaRPr lang="es-ES" sz="4400" dirty="0">
              <a:solidFill>
                <a:srgbClr val="000000"/>
              </a:solidFill>
              <a:latin typeface="Arial" charset="0"/>
            </a:endParaRPr>
          </a:p>
        </p:txBody>
      </p:sp>
      <p:sp>
        <p:nvSpPr>
          <p:cNvPr id="2" name="CuadroTexto 11"/>
          <p:cNvSpPr txBox="1"/>
          <p:nvPr/>
        </p:nvSpPr>
        <p:spPr>
          <a:xfrm>
            <a:off x="2070100" y="3941641"/>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José Murcia García.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5687" y="4536831"/>
            <a:ext cx="200454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553998"/>
          </a:xfrm>
        </p:spPr>
        <p:txBody>
          <a:bodyPr numCol="1" anchorCtr="0" compatLnSpc="1">
            <a:prstTxWarp prst="textNoShape">
              <a:avLst/>
            </a:prstTxWarp>
          </a:bodyPr>
          <a:lstStyle/>
          <a:p>
            <a:pPr eaLnBrk="1" hangingPunct="1">
              <a:defRPr/>
            </a:pPr>
            <a:r>
              <a:rPr lang="es-ES" sz="4000" b="1" dirty="0">
                <a:ln>
                  <a:noFill/>
                </a:ln>
                <a:solidFill>
                  <a:schemeClr val="tx1"/>
                </a:solidFill>
                <a:effectLst>
                  <a:outerShdw blurRad="38100" dist="38100" dir="2700000" algn="tl">
                    <a:srgbClr val="000000">
                      <a:alpha val="43137"/>
                    </a:srgbClr>
                  </a:outerShdw>
                </a:effectLst>
              </a:rPr>
              <a:t>Importancia del Problema</a:t>
            </a:r>
          </a:p>
        </p:txBody>
      </p:sp>
      <p:sp>
        <p:nvSpPr>
          <p:cNvPr id="19458" name="Rectangle 3"/>
          <p:cNvSpPr>
            <a:spLocks noGrp="1"/>
          </p:cNvSpPr>
          <p:nvPr>
            <p:ph type="body" idx="1"/>
          </p:nvPr>
        </p:nvSpPr>
        <p:spPr>
          <a:xfrm>
            <a:off x="288211" y="1411957"/>
            <a:ext cx="8643777" cy="3754874"/>
          </a:xfrm>
        </p:spPr>
        <p:txBody>
          <a:bodyPr/>
          <a:lstStyle/>
          <a:p>
            <a:pPr algn="just">
              <a:spcBef>
                <a:spcPts val="1200"/>
              </a:spcBef>
              <a:spcAft>
                <a:spcPts val="1200"/>
              </a:spcAft>
            </a:pPr>
            <a:r>
              <a:rPr lang="es-ES" sz="2000" dirty="0"/>
              <a:t>El tabaco es la primera causa de muerte en el mundo que se puede evitar. </a:t>
            </a:r>
          </a:p>
          <a:p>
            <a:pPr algn="just">
              <a:spcBef>
                <a:spcPts val="1200"/>
              </a:spcBef>
              <a:spcAft>
                <a:spcPts val="1200"/>
              </a:spcAft>
            </a:pPr>
            <a:r>
              <a:rPr lang="es-ES" sz="2000" dirty="0"/>
              <a:t>Cada año mata a cerca de 6 millones de personas.</a:t>
            </a:r>
          </a:p>
          <a:p>
            <a:pPr algn="just">
              <a:spcBef>
                <a:spcPts val="1200"/>
              </a:spcBef>
              <a:spcAft>
                <a:spcPts val="1200"/>
              </a:spcAft>
            </a:pPr>
            <a:r>
              <a:rPr lang="es-ES" sz="2000" dirty="0"/>
              <a:t>La exposición al humo del tabaco es la tercera causa de enfermedades y muerte que se pueden evitar. </a:t>
            </a:r>
          </a:p>
          <a:p>
            <a:pPr algn="just">
              <a:spcBef>
                <a:spcPts val="1200"/>
              </a:spcBef>
              <a:spcAft>
                <a:spcPts val="1200"/>
              </a:spcAft>
            </a:pPr>
            <a:r>
              <a:rPr lang="es-ES" sz="2000" dirty="0"/>
              <a:t>Los niños y adolescentes tienen mucho riesgo de exposición al humo del tabaco.</a:t>
            </a:r>
          </a:p>
          <a:p>
            <a:pPr algn="just">
              <a:spcBef>
                <a:spcPts val="1200"/>
              </a:spcBef>
              <a:spcAft>
                <a:spcPts val="1200"/>
              </a:spcAft>
            </a:pPr>
            <a:r>
              <a:rPr lang="es-ES" sz="2000" dirty="0"/>
              <a:t>Casi siempre, el  inicio del consumo de tabaco se realiza en la adolescencia.</a:t>
            </a:r>
          </a:p>
          <a:p>
            <a:pPr marL="517525" lvl="1" indent="0" algn="just" eaLnBrk="1" hangingPunct="1">
              <a:spcBef>
                <a:spcPts val="1200"/>
              </a:spcBef>
              <a:spcAft>
                <a:spcPts val="1200"/>
              </a:spcAft>
              <a:buNone/>
            </a:pPr>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687" y="4618893"/>
            <a:ext cx="200454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5642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79388" y="346868"/>
            <a:ext cx="7380287" cy="553998"/>
          </a:xfrm>
        </p:spPr>
        <p:txBody>
          <a:bodyPr numCol="1" anchorCtr="0" compatLnSpc="1">
            <a:prstTxWarp prst="textNoShape">
              <a:avLst/>
            </a:prstTxWarp>
          </a:bodyPr>
          <a:lstStyle/>
          <a:p>
            <a:pPr marL="0" indent="0" algn="just">
              <a:buNone/>
            </a:pPr>
            <a:r>
              <a:rPr lang="es-ES" sz="4000" b="1" dirty="0"/>
              <a:t>¿Qué efectos tiene el tabaco?</a:t>
            </a:r>
            <a:endParaRPr lang="es-ES" sz="4000" dirty="0"/>
          </a:p>
        </p:txBody>
      </p:sp>
      <p:sp>
        <p:nvSpPr>
          <p:cNvPr id="19458" name="Rectangle 3"/>
          <p:cNvSpPr>
            <a:spLocks noGrp="1"/>
          </p:cNvSpPr>
          <p:nvPr>
            <p:ph type="body" idx="1"/>
          </p:nvPr>
        </p:nvSpPr>
        <p:spPr>
          <a:xfrm>
            <a:off x="400070" y="1117600"/>
            <a:ext cx="8370160" cy="4154984"/>
          </a:xfrm>
        </p:spPr>
        <p:txBody>
          <a:bodyPr/>
          <a:lstStyle/>
          <a:p>
            <a:pPr algn="just"/>
            <a:r>
              <a:rPr lang="es-ES" sz="2000" dirty="0"/>
              <a:t>El tabaco crea adicción y dependencia. </a:t>
            </a:r>
          </a:p>
          <a:p>
            <a:pPr algn="just"/>
            <a:endParaRPr lang="es-ES" sz="2000" dirty="0"/>
          </a:p>
          <a:p>
            <a:pPr algn="just"/>
            <a:r>
              <a:rPr lang="es-ES" sz="2000" dirty="0"/>
              <a:t>Tiene efectos nocivos para la salud. El tabaco no sirve para vivir, trabajar o disfrutar.</a:t>
            </a:r>
          </a:p>
          <a:p>
            <a:pPr algn="just"/>
            <a:endParaRPr lang="es-ES" sz="2000" dirty="0"/>
          </a:p>
          <a:p>
            <a:pPr algn="just"/>
            <a:r>
              <a:rPr lang="es-ES" sz="2000" dirty="0"/>
              <a:t>En el humo del tabaco (cigarrillos, puros, pipas...) hay más de 4000 sustancias distintas. </a:t>
            </a:r>
          </a:p>
          <a:p>
            <a:pPr algn="just"/>
            <a:endParaRPr lang="es-ES" sz="2000" dirty="0"/>
          </a:p>
          <a:p>
            <a:pPr algn="just"/>
            <a:r>
              <a:rPr lang="es-ES" sz="2000" dirty="0"/>
              <a:t>De ellas, más de 50 pueden producir cáncer.</a:t>
            </a:r>
          </a:p>
          <a:p>
            <a:pPr marL="0" indent="0" algn="just">
              <a:buNone/>
            </a:pPr>
            <a:endParaRPr lang="es-ES" sz="2000" dirty="0"/>
          </a:p>
          <a:p>
            <a:pPr algn="just"/>
            <a:r>
              <a:rPr lang="es-ES" sz="2000" dirty="0"/>
              <a:t> El tabaco afecta a los mecanismos de defensa del pulmón. Favorece las infecciones, la tos y el aumento de moco.</a:t>
            </a:r>
          </a:p>
          <a:p>
            <a:pPr lvl="1" algn="just" eaLnBrk="1" hangingPunct="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687" y="4642339"/>
            <a:ext cx="200454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25833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59596" y="346868"/>
            <a:ext cx="7200079" cy="553998"/>
          </a:xfrm>
        </p:spPr>
        <p:txBody>
          <a:bodyPr numCol="1" anchorCtr="0" compatLnSpc="1">
            <a:prstTxWarp prst="textNoShape">
              <a:avLst/>
            </a:prstTxWarp>
          </a:bodyPr>
          <a:lstStyle/>
          <a:p>
            <a:pPr eaLnBrk="1" hangingPunct="1"/>
            <a:r>
              <a:rPr lang="es-ES" altLang="es-ES" sz="4000" b="1" dirty="0">
                <a:solidFill>
                  <a:srgbClr val="000000"/>
                </a:solidFill>
                <a:latin typeface="Calibri Light" panose="020F0302020204030204" pitchFamily="34" charset="0"/>
              </a:rPr>
              <a:t>Consecuencias del tabaquismo pasivo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787811" y="234950"/>
            <a:ext cx="1211727" cy="74280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 name="Rectangle 7">
            <a:extLst>
              <a:ext uri="{FF2B5EF4-FFF2-40B4-BE49-F238E27FC236}">
                <a16:creationId xmlns="" xmlns:a16="http://schemas.microsoft.com/office/drawing/2014/main" id="{D22CC5D9-CDC5-4B05-A305-00FE95CA2679}"/>
              </a:ext>
            </a:extLst>
          </p:cNvPr>
          <p:cNvSpPr>
            <a:spLocks noChangeArrowheads="1"/>
          </p:cNvSpPr>
          <p:nvPr/>
        </p:nvSpPr>
        <p:spPr bwMode="auto">
          <a:xfrm>
            <a:off x="495300" y="1415247"/>
            <a:ext cx="8229600" cy="37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1313" indent="-339725">
              <a:lnSpc>
                <a:spcPct val="90000"/>
              </a:lnSpc>
              <a:spcBef>
                <a:spcPts val="1000"/>
              </a:spcBef>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tx1"/>
                </a:solidFill>
                <a:latin typeface="Calibri" panose="020F0502020204030204" pitchFamily="34" charset="0"/>
                <a:ea typeface="MS PGothic" panose="020B0600070205080204" pitchFamily="34" charset="-128"/>
              </a:defRPr>
            </a:lvl9pPr>
          </a:lstStyle>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Alteración del crecimiento fetal , abortos y partos prematuros y anomalías orofaciales, de extremidades y aparato digestivo</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Síndrome muerte súbita del lactante</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Aumento IRA ,otitis, y sibilantes en la infancia</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Aumento de infección meningocócica</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Mayor riesgo déficit atención e hiperactividad</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Menor función pulmonar de adultos  ??</a:t>
            </a:r>
          </a:p>
          <a:p>
            <a:pPr algn="just" eaLnBrk="1" hangingPunct="1">
              <a:lnSpc>
                <a:spcPct val="100000"/>
              </a:lnSpc>
              <a:buClr>
                <a:srgbClr val="000000"/>
              </a:buClr>
              <a:buSzPct val="45000"/>
              <a:buBlip>
                <a:blip r:embed="rId4"/>
              </a:buBlip>
            </a:pPr>
            <a:r>
              <a:rPr lang="es-ES" altLang="es-ES" sz="2000" dirty="0">
                <a:solidFill>
                  <a:srgbClr val="000000"/>
                </a:solidFill>
                <a:ea typeface="SimSun" panose="02010600030101010101" pitchFamily="2" charset="-122"/>
              </a:rPr>
              <a:t>Relación con leucemias y linfomas de adultos</a:t>
            </a:r>
          </a:p>
          <a:p>
            <a:pPr eaLnBrk="1" hangingPunct="1">
              <a:lnSpc>
                <a:spcPct val="100000"/>
              </a:lnSpc>
              <a:buBlip>
                <a:blip r:embed="rId4"/>
              </a:buBlip>
            </a:pPr>
            <a:endParaRPr lang="es-ES" altLang="es-ES" sz="2000" dirty="0">
              <a:solidFill>
                <a:srgbClr val="000000"/>
              </a:solidFill>
              <a:ea typeface="SimSun" panose="02010600030101010101" pitchFamily="2" charset="-122"/>
            </a:endParaRPr>
          </a:p>
        </p:txBody>
      </p:sp>
      <p:sp>
        <p:nvSpPr>
          <p:cNvPr id="16" name="Rectangle 9">
            <a:extLst>
              <a:ext uri="{FF2B5EF4-FFF2-40B4-BE49-F238E27FC236}">
                <a16:creationId xmlns="" xmlns:a16="http://schemas.microsoft.com/office/drawing/2014/main" id="{F36FFC2A-A51D-4239-811A-ECCA8EBAC163}"/>
              </a:ext>
            </a:extLst>
          </p:cNvPr>
          <p:cNvSpPr>
            <a:spLocks noChangeArrowheads="1"/>
          </p:cNvSpPr>
          <p:nvPr/>
        </p:nvSpPr>
        <p:spPr bwMode="auto">
          <a:xfrm>
            <a:off x="7003971" y="3538980"/>
            <a:ext cx="2076513" cy="78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ea typeface="MS PGothic" panose="020B0600070205080204" pitchFamily="34" charset="-128"/>
              </a:defRPr>
            </a:lvl9pPr>
          </a:lstStyle>
          <a:p>
            <a:pPr algn="just" eaLnBrk="1" hangingPunct="1">
              <a:lnSpc>
                <a:spcPct val="80000"/>
              </a:lnSpc>
              <a:spcBef>
                <a:spcPts val="500"/>
              </a:spcBef>
              <a:buFontTx/>
              <a:buNone/>
            </a:pPr>
            <a:endParaRPr lang="es-ES" altLang="es-ES" sz="300" dirty="0">
              <a:solidFill>
                <a:srgbClr val="004798"/>
              </a:solidFill>
              <a:ea typeface="SimSun" panose="02010600030101010101" pitchFamily="2" charset="-122"/>
            </a:endParaRPr>
          </a:p>
          <a:p>
            <a:pPr algn="just" eaLnBrk="1" hangingPunct="1">
              <a:lnSpc>
                <a:spcPct val="80000"/>
              </a:lnSpc>
              <a:buFontTx/>
              <a:buNone/>
            </a:pPr>
            <a:r>
              <a:rPr lang="es-ES" altLang="es-ES" sz="1600" b="1" dirty="0">
                <a:solidFill>
                  <a:srgbClr val="FF0000"/>
                </a:solidFill>
                <a:ea typeface="SimSun" panose="02010600030101010101" pitchFamily="2" charset="-122"/>
              </a:rPr>
              <a:t>Te molesta el humo?</a:t>
            </a:r>
          </a:p>
          <a:p>
            <a:pPr algn="just" eaLnBrk="1" hangingPunct="1">
              <a:lnSpc>
                <a:spcPct val="80000"/>
              </a:lnSpc>
              <a:buFontTx/>
              <a:buNone/>
            </a:pPr>
            <a:r>
              <a:rPr lang="es-ES" altLang="es-ES" sz="1600" b="1" dirty="0">
                <a:solidFill>
                  <a:srgbClr val="FF0000"/>
                </a:solidFill>
                <a:ea typeface="SimSun" panose="02010600030101010101" pitchFamily="2" charset="-122"/>
              </a:rPr>
              <a:t>No, me enferma</a:t>
            </a:r>
          </a:p>
        </p:txBody>
      </p:sp>
      <p:pic>
        <p:nvPicPr>
          <p:cNvPr id="4" name="Imagen 3">
            <a:extLst>
              <a:ext uri="{FF2B5EF4-FFF2-40B4-BE49-F238E27FC236}">
                <a16:creationId xmlns="" xmlns:a16="http://schemas.microsoft.com/office/drawing/2014/main" id="{AAF1FEF3-2E14-4E38-AC19-841D8A5FD290}"/>
              </a:ext>
            </a:extLst>
          </p:cNvPr>
          <p:cNvPicPr>
            <a:picLocks noChangeAspect="1"/>
          </p:cNvPicPr>
          <p:nvPr/>
        </p:nvPicPr>
        <p:blipFill>
          <a:blip r:embed="rId5"/>
          <a:stretch>
            <a:fillRect/>
          </a:stretch>
        </p:blipFill>
        <p:spPr>
          <a:xfrm>
            <a:off x="7003971" y="4327756"/>
            <a:ext cx="2026210" cy="1606705"/>
          </a:xfrm>
          <a:prstGeom prst="rect">
            <a:avLst/>
          </a:prstGeom>
          <a:ln>
            <a:noFill/>
          </a:ln>
          <a:effectLst>
            <a:softEdge rad="112500"/>
          </a:effectLst>
        </p:spPr>
      </p:pic>
    </p:spTree>
    <p:extLst>
      <p:ext uri="{BB962C8B-B14F-4D97-AF65-F5344CB8AC3E}">
        <p14:creationId xmlns:p14="http://schemas.microsoft.com/office/powerpoint/2010/main" val="132893982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4E302C-166F-41CA-85A8-9D4089B952CB}"/>
              </a:ext>
            </a:extLst>
          </p:cNvPr>
          <p:cNvSpPr>
            <a:spLocks noGrp="1"/>
          </p:cNvSpPr>
          <p:nvPr>
            <p:ph type="title"/>
          </p:nvPr>
        </p:nvSpPr>
        <p:spPr>
          <a:xfrm>
            <a:off x="370724" y="168543"/>
            <a:ext cx="8177374" cy="775597"/>
          </a:xfrm>
        </p:spPr>
        <p:txBody>
          <a:bodyPr/>
          <a:lstStyle/>
          <a:p>
            <a:r>
              <a:rPr lang="es-ES" sz="2800" b="1" dirty="0">
                <a:effectLst/>
              </a:rPr>
              <a:t>Cómo reducir el impacto del tabaquismo pasivo </a:t>
            </a:r>
            <a:r>
              <a:rPr lang="es-ES" sz="2800" b="1" dirty="0" smtClean="0">
                <a:effectLst/>
              </a:rPr>
              <a:t/>
            </a:r>
            <a:br>
              <a:rPr lang="es-ES" sz="2800" b="1" dirty="0" smtClean="0">
                <a:effectLst/>
              </a:rPr>
            </a:br>
            <a:r>
              <a:rPr lang="es-ES" sz="2800" b="1" dirty="0" smtClean="0">
                <a:effectLst/>
              </a:rPr>
              <a:t>en </a:t>
            </a:r>
            <a:r>
              <a:rPr lang="es-ES" sz="2800" b="1" dirty="0">
                <a:effectLst/>
              </a:rPr>
              <a:t>los niños</a:t>
            </a:r>
            <a:endParaRPr lang="es-ES" sz="2800" dirty="0">
              <a:effectLst/>
            </a:endParaRPr>
          </a:p>
        </p:txBody>
      </p:sp>
      <p:sp>
        <p:nvSpPr>
          <p:cNvPr id="3" name="Marcador de texto 2">
            <a:extLst>
              <a:ext uri="{FF2B5EF4-FFF2-40B4-BE49-F238E27FC236}">
                <a16:creationId xmlns="" xmlns:a16="http://schemas.microsoft.com/office/drawing/2014/main" id="{23049473-2F59-4D75-BF28-FBDC5F12EA46}"/>
              </a:ext>
            </a:extLst>
          </p:cNvPr>
          <p:cNvSpPr>
            <a:spLocks noGrp="1"/>
          </p:cNvSpPr>
          <p:nvPr>
            <p:ph type="body" sz="quarter" idx="10"/>
          </p:nvPr>
        </p:nvSpPr>
        <p:spPr>
          <a:xfrm>
            <a:off x="467754" y="1131074"/>
            <a:ext cx="8284692" cy="5286062"/>
          </a:xfrm>
        </p:spPr>
        <p:txBody>
          <a:bodyPr/>
          <a:lstStyle/>
          <a:p>
            <a:pPr algn="just">
              <a:lnSpc>
                <a:spcPct val="100000"/>
              </a:lnSpc>
              <a:spcBef>
                <a:spcPts val="0"/>
              </a:spcBef>
              <a:spcAft>
                <a:spcPts val="0"/>
              </a:spcAft>
            </a:pPr>
            <a:r>
              <a:rPr lang="es-ES" sz="1800" dirty="0"/>
              <a:t>La </a:t>
            </a:r>
            <a:r>
              <a:rPr lang="es-ES" sz="1800" b="1" dirty="0"/>
              <a:t>mejoría del asma de los hijos </a:t>
            </a:r>
            <a:r>
              <a:rPr lang="es-ES" sz="1800" dirty="0"/>
              <a:t>es motivo de peso para que los padres dejen de fumar.</a:t>
            </a:r>
          </a:p>
          <a:p>
            <a:pPr marL="0" indent="0" algn="just">
              <a:lnSpc>
                <a:spcPct val="100000"/>
              </a:lnSpc>
              <a:spcBef>
                <a:spcPts val="0"/>
              </a:spcBef>
              <a:spcAft>
                <a:spcPts val="0"/>
              </a:spcAft>
              <a:buNone/>
            </a:pPr>
            <a:endParaRPr lang="es-ES" sz="1050" dirty="0"/>
          </a:p>
          <a:p>
            <a:pPr algn="just">
              <a:lnSpc>
                <a:spcPct val="100000"/>
              </a:lnSpc>
              <a:spcBef>
                <a:spcPts val="0"/>
              </a:spcBef>
              <a:spcAft>
                <a:spcPts val="0"/>
              </a:spcAft>
            </a:pPr>
            <a:r>
              <a:rPr lang="es-ES" sz="1800" b="1" dirty="0"/>
              <a:t>No fumar nunca en casa</a:t>
            </a:r>
            <a:r>
              <a:rPr lang="es-ES" sz="1800" dirty="0"/>
              <a:t>. </a:t>
            </a:r>
          </a:p>
          <a:p>
            <a:pPr algn="just">
              <a:lnSpc>
                <a:spcPct val="100000"/>
              </a:lnSpc>
              <a:spcBef>
                <a:spcPts val="0"/>
              </a:spcBef>
              <a:spcAft>
                <a:spcPts val="0"/>
              </a:spcAft>
            </a:pPr>
            <a:endParaRPr lang="es-ES" sz="900" b="1" dirty="0"/>
          </a:p>
          <a:p>
            <a:pPr algn="just">
              <a:lnSpc>
                <a:spcPct val="100000"/>
              </a:lnSpc>
              <a:spcBef>
                <a:spcPts val="0"/>
              </a:spcBef>
              <a:spcAft>
                <a:spcPts val="0"/>
              </a:spcAft>
            </a:pPr>
            <a:r>
              <a:rPr lang="es-ES" sz="1800" b="1" dirty="0"/>
              <a:t>Las madres deben abstenerse de fumar durante el embarazo y la lactancia</a:t>
            </a:r>
            <a:r>
              <a:rPr lang="es-ES" sz="1800" dirty="0"/>
              <a:t>. </a:t>
            </a:r>
          </a:p>
          <a:p>
            <a:pPr algn="just">
              <a:lnSpc>
                <a:spcPct val="100000"/>
              </a:lnSpc>
              <a:spcBef>
                <a:spcPts val="0"/>
              </a:spcBef>
              <a:spcAft>
                <a:spcPts val="0"/>
              </a:spcAft>
            </a:pPr>
            <a:endParaRPr lang="es-ES" sz="1000" b="1" dirty="0"/>
          </a:p>
          <a:p>
            <a:pPr algn="just">
              <a:lnSpc>
                <a:spcPct val="100000"/>
              </a:lnSpc>
              <a:spcBef>
                <a:spcPts val="0"/>
              </a:spcBef>
              <a:spcAft>
                <a:spcPts val="0"/>
              </a:spcAft>
            </a:pPr>
            <a:r>
              <a:rPr lang="es-ES" sz="1800" b="1" dirty="0"/>
              <a:t>Dar ejemplo</a:t>
            </a:r>
            <a:r>
              <a:rPr lang="es-ES" sz="1800" dirty="0"/>
              <a:t>. No fumar y ser crítico con los que fumen en tu presencia, en espacios cerrados.</a:t>
            </a:r>
          </a:p>
          <a:p>
            <a:pPr algn="just">
              <a:lnSpc>
                <a:spcPct val="100000"/>
              </a:lnSpc>
              <a:spcBef>
                <a:spcPts val="0"/>
              </a:spcBef>
              <a:spcAft>
                <a:spcPts val="0"/>
              </a:spcAft>
            </a:pPr>
            <a:endParaRPr lang="es-ES" sz="1000" b="1" dirty="0"/>
          </a:p>
          <a:p>
            <a:pPr algn="just">
              <a:lnSpc>
                <a:spcPct val="100000"/>
              </a:lnSpc>
              <a:spcBef>
                <a:spcPts val="0"/>
              </a:spcBef>
              <a:spcAft>
                <a:spcPts val="0"/>
              </a:spcAft>
            </a:pPr>
            <a:r>
              <a:rPr lang="es-ES" sz="1800" b="1" dirty="0"/>
              <a:t>Enviar a los hijos un mensaje antitabaco</a:t>
            </a:r>
            <a:r>
              <a:rPr lang="es-ES" sz="1800" dirty="0"/>
              <a:t>.</a:t>
            </a:r>
          </a:p>
          <a:p>
            <a:pPr algn="just">
              <a:lnSpc>
                <a:spcPct val="100000"/>
              </a:lnSpc>
              <a:spcBef>
                <a:spcPts val="0"/>
              </a:spcBef>
              <a:spcAft>
                <a:spcPts val="0"/>
              </a:spcAft>
            </a:pPr>
            <a:endParaRPr lang="es-ES" sz="1000" dirty="0"/>
          </a:p>
          <a:p>
            <a:pPr algn="just">
              <a:lnSpc>
                <a:spcPct val="100000"/>
              </a:lnSpc>
              <a:spcBef>
                <a:spcPts val="0"/>
              </a:spcBef>
              <a:spcAft>
                <a:spcPts val="0"/>
              </a:spcAft>
            </a:pPr>
            <a:r>
              <a:rPr lang="es-ES" sz="1800" b="1" dirty="0"/>
              <a:t>Facilitarle actividades de ocio y tiempo libre</a:t>
            </a:r>
            <a:r>
              <a:rPr lang="es-ES" sz="1800" dirty="0"/>
              <a:t> que potencien la vida sin tabaco. </a:t>
            </a:r>
          </a:p>
          <a:p>
            <a:pPr algn="just">
              <a:lnSpc>
                <a:spcPct val="100000"/>
              </a:lnSpc>
              <a:spcBef>
                <a:spcPts val="0"/>
              </a:spcBef>
              <a:spcAft>
                <a:spcPts val="0"/>
              </a:spcAft>
            </a:pPr>
            <a:endParaRPr lang="es-ES" sz="1000" b="1" dirty="0"/>
          </a:p>
          <a:p>
            <a:pPr algn="just">
              <a:lnSpc>
                <a:spcPct val="100000"/>
              </a:lnSpc>
              <a:spcBef>
                <a:spcPts val="0"/>
              </a:spcBef>
              <a:spcAft>
                <a:spcPts val="0"/>
              </a:spcAft>
            </a:pPr>
            <a:r>
              <a:rPr lang="es-ES" sz="1800" b="1" dirty="0"/>
              <a:t>Colaborar </a:t>
            </a:r>
            <a:r>
              <a:rPr lang="es-ES" sz="1800" b="1" u="sng" dirty="0">
                <a:hlinkClick r:id="rId2"/>
              </a:rPr>
              <a:t>con el centro escolar</a:t>
            </a:r>
            <a:r>
              <a:rPr lang="es-ES" sz="1800" dirty="0"/>
              <a:t> en las actividades que se programen para potenciar estilos de vida saludables y proponerlas a través de las asociaciones de padres.</a:t>
            </a:r>
          </a:p>
          <a:p>
            <a:pPr algn="just">
              <a:lnSpc>
                <a:spcPct val="100000"/>
              </a:lnSpc>
              <a:spcBef>
                <a:spcPts val="0"/>
              </a:spcBef>
              <a:spcAft>
                <a:spcPts val="0"/>
              </a:spcAft>
            </a:pPr>
            <a:endParaRPr lang="es-ES" sz="1000" b="1" dirty="0"/>
          </a:p>
          <a:p>
            <a:pPr algn="just">
              <a:lnSpc>
                <a:spcPct val="100000"/>
              </a:lnSpc>
              <a:spcBef>
                <a:spcPts val="0"/>
              </a:spcBef>
              <a:spcAft>
                <a:spcPts val="0"/>
              </a:spcAft>
            </a:pPr>
            <a:r>
              <a:rPr lang="es-ES" sz="1800" b="1" dirty="0"/>
              <a:t>Defender el derecho de los no fumadores sobre los fumadores</a:t>
            </a:r>
            <a:r>
              <a:rPr lang="es-ES" sz="1800" dirty="0"/>
              <a:t> en todos los centros y situaciones</a:t>
            </a:r>
          </a:p>
          <a:p>
            <a:pPr algn="just">
              <a:lnSpc>
                <a:spcPct val="100000"/>
              </a:lnSpc>
              <a:spcBef>
                <a:spcPts val="0"/>
              </a:spcBef>
              <a:spcAft>
                <a:spcPts val="0"/>
              </a:spcAft>
            </a:pPr>
            <a:endParaRPr lang="es-ES" sz="1000" dirty="0"/>
          </a:p>
          <a:p>
            <a:pPr algn="just">
              <a:lnSpc>
                <a:spcPct val="100000"/>
              </a:lnSpc>
              <a:spcBef>
                <a:spcPts val="0"/>
              </a:spcBef>
              <a:spcAft>
                <a:spcPts val="0"/>
              </a:spcAft>
            </a:pPr>
            <a:r>
              <a:rPr lang="es-ES" sz="1800" dirty="0"/>
              <a:t>Si es fumador o fumadora, </a:t>
            </a:r>
            <a:r>
              <a:rPr lang="es-ES" sz="1800" u="sng" dirty="0">
                <a:hlinkClick r:id="rId3"/>
              </a:rPr>
              <a:t>pida ayuda</a:t>
            </a:r>
            <a:r>
              <a:rPr lang="es-ES" sz="1800" dirty="0"/>
              <a:t> en su Centro de Salud para dejar de fumar</a:t>
            </a:r>
            <a:endParaRPr lang="es-ES" sz="1600" dirty="0"/>
          </a:p>
          <a:p>
            <a:pPr algn="just">
              <a:lnSpc>
                <a:spcPct val="100000"/>
              </a:lnSpc>
              <a:spcBef>
                <a:spcPts val="0"/>
              </a:spcBef>
              <a:spcAft>
                <a:spcPts val="0"/>
              </a:spcAft>
            </a:pPr>
            <a:endParaRPr lang="es-ES" sz="1600" dirty="0"/>
          </a:p>
          <a:p>
            <a:pPr>
              <a:lnSpc>
                <a:spcPct val="100000"/>
              </a:lnSpc>
              <a:spcBef>
                <a:spcPts val="0"/>
              </a:spcBef>
              <a:spcAft>
                <a:spcPts val="0"/>
              </a:spcAft>
            </a:pPr>
            <a:endParaRPr lang="es-ES" sz="1600" dirty="0"/>
          </a:p>
          <a:p>
            <a:pPr>
              <a:lnSpc>
                <a:spcPct val="100000"/>
              </a:lnSpc>
              <a:spcBef>
                <a:spcPts val="0"/>
              </a:spcBef>
              <a:spcAft>
                <a:spcPts val="0"/>
              </a:spcAft>
            </a:pPr>
            <a:endParaRPr lang="es-ES" sz="1600" dirty="0"/>
          </a:p>
        </p:txBody>
      </p:sp>
      <p:pic>
        <p:nvPicPr>
          <p:cNvPr id="5" name="Imagen 4"/>
          <p:cNvPicPr>
            <a:picLocks noChangeAspect="1"/>
          </p:cNvPicPr>
          <p:nvPr/>
        </p:nvPicPr>
        <p:blipFill>
          <a:blip r:embed="rId4"/>
          <a:srcRect/>
          <a:stretch>
            <a:fillRect/>
          </a:stretch>
        </p:blipFill>
        <p:spPr bwMode="auto">
          <a:xfrm>
            <a:off x="7787811" y="234950"/>
            <a:ext cx="1211727" cy="742800"/>
          </a:xfrm>
          <a:prstGeom prst="rect">
            <a:avLst/>
          </a:prstGeom>
          <a:noFill/>
          <a:ln w="9525">
            <a:noFill/>
            <a:miter lim="800000"/>
            <a:headEnd/>
            <a:tailEnd/>
          </a:ln>
        </p:spPr>
      </p:pic>
      <p:sp>
        <p:nvSpPr>
          <p:cNvPr id="6"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5"/>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5648673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222DE15-79E1-4607-93AE-F40837488352}"/>
              </a:ext>
            </a:extLst>
          </p:cNvPr>
          <p:cNvSpPr>
            <a:spLocks noGrp="1"/>
          </p:cNvSpPr>
          <p:nvPr>
            <p:ph type="title"/>
          </p:nvPr>
        </p:nvSpPr>
        <p:spPr>
          <a:xfrm>
            <a:off x="381000" y="230188"/>
            <a:ext cx="7297615" cy="997196"/>
          </a:xfrm>
        </p:spPr>
        <p:txBody>
          <a:bodyPr/>
          <a:lstStyle/>
          <a:p>
            <a:r>
              <a:rPr lang="es-ES" sz="3600" b="1" dirty="0"/>
              <a:t>¿Dónde podemos aprender más sobre Asma y Tabaco?</a:t>
            </a:r>
            <a:endParaRPr lang="es-ES" sz="3600" dirty="0"/>
          </a:p>
        </p:txBody>
      </p:sp>
      <p:sp>
        <p:nvSpPr>
          <p:cNvPr id="4" name="Rectangle 1">
            <a:extLst>
              <a:ext uri="{FF2B5EF4-FFF2-40B4-BE49-F238E27FC236}">
                <a16:creationId xmlns="" xmlns:a16="http://schemas.microsoft.com/office/drawing/2014/main" id="{EAF476D4-5F78-4DF9-91F6-2A16428764EA}"/>
              </a:ext>
            </a:extLst>
          </p:cNvPr>
          <p:cNvSpPr>
            <a:spLocks noGrp="1" noChangeArrowheads="1"/>
          </p:cNvSpPr>
          <p:nvPr>
            <p:ph type="body" sz="quarter" idx="10"/>
          </p:nvPr>
        </p:nvSpPr>
        <p:spPr bwMode="auto">
          <a:xfrm>
            <a:off x="274405" y="1425210"/>
            <a:ext cx="8671389" cy="3111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indent="0">
              <a:buNone/>
            </a:pPr>
            <a:r>
              <a:rPr lang="es-ES" sz="2000" b="1" dirty="0"/>
              <a:t> </a:t>
            </a:r>
            <a:endParaRPr lang="es-ES" sz="2000" dirty="0"/>
          </a:p>
          <a:p>
            <a:r>
              <a:rPr lang="es-ES" sz="1800" b="1" dirty="0"/>
              <a:t>Decálogo infancia sin humo</a:t>
            </a:r>
            <a:r>
              <a:rPr lang="es-ES" sz="1800" b="1" u="sng" dirty="0">
                <a:hlinkClick r:id="rId2"/>
              </a:rPr>
              <a:t>	</a:t>
            </a:r>
            <a:r>
              <a:rPr lang="es-ES" sz="1800" u="sng" dirty="0">
                <a:hlinkClick r:id="rId2"/>
              </a:rPr>
              <a:t>https://www.familiaysalud.es/sites/default/files/13_decalogo_aepap_infancia_sin_humos.pdf</a:t>
            </a:r>
            <a:endParaRPr lang="es-ES" sz="1800" u="sng" dirty="0"/>
          </a:p>
          <a:p>
            <a:pPr marL="0" indent="0">
              <a:buNone/>
            </a:pPr>
            <a:endParaRPr lang="es-ES" sz="1800" dirty="0"/>
          </a:p>
          <a:p>
            <a:r>
              <a:rPr lang="es-ES" sz="1800" b="1" dirty="0"/>
              <a:t>Documento GVR: Pediatría de AP y Tabaquismo: </a:t>
            </a:r>
            <a:r>
              <a:rPr lang="es-ES" sz="1800" u="sng" dirty="0">
                <a:hlinkClick r:id="rId3"/>
              </a:rPr>
              <a:t>http://www.respirar.org/images/pdf/grupovias/Pediatra-y-Tabaquismo-2018.pdf</a:t>
            </a:r>
            <a:endParaRPr lang="es-ES" sz="1800" u="sng" dirty="0"/>
          </a:p>
          <a:p>
            <a:pPr marL="0" indent="0">
              <a:buNone/>
            </a:pPr>
            <a:endParaRPr lang="es-ES" sz="1800" dirty="0"/>
          </a:p>
          <a:p>
            <a:r>
              <a:rPr lang="es-ES" sz="1800" b="1" dirty="0"/>
              <a:t>Comité Nacional de prevención del tabaquismo: </a:t>
            </a:r>
            <a:r>
              <a:rPr lang="es-ES" sz="1800" u="sng" dirty="0">
                <a:hlinkClick r:id="rId4"/>
              </a:rPr>
              <a:t>http://www.cnpt.es/</a:t>
            </a:r>
            <a:endParaRPr lang="es-ES" sz="1800" u="sng" dirty="0"/>
          </a:p>
          <a:p>
            <a:pPr marL="0" indent="0">
              <a:buNone/>
            </a:pPr>
            <a:endParaRPr lang="es-ES" sz="1800" dirty="0"/>
          </a:p>
          <a:p>
            <a:r>
              <a:rPr lang="es-ES" sz="1800" b="1" dirty="0"/>
              <a:t>Vídeo de la AECC sobre los efectos nocivos del tabaco en el sistema respiratorio </a:t>
            </a:r>
            <a:r>
              <a:rPr lang="es-ES_tradnl" sz="1800" u="sng" dirty="0">
                <a:hlinkClick r:id="rId5"/>
              </a:rPr>
              <a:t>ttps://www.youtube.com/watch?v=R86P_6b6d_c</a:t>
            </a:r>
            <a:endParaRPr lang="es-ES" sz="1800" dirty="0"/>
          </a:p>
        </p:txBody>
      </p:sp>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65687" y="4536831"/>
            <a:ext cx="200454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7"/>
          <a:srcRect/>
          <a:stretch>
            <a:fillRect/>
          </a:stretch>
        </p:blipFill>
        <p:spPr bwMode="auto">
          <a:xfrm>
            <a:off x="7524750" y="6330950"/>
            <a:ext cx="1447800" cy="447675"/>
          </a:xfrm>
          <a:prstGeom prst="rect">
            <a:avLst/>
          </a:prstGeom>
          <a:noFill/>
          <a:ln w="9525">
            <a:noFill/>
            <a:miter lim="800000"/>
            <a:headEnd/>
            <a:tailEnd/>
          </a:ln>
        </p:spPr>
      </p:pic>
      <p:pic>
        <p:nvPicPr>
          <p:cNvPr id="8" name="Imagen 4"/>
          <p:cNvPicPr>
            <a:picLocks noChangeAspect="1"/>
          </p:cNvPicPr>
          <p:nvPr/>
        </p:nvPicPr>
        <p:blipFill>
          <a:blip r:embed="rId8"/>
          <a:srcRect/>
          <a:stretch>
            <a:fillRect/>
          </a:stretch>
        </p:blipFill>
        <p:spPr bwMode="auto">
          <a:xfrm>
            <a:off x="7787811" y="234950"/>
            <a:ext cx="1211727" cy="742800"/>
          </a:xfrm>
          <a:prstGeom prst="rect">
            <a:avLst/>
          </a:prstGeom>
          <a:noFill/>
          <a:ln w="9525">
            <a:noFill/>
            <a:miter lim="800000"/>
            <a:headEnd/>
            <a:tailEnd/>
          </a:ln>
        </p:spPr>
      </p:pic>
    </p:spTree>
    <p:extLst>
      <p:ext uri="{BB962C8B-B14F-4D97-AF65-F5344CB8AC3E}">
        <p14:creationId xmlns:p14="http://schemas.microsoft.com/office/powerpoint/2010/main" val="302838147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7559</TotalTime>
  <Words>433</Words>
  <Application>Microsoft Office PowerPoint</Application>
  <PresentationFormat>Presentación en pantalla (4:3)</PresentationFormat>
  <Paragraphs>67</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Importancia del Problema</vt:lpstr>
      <vt:lpstr>¿Qué efectos tiene el tabaco?</vt:lpstr>
      <vt:lpstr>Consecuencias del tabaquismo pasivo </vt:lpstr>
      <vt:lpstr>Cómo reducir el impacto del tabaquismo pasivo  en los niños</vt:lpstr>
      <vt:lpstr>¿Dónde podemos aprender más sobre Asma y Tabaco?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24</cp:revision>
  <dcterms:created xsi:type="dcterms:W3CDTF">2016-05-03T15:33:32Z</dcterms:created>
  <dcterms:modified xsi:type="dcterms:W3CDTF">2021-01-19T19:01:21Z</dcterms:modified>
</cp:coreProperties>
</file>