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68" r:id="rId3"/>
    <p:sldId id="292" r:id="rId4"/>
    <p:sldId id="291" r:id="rId5"/>
    <p:sldId id="293"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1" d="100"/>
          <a:sy n="81" d="100"/>
        </p:scale>
        <p:origin x="-108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01/12/2019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12/1/2019 7:15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609601" y="2038217"/>
            <a:ext cx="7325606" cy="1446550"/>
          </a:xfrm>
          <a:prstGeom prst="rect">
            <a:avLst/>
          </a:prstGeom>
          <a:noFill/>
          <a:ln w="12700">
            <a:solidFill>
              <a:schemeClr val="tx1"/>
            </a:solidFill>
            <a:miter lim="800000"/>
            <a:headEnd/>
            <a:tailEnd/>
          </a:ln>
        </p:spPr>
        <p:txBody>
          <a:bodyPr wrap="square">
            <a:spAutoFit/>
          </a:bodyPr>
          <a:lstStyle/>
          <a:p>
            <a:pPr fontAlgn="base">
              <a:spcBef>
                <a:spcPct val="50000"/>
              </a:spcBef>
              <a:spcAft>
                <a:spcPct val="0"/>
              </a:spcAft>
            </a:pPr>
            <a:r>
              <a:rPr lang="es-ES" sz="4400" b="1" dirty="0">
                <a:latin typeface="Arial" panose="020B0604020202020204" pitchFamily="34" charset="0"/>
                <a:ea typeface="Times New Roman" panose="02020603050405020304" pitchFamily="18" charset="0"/>
              </a:rPr>
              <a:t>Almuerzos y </a:t>
            </a:r>
            <a:r>
              <a:rPr lang="es-ES" sz="4400" b="1" dirty="0" smtClean="0">
                <a:latin typeface="Arial" panose="020B0604020202020204" pitchFamily="34" charset="0"/>
                <a:ea typeface="Times New Roman" panose="02020603050405020304" pitchFamily="18" charset="0"/>
              </a:rPr>
              <a:t>meriendas saludables</a:t>
            </a:r>
            <a:endParaRPr lang="es-ES" sz="4400" dirty="0">
              <a:solidFill>
                <a:srgbClr val="000000"/>
              </a:solidFill>
              <a:latin typeface="Arial" charset="0"/>
            </a:endParaRPr>
          </a:p>
        </p:txBody>
      </p:sp>
      <p:sp>
        <p:nvSpPr>
          <p:cNvPr id="2" name="CuadroTexto 11"/>
          <p:cNvSpPr txBox="1"/>
          <p:nvPr/>
        </p:nvSpPr>
        <p:spPr>
          <a:xfrm>
            <a:off x="1817077" y="4315781"/>
            <a:ext cx="5129213" cy="1200329"/>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Esther Ruiz </a:t>
            </a:r>
            <a:r>
              <a:rPr lang="es-ES" sz="2400" dirty="0" err="1">
                <a:solidFill>
                  <a:srgbClr val="000000"/>
                </a:solidFill>
                <a:effectLst>
                  <a:outerShdw blurRad="38100" dist="38100" dir="2700000" algn="tl">
                    <a:srgbClr val="C0C0C0"/>
                  </a:outerShdw>
                </a:effectLst>
                <a:latin typeface="Arial" charset="0"/>
                <a:cs typeface="Arial" charset="0"/>
              </a:rPr>
              <a:t>Chércoles</a:t>
            </a:r>
            <a:r>
              <a:rPr lang="es-ES" sz="2400" dirty="0">
                <a:solidFill>
                  <a:srgbClr val="000000"/>
                </a:solidFill>
                <a:effectLst>
                  <a:outerShdw blurRad="38100" dist="38100" dir="2700000" algn="tl">
                    <a:srgbClr val="C0C0C0"/>
                  </a:outerShdw>
                </a:effectLst>
                <a:latin typeface="Arial" charset="0"/>
                <a:cs typeface="Arial" charset="0"/>
              </a:rPr>
              <a:t> (revisión)</a:t>
            </a:r>
          </a:p>
          <a:p>
            <a:pPr fontAlgn="base">
              <a:spcBef>
                <a:spcPct val="0"/>
              </a:spcBef>
              <a:spcAft>
                <a:spcPct val="0"/>
              </a:spcAft>
              <a:defRPr/>
            </a:pPr>
            <a:r>
              <a:rPr lang="es-ES" sz="2400" dirty="0" smtClean="0">
                <a:solidFill>
                  <a:srgbClr val="000000"/>
                </a:solidFill>
                <a:effectLst>
                  <a:outerShdw blurRad="38100" dist="38100" dir="2700000" algn="tl">
                    <a:srgbClr val="C0C0C0"/>
                  </a:outerShdw>
                </a:effectLst>
                <a:latin typeface="Arial" charset="0"/>
                <a:cs typeface="Arial" charset="0"/>
              </a:rPr>
              <a:t>Ana </a:t>
            </a:r>
            <a:r>
              <a:rPr lang="es-ES" sz="2400" dirty="0">
                <a:solidFill>
                  <a:srgbClr val="000000"/>
                </a:solidFill>
                <a:effectLst>
                  <a:outerShdw blurRad="38100" dist="38100" dir="2700000" algn="tl">
                    <a:srgbClr val="C0C0C0"/>
                  </a:outerShdw>
                </a:effectLst>
                <a:latin typeface="Arial" charset="0"/>
                <a:cs typeface="Arial" charset="0"/>
              </a:rPr>
              <a:t>Martínez </a:t>
            </a:r>
            <a:r>
              <a:rPr lang="es-ES" sz="2400" dirty="0" smtClean="0">
                <a:solidFill>
                  <a:srgbClr val="000000"/>
                </a:solidFill>
                <a:effectLst>
                  <a:outerShdw blurRad="38100" dist="38100" dir="2700000" algn="tl">
                    <a:srgbClr val="C0C0C0"/>
                  </a:outerShdw>
                </a:effectLst>
                <a:latin typeface="Arial" charset="0"/>
                <a:cs typeface="Arial" charset="0"/>
              </a:rPr>
              <a:t>Rubio (In memoriam)</a:t>
            </a:r>
            <a:endParaRPr lang="es-ES" sz="2400" dirty="0">
              <a:solidFill>
                <a:srgbClr val="000000"/>
              </a:solidFill>
              <a:effectLst>
                <a:outerShdw blurRad="38100" dist="38100" dir="2700000" algn="tl">
                  <a:srgbClr val="C0C0C0"/>
                </a:outerShdw>
              </a:effectLst>
              <a:latin typeface="Arial" charset="0"/>
              <a:cs typeface="Arial" charset="0"/>
            </a:endParaRPr>
          </a:p>
          <a:p>
            <a:pPr fontAlgn="base">
              <a:spcBef>
                <a:spcPct val="0"/>
              </a:spcBef>
              <a:spcAft>
                <a:spcPct val="0"/>
              </a:spcAft>
              <a:defRPr/>
            </a:pP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65522" y="4493969"/>
            <a:ext cx="1907028"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7023524" cy="664797"/>
          </a:xfrm>
        </p:spPr>
        <p:txBody>
          <a:bodyPr numCol="1" anchorCtr="0" compatLnSpc="1">
            <a:prstTxWarp prst="textNoShape">
              <a:avLst/>
            </a:prstTxWarp>
          </a:bodyPr>
          <a:lstStyle/>
          <a:p>
            <a:r>
              <a:rPr lang="es-ES" b="1" dirty="0">
                <a:effectLst/>
                <a:latin typeface="+mn-lt"/>
                <a:ea typeface="Times New Roman" panose="02020603050405020304" pitchFamily="18" charset="0"/>
              </a:rPr>
              <a:t>Almuerzos y meriendas</a:t>
            </a:r>
          </a:p>
        </p:txBody>
      </p:sp>
      <p:sp>
        <p:nvSpPr>
          <p:cNvPr id="19458" name="Rectangle 3"/>
          <p:cNvSpPr>
            <a:spLocks noGrp="1"/>
          </p:cNvSpPr>
          <p:nvPr>
            <p:ph type="body" idx="1"/>
          </p:nvPr>
        </p:nvSpPr>
        <p:spPr>
          <a:xfrm>
            <a:off x="213519" y="1484395"/>
            <a:ext cx="8793162" cy="4268950"/>
          </a:xfrm>
        </p:spPr>
        <p:txBody>
          <a:bodyPr/>
          <a:lstStyle/>
          <a:p>
            <a:r>
              <a:rPr lang="es-ES" sz="2800" dirty="0"/>
              <a:t>Habitualmente se hacen tres comidas principales y dos tentempiés:</a:t>
            </a:r>
          </a:p>
          <a:p>
            <a:pPr lvl="1"/>
            <a:r>
              <a:rPr lang="es-ES" sz="2400" dirty="0"/>
              <a:t>Almuerzo en el recreo</a:t>
            </a:r>
          </a:p>
          <a:p>
            <a:pPr lvl="1"/>
            <a:r>
              <a:rPr lang="es-ES" sz="2400" dirty="0"/>
              <a:t>Merienda</a:t>
            </a:r>
          </a:p>
          <a:p>
            <a:pPr marL="517525" lvl="1" indent="0">
              <a:buNone/>
            </a:pPr>
            <a:endParaRPr lang="es-ES" sz="2400" dirty="0"/>
          </a:p>
          <a:p>
            <a:r>
              <a:rPr lang="es-ES" dirty="0"/>
              <a:t>En el recreo y la merienda: </a:t>
            </a:r>
          </a:p>
          <a:p>
            <a:pPr lvl="1"/>
            <a:r>
              <a:rPr lang="es-ES" sz="3200" b="1" dirty="0"/>
              <a:t>Fruta. </a:t>
            </a:r>
          </a:p>
          <a:p>
            <a:pPr lvl="1"/>
            <a:r>
              <a:rPr lang="es-ES" dirty="0"/>
              <a:t>También bocadillos</a:t>
            </a:r>
            <a:r>
              <a:rPr lang="es-ES" dirty="0" smtClean="0"/>
              <a:t>.</a:t>
            </a:r>
            <a:endParaRPr lang="es-ES" sz="2800" dirty="0"/>
          </a:p>
          <a:p>
            <a:pPr marL="0" indent="0">
              <a:buNone/>
            </a:pPr>
            <a:endParaRPr lang="es-ES" sz="2800" dirty="0"/>
          </a:p>
          <a:p>
            <a:endParaRPr lang="es-ES" sz="28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4375" y="4491282"/>
            <a:ext cx="1908175" cy="1262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1409208"/>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7023524" cy="664797"/>
          </a:xfrm>
        </p:spPr>
        <p:txBody>
          <a:bodyPr numCol="1" anchorCtr="0" compatLnSpc="1">
            <a:prstTxWarp prst="textNoShape">
              <a:avLst/>
            </a:prstTxWarp>
          </a:bodyPr>
          <a:lstStyle/>
          <a:p>
            <a:r>
              <a:rPr lang="es-ES" b="1" dirty="0">
                <a:effectLst/>
                <a:ea typeface="Times New Roman" panose="02020603050405020304" pitchFamily="18" charset="0"/>
              </a:rPr>
              <a:t>Almuerzos y meriendas</a:t>
            </a:r>
          </a:p>
        </p:txBody>
      </p:sp>
      <p:sp>
        <p:nvSpPr>
          <p:cNvPr id="19458" name="Rectangle 3"/>
          <p:cNvSpPr>
            <a:spLocks noGrp="1"/>
          </p:cNvSpPr>
          <p:nvPr>
            <p:ph type="body" idx="1"/>
          </p:nvPr>
        </p:nvSpPr>
        <p:spPr>
          <a:xfrm>
            <a:off x="179389" y="1117599"/>
            <a:ext cx="8793162" cy="7472815"/>
          </a:xfrm>
        </p:spPr>
        <p:txBody>
          <a:bodyPr/>
          <a:lstStyle/>
          <a:p>
            <a:pPr marL="517525" lvl="1" indent="0">
              <a:buNone/>
            </a:pPr>
            <a:endParaRPr lang="es-ES" sz="2400" dirty="0"/>
          </a:p>
          <a:p>
            <a:r>
              <a:rPr lang="es-ES" sz="2800" dirty="0"/>
              <a:t>En el recreo y la merienda: </a:t>
            </a:r>
            <a:r>
              <a:rPr lang="es-ES" sz="4000" b="1" dirty="0"/>
              <a:t>fruta.</a:t>
            </a:r>
            <a:endParaRPr lang="es-ES" b="1" dirty="0"/>
          </a:p>
          <a:p>
            <a:r>
              <a:rPr lang="es-ES" sz="2800" dirty="0"/>
              <a:t>Mejor de temporada. </a:t>
            </a:r>
          </a:p>
          <a:p>
            <a:pPr marL="0" indent="0">
              <a:buNone/>
            </a:pPr>
            <a:endParaRPr lang="es-ES" sz="2800" dirty="0"/>
          </a:p>
          <a:p>
            <a:r>
              <a:rPr lang="es-ES" sz="2800" dirty="0"/>
              <a:t>Según la edad habrá que llevarlas en trozos en una cajita o enteras. </a:t>
            </a:r>
          </a:p>
          <a:p>
            <a:r>
              <a:rPr lang="es-ES" sz="2800" dirty="0"/>
              <a:t>El plátano y las mandarinas son fácil de manejar y de pelar. </a:t>
            </a:r>
          </a:p>
          <a:p>
            <a:pPr marL="0" indent="0">
              <a:buNone/>
            </a:pPr>
            <a:endParaRPr lang="es-ES" sz="2800" dirty="0"/>
          </a:p>
          <a:p>
            <a:pPr marL="517525" lvl="1" indent="0">
              <a:buNone/>
            </a:pPr>
            <a:endParaRPr lang="es-ES" dirty="0"/>
          </a:p>
          <a:p>
            <a:pPr marL="0" indent="0">
              <a:buNone/>
            </a:pPr>
            <a:endParaRPr lang="es-ES" sz="2800" dirty="0"/>
          </a:p>
          <a:p>
            <a:endParaRPr lang="es-ES" sz="2800" dirty="0"/>
          </a:p>
          <a:p>
            <a:pPr marL="0" indent="0">
              <a:buNone/>
            </a:pPr>
            <a:endParaRPr lang="es-ES" sz="2800" dirty="0"/>
          </a:p>
          <a:p>
            <a:pPr marL="0" indent="0">
              <a:buNone/>
            </a:pPr>
            <a:endParaRPr lang="es-ES" sz="2800" dirty="0"/>
          </a:p>
          <a:p>
            <a:pPr marL="0" indent="0">
              <a:buNone/>
            </a:pPr>
            <a:endParaRPr lang="es-ES" sz="2800" dirty="0"/>
          </a:p>
          <a:p>
            <a:endParaRPr lang="es-ES" sz="28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5522" y="4493969"/>
            <a:ext cx="1907028"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46123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7023524" cy="664797"/>
          </a:xfrm>
        </p:spPr>
        <p:txBody>
          <a:bodyPr numCol="1" anchorCtr="0" compatLnSpc="1">
            <a:prstTxWarp prst="textNoShape">
              <a:avLst/>
            </a:prstTxWarp>
          </a:bodyPr>
          <a:lstStyle/>
          <a:p>
            <a:r>
              <a:rPr lang="es-ES" b="1" dirty="0">
                <a:effectLst/>
                <a:latin typeface="+mn-lt"/>
                <a:ea typeface="Times New Roman" panose="02020603050405020304" pitchFamily="18" charset="0"/>
              </a:rPr>
              <a:t>Bocadillos: </a:t>
            </a:r>
            <a:endParaRPr lang="es-ES" dirty="0">
              <a:effectLst/>
              <a:latin typeface="+mn-lt"/>
            </a:endParaRPr>
          </a:p>
        </p:txBody>
      </p:sp>
      <p:sp>
        <p:nvSpPr>
          <p:cNvPr id="19458" name="Rectangle 3"/>
          <p:cNvSpPr>
            <a:spLocks noGrp="1"/>
          </p:cNvSpPr>
          <p:nvPr>
            <p:ph type="body" idx="1"/>
          </p:nvPr>
        </p:nvSpPr>
        <p:spPr>
          <a:xfrm>
            <a:off x="179388" y="953476"/>
            <a:ext cx="8793162" cy="6463308"/>
          </a:xfrm>
        </p:spPr>
        <p:txBody>
          <a:bodyPr/>
          <a:lstStyle/>
          <a:p>
            <a:endParaRPr lang="es-ES" sz="2800" dirty="0" smtClean="0"/>
          </a:p>
          <a:p>
            <a:r>
              <a:rPr lang="es-ES" sz="2800" dirty="0" smtClean="0"/>
              <a:t>Pan</a:t>
            </a:r>
            <a:r>
              <a:rPr lang="es-ES" sz="2800" dirty="0"/>
              <a:t>, mejor integral. Con queso, atún, tomate, aguacate… </a:t>
            </a:r>
          </a:p>
          <a:p>
            <a:pPr lvl="1"/>
            <a:r>
              <a:rPr lang="es-ES" dirty="0"/>
              <a:t>El jamón cocido y otros embutidos son carnes procesadas y se recomienda evitar su consumo.</a:t>
            </a:r>
          </a:p>
          <a:p>
            <a:pPr lvl="1"/>
            <a:r>
              <a:rPr lang="es-ES" sz="2400" dirty="0"/>
              <a:t>T</a:t>
            </a:r>
            <a:r>
              <a:rPr lang="es-ES" dirty="0"/>
              <a:t>omate, hojas de lechuga, pepinillo…</a:t>
            </a:r>
          </a:p>
          <a:p>
            <a:pPr lvl="1"/>
            <a:r>
              <a:rPr lang="es-ES" dirty="0"/>
              <a:t>Aceite de oliva virgen extra</a:t>
            </a:r>
            <a:r>
              <a:rPr lang="es-ES" dirty="0" smtClean="0"/>
              <a:t>.</a:t>
            </a:r>
            <a:endParaRPr lang="es-ES" dirty="0"/>
          </a:p>
          <a:p>
            <a:pPr marL="517525" lvl="1" indent="0">
              <a:buNone/>
            </a:pPr>
            <a:endParaRPr lang="es-ES" sz="2800" dirty="0"/>
          </a:p>
          <a:p>
            <a:r>
              <a:rPr lang="es-ES" sz="2800" dirty="0"/>
              <a:t>Se pueden combinar sabores: queso con membrillo…</a:t>
            </a:r>
          </a:p>
          <a:p>
            <a:endParaRPr lang="es-ES" sz="2800" dirty="0"/>
          </a:p>
          <a:p>
            <a:endParaRPr lang="es-ES" sz="2800" dirty="0"/>
          </a:p>
          <a:p>
            <a:pPr marL="0" indent="0">
              <a:buNone/>
            </a:pPr>
            <a:endParaRPr lang="es-ES" sz="2800" dirty="0"/>
          </a:p>
          <a:p>
            <a:pPr marL="0" indent="0">
              <a:buNone/>
            </a:pPr>
            <a:endParaRPr lang="es-ES" sz="2800" dirty="0"/>
          </a:p>
          <a:p>
            <a:pPr marL="0" indent="0">
              <a:buNone/>
            </a:pPr>
            <a:endParaRPr lang="es-ES" sz="2800" dirty="0"/>
          </a:p>
          <a:p>
            <a:endParaRPr lang="es-ES" sz="28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5522" y="4493969"/>
            <a:ext cx="1907028"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457593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346868"/>
            <a:ext cx="7023524" cy="498598"/>
          </a:xfrm>
        </p:spPr>
        <p:txBody>
          <a:bodyPr numCol="1" anchorCtr="0" compatLnSpc="1">
            <a:prstTxWarp prst="textNoShape">
              <a:avLst/>
            </a:prstTxWarp>
          </a:bodyPr>
          <a:lstStyle/>
          <a:p>
            <a:r>
              <a:rPr lang="es-ES" sz="3600" b="1" dirty="0">
                <a:effectLst/>
                <a:latin typeface="Arial" panose="020B0604020202020204" pitchFamily="34" charset="0"/>
                <a:ea typeface="Times New Roman" panose="02020603050405020304" pitchFamily="18" charset="0"/>
              </a:rPr>
              <a:t>Almuerzos y meriendas</a:t>
            </a:r>
          </a:p>
        </p:txBody>
      </p:sp>
      <p:sp>
        <p:nvSpPr>
          <p:cNvPr id="19458" name="Rectangle 3"/>
          <p:cNvSpPr>
            <a:spLocks noGrp="1"/>
          </p:cNvSpPr>
          <p:nvPr>
            <p:ph type="body" idx="1"/>
          </p:nvPr>
        </p:nvSpPr>
        <p:spPr>
          <a:xfrm>
            <a:off x="179389" y="1117599"/>
            <a:ext cx="8793162" cy="7663636"/>
          </a:xfrm>
        </p:spPr>
        <p:txBody>
          <a:bodyPr/>
          <a:lstStyle/>
          <a:p>
            <a:r>
              <a:rPr lang="es-ES" sz="2800" dirty="0"/>
              <a:t>Para beber, agua. </a:t>
            </a:r>
          </a:p>
          <a:p>
            <a:pPr lvl="1"/>
            <a:r>
              <a:rPr lang="es-ES" sz="2400" dirty="0">
                <a:solidFill>
                  <a:srgbClr val="FF0000"/>
                </a:solidFill>
              </a:rPr>
              <a:t>Mejor del grifo</a:t>
            </a:r>
            <a:r>
              <a:rPr lang="es-ES" sz="2400" dirty="0"/>
              <a:t>, los envases contaminan. </a:t>
            </a:r>
            <a:endParaRPr lang="es-ES" sz="2800" dirty="0"/>
          </a:p>
          <a:p>
            <a:r>
              <a:rPr lang="es-ES" sz="2800" dirty="0"/>
              <a:t>Un vaso de leche sola.</a:t>
            </a:r>
          </a:p>
          <a:p>
            <a:r>
              <a:rPr lang="es-ES" sz="2800" dirty="0"/>
              <a:t>El yogur natural sin azúcar es otra alternativa. </a:t>
            </a:r>
            <a:endParaRPr lang="es-ES" sz="2400" dirty="0"/>
          </a:p>
          <a:p>
            <a:pPr marL="0" indent="0">
              <a:buNone/>
            </a:pPr>
            <a:endParaRPr lang="es-ES" sz="2800" dirty="0"/>
          </a:p>
          <a:p>
            <a:r>
              <a:rPr lang="es-ES" sz="2800" dirty="0"/>
              <a:t> Los cereales “de desayuno” comerciales, las galletas, bollería (cruasán, palmera, donuts, magdalenas…) suelen tener azúcar, sal y grasas (saturadas y trans). </a:t>
            </a:r>
          </a:p>
          <a:p>
            <a:pPr lvl="1"/>
            <a:r>
              <a:rPr lang="es-ES" sz="2400" dirty="0">
                <a:solidFill>
                  <a:srgbClr val="FF0000"/>
                </a:solidFill>
              </a:rPr>
              <a:t>Mejor, evitarlos</a:t>
            </a:r>
            <a:r>
              <a:rPr lang="es-ES" sz="2400" dirty="0"/>
              <a:t>. </a:t>
            </a:r>
          </a:p>
          <a:p>
            <a:pPr marL="0" indent="0">
              <a:buNone/>
            </a:pPr>
            <a:endParaRPr lang="es-ES" sz="2800" dirty="0"/>
          </a:p>
          <a:p>
            <a:pPr marL="517525" lvl="1" indent="0">
              <a:buNone/>
            </a:pPr>
            <a:endParaRPr lang="es-ES" dirty="0"/>
          </a:p>
          <a:p>
            <a:pPr marL="0" indent="0">
              <a:buNone/>
            </a:pPr>
            <a:endParaRPr lang="es-ES" sz="2800" dirty="0"/>
          </a:p>
          <a:p>
            <a:endParaRPr lang="es-ES" sz="2800" dirty="0"/>
          </a:p>
          <a:p>
            <a:pPr marL="0" indent="0">
              <a:buNone/>
            </a:pPr>
            <a:endParaRPr lang="es-ES" sz="2800" dirty="0"/>
          </a:p>
          <a:p>
            <a:pPr marL="0" indent="0">
              <a:buNone/>
            </a:pPr>
            <a:endParaRPr lang="es-ES" sz="2800" dirty="0"/>
          </a:p>
          <a:p>
            <a:pPr marL="0" indent="0">
              <a:buNone/>
            </a:pPr>
            <a:endParaRPr lang="es-ES" sz="2800" dirty="0"/>
          </a:p>
          <a:p>
            <a:endParaRPr lang="es-ES" sz="2800"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65522" y="4493969"/>
            <a:ext cx="1907028"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58438202"/>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8155</TotalTime>
  <Words>316</Words>
  <Application>Microsoft Office PowerPoint</Application>
  <PresentationFormat>Presentación en pantalla (4:3)</PresentationFormat>
  <Paragraphs>59</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1_White with Blue Bar Segoe Template_TP10286789</vt:lpstr>
      <vt:lpstr>Presentación de PowerPoint</vt:lpstr>
      <vt:lpstr>Almuerzos y meriendas</vt:lpstr>
      <vt:lpstr>Almuerzos y meriendas</vt:lpstr>
      <vt:lpstr>Bocadillos: </vt:lpstr>
      <vt:lpstr>Almuerzos y meriendas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82</cp:revision>
  <dcterms:created xsi:type="dcterms:W3CDTF">2016-05-03T15:33:32Z</dcterms:created>
  <dcterms:modified xsi:type="dcterms:W3CDTF">2019-12-01T18:21:30Z</dcterms:modified>
</cp:coreProperties>
</file>