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68" r:id="rId3"/>
    <p:sldId id="293" r:id="rId4"/>
    <p:sldId id="294" r:id="rId5"/>
    <p:sldId id="295" r:id="rId6"/>
    <p:sldId id="29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01/12/2019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12/1/2019 7:27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730603" y="2061664"/>
            <a:ext cx="7325606" cy="769441"/>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ea typeface="Times New Roman" panose="02020603050405020304" pitchFamily="18" charset="0"/>
              </a:rPr>
              <a:t>La leche y sus derivados</a:t>
            </a:r>
            <a:endParaRPr lang="es-ES" sz="4400" dirty="0">
              <a:solidFill>
                <a:srgbClr val="000000"/>
              </a:solidFill>
              <a:latin typeface="Arial" charset="0"/>
            </a:endParaRPr>
          </a:p>
        </p:txBody>
      </p:sp>
      <p:sp>
        <p:nvSpPr>
          <p:cNvPr id="2" name="CuadroTexto 11"/>
          <p:cNvSpPr txBox="1"/>
          <p:nvPr/>
        </p:nvSpPr>
        <p:spPr>
          <a:xfrm>
            <a:off x="1828800" y="4273905"/>
            <a:ext cx="5129213" cy="1200329"/>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(revisión)</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Martínez </a:t>
            </a:r>
            <a:r>
              <a:rPr lang="es-ES" sz="2400" dirty="0" smtClean="0">
                <a:solidFill>
                  <a:srgbClr val="000000"/>
                </a:solidFill>
                <a:effectLst>
                  <a:outerShdw blurRad="38100" dist="38100" dir="2700000" algn="tl">
                    <a:srgbClr val="C0C0C0"/>
                  </a:outerShdw>
                </a:effectLst>
                <a:latin typeface="Arial" charset="0"/>
                <a:cs typeface="Arial" charset="0"/>
              </a:rPr>
              <a:t>Rubio (In memoriam)</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2911" y="45430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La leche</a:t>
            </a:r>
            <a:endParaRPr lang="es-ES" dirty="0">
              <a:effectLst/>
            </a:endParaRPr>
          </a:p>
        </p:txBody>
      </p:sp>
      <p:sp>
        <p:nvSpPr>
          <p:cNvPr id="19458" name="Rectangle 3"/>
          <p:cNvSpPr>
            <a:spLocks noGrp="1"/>
          </p:cNvSpPr>
          <p:nvPr>
            <p:ph type="body" idx="1"/>
          </p:nvPr>
        </p:nvSpPr>
        <p:spPr>
          <a:xfrm>
            <a:off x="179389" y="957385"/>
            <a:ext cx="8793162" cy="7085016"/>
          </a:xfrm>
        </p:spPr>
        <p:txBody>
          <a:bodyPr/>
          <a:lstStyle/>
          <a:p>
            <a:endParaRPr lang="es-ES" sz="2400" dirty="0" smtClean="0"/>
          </a:p>
          <a:p>
            <a:r>
              <a:rPr lang="es-ES" sz="2400" dirty="0" smtClean="0"/>
              <a:t>Tiene </a:t>
            </a:r>
            <a:r>
              <a:rPr lang="es-ES" sz="2400" dirty="0"/>
              <a:t>proteínas (caseína), azúcares (lactosa) y grasas. Calcio, fósforo y vitaminas (A, D y algunas del grupo B). </a:t>
            </a:r>
          </a:p>
          <a:p>
            <a:r>
              <a:rPr lang="es-ES" sz="2400" dirty="0"/>
              <a:t>La leche tiene poco hierro.</a:t>
            </a:r>
          </a:p>
          <a:p>
            <a:pPr marL="0" indent="0">
              <a:buNone/>
            </a:pPr>
            <a:endParaRPr lang="es-ES" sz="2400" dirty="0"/>
          </a:p>
          <a:p>
            <a:r>
              <a:rPr lang="es-ES" sz="2400" dirty="0"/>
              <a:t>El “Plato saludable” recomienda 1-2 vasos de leche al día, tanto en niños como en adultos</a:t>
            </a:r>
            <a:r>
              <a:rPr lang="es-ES" sz="2400" dirty="0" smtClean="0"/>
              <a:t>.</a:t>
            </a:r>
            <a:endParaRPr lang="es-ES" sz="2400" dirty="0"/>
          </a:p>
          <a:p>
            <a:r>
              <a:rPr lang="es-ES" sz="2400" dirty="0"/>
              <a:t>Un exceso de lácteos, desplaza a otros alimentos.</a:t>
            </a:r>
          </a:p>
          <a:p>
            <a:r>
              <a:rPr lang="es-ES" sz="2400" dirty="0"/>
              <a:t>Los batidos, las natillas y los yogures de sabores son mucho azúcar con poca leche.</a:t>
            </a:r>
          </a:p>
          <a:p>
            <a:pPr marL="0" indent="0">
              <a:buNone/>
            </a:pPr>
            <a:endParaRPr lang="es-ES" sz="2800"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911" y="4648566"/>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409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La leche:</a:t>
            </a:r>
            <a:endParaRPr lang="es-ES" dirty="0">
              <a:effectLst/>
            </a:endParaRPr>
          </a:p>
        </p:txBody>
      </p:sp>
      <p:sp>
        <p:nvSpPr>
          <p:cNvPr id="19458" name="Rectangle 3"/>
          <p:cNvSpPr>
            <a:spLocks noGrp="1"/>
          </p:cNvSpPr>
          <p:nvPr>
            <p:ph type="body" idx="1"/>
          </p:nvPr>
        </p:nvSpPr>
        <p:spPr>
          <a:xfrm>
            <a:off x="350838" y="1178770"/>
            <a:ext cx="8793162" cy="5152180"/>
          </a:xfrm>
        </p:spPr>
        <p:txBody>
          <a:bodyPr/>
          <a:lstStyle/>
          <a:p>
            <a:r>
              <a:rPr lang="es-ES" dirty="0"/>
              <a:t>Se puede obtener </a:t>
            </a:r>
            <a:r>
              <a:rPr lang="es-ES" sz="3600" b="1" dirty="0"/>
              <a:t>calcio</a:t>
            </a:r>
            <a:r>
              <a:rPr lang="es-ES" dirty="0"/>
              <a:t> de otros alimentos:</a:t>
            </a:r>
          </a:p>
          <a:p>
            <a:pPr marL="0" indent="0">
              <a:buNone/>
            </a:pPr>
            <a:endParaRPr lang="es-ES" dirty="0"/>
          </a:p>
          <a:p>
            <a:pPr lvl="1"/>
            <a:r>
              <a:rPr lang="es-ES" dirty="0"/>
              <a:t>Verduras: brócoli y espinacas.</a:t>
            </a:r>
          </a:p>
          <a:p>
            <a:pPr lvl="1"/>
            <a:r>
              <a:rPr lang="es-ES" dirty="0"/>
              <a:t>Legumbres: judías, guisantes, garbanzos y soja.</a:t>
            </a:r>
          </a:p>
          <a:p>
            <a:pPr lvl="1"/>
            <a:r>
              <a:rPr lang="es-ES" dirty="0"/>
              <a:t>Frutos secos: pistachos y pipas de girasol.</a:t>
            </a:r>
          </a:p>
          <a:p>
            <a:pPr lvl="1"/>
            <a:r>
              <a:rPr lang="es-ES" dirty="0"/>
              <a:t>Alimentos enlatados: sardinitas.</a:t>
            </a:r>
          </a:p>
          <a:p>
            <a:pPr lvl="1"/>
            <a:r>
              <a:rPr lang="es-ES" dirty="0"/>
              <a:t>Pescados y mariscos: salmón, langostinos, gambas, almejas y berberechos.</a:t>
            </a:r>
          </a:p>
          <a:p>
            <a:pPr marL="517525" lvl="1" indent="0">
              <a:buNone/>
            </a:pPr>
            <a:endParaRPr lang="es-ES" dirty="0"/>
          </a:p>
          <a:p>
            <a:pPr marL="517525" lvl="1" indent="0">
              <a:buNone/>
            </a:pPr>
            <a:endParaRPr lang="es-ES" sz="24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5923" y="462512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462948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Leche fermentada: </a:t>
            </a:r>
            <a:endParaRPr lang="es-ES" dirty="0">
              <a:effectLst/>
            </a:endParaRPr>
          </a:p>
        </p:txBody>
      </p:sp>
      <p:sp>
        <p:nvSpPr>
          <p:cNvPr id="19458" name="Rectangle 3"/>
          <p:cNvSpPr>
            <a:spLocks noGrp="1"/>
          </p:cNvSpPr>
          <p:nvPr>
            <p:ph type="body" idx="1"/>
          </p:nvPr>
        </p:nvSpPr>
        <p:spPr>
          <a:xfrm>
            <a:off x="484189" y="1133231"/>
            <a:ext cx="8793162" cy="6684907"/>
          </a:xfrm>
        </p:spPr>
        <p:txBody>
          <a:bodyPr/>
          <a:lstStyle/>
          <a:p>
            <a:endParaRPr lang="es-ES" sz="2800" dirty="0" smtClean="0"/>
          </a:p>
          <a:p>
            <a:r>
              <a:rPr lang="es-ES" sz="2800" dirty="0" smtClean="0"/>
              <a:t>Yogur</a:t>
            </a:r>
            <a:r>
              <a:rPr lang="es-ES" sz="2800" dirty="0"/>
              <a:t>:</a:t>
            </a:r>
          </a:p>
          <a:p>
            <a:pPr lvl="1"/>
            <a:r>
              <a:rPr lang="es-ES" sz="2400" dirty="0"/>
              <a:t>Es leche fermentada o acidificada.</a:t>
            </a:r>
          </a:p>
          <a:p>
            <a:pPr lvl="1"/>
            <a:r>
              <a:rPr lang="es-ES" sz="2400" dirty="0"/>
              <a:t>Tiene la misma cantidad de calcio que la leche. </a:t>
            </a:r>
          </a:p>
          <a:p>
            <a:pPr lvl="1"/>
            <a:r>
              <a:rPr lang="es-ES" sz="2400" dirty="0"/>
              <a:t>La lactosa (azúcar) pasa a ser ácido láctico. </a:t>
            </a:r>
          </a:p>
          <a:p>
            <a:pPr lvl="1"/>
            <a:r>
              <a:rPr lang="es-ES" sz="2400" dirty="0"/>
              <a:t>Lo pueden tomar personas con intolerancia a la lactosa.</a:t>
            </a:r>
          </a:p>
          <a:p>
            <a:pPr lvl="1"/>
            <a:r>
              <a:rPr lang="es-ES" sz="2400" dirty="0"/>
              <a:t>El mejor el yogur blanco o natural.</a:t>
            </a:r>
          </a:p>
          <a:p>
            <a:pPr marL="517525" lvl="1" indent="0">
              <a:buNone/>
            </a:pPr>
            <a:endParaRPr lang="es-ES" sz="2800" dirty="0"/>
          </a:p>
          <a:p>
            <a:r>
              <a:rPr lang="es-ES" sz="2800" dirty="0"/>
              <a:t>Kéfir.</a:t>
            </a:r>
          </a:p>
          <a:p>
            <a:r>
              <a:rPr lang="es-ES" sz="2800" dirty="0"/>
              <a:t>Queso. </a:t>
            </a:r>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911" y="45430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1016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Leches vegetales: </a:t>
            </a:r>
            <a:endParaRPr lang="es-ES" dirty="0">
              <a:effectLst/>
            </a:endParaRPr>
          </a:p>
        </p:txBody>
      </p:sp>
      <p:sp>
        <p:nvSpPr>
          <p:cNvPr id="19458" name="Rectangle 3"/>
          <p:cNvSpPr>
            <a:spLocks noGrp="1"/>
          </p:cNvSpPr>
          <p:nvPr>
            <p:ph type="body" idx="1"/>
          </p:nvPr>
        </p:nvSpPr>
        <p:spPr>
          <a:xfrm>
            <a:off x="519358" y="1117600"/>
            <a:ext cx="8624642" cy="4856714"/>
          </a:xfrm>
        </p:spPr>
        <p:txBody>
          <a:bodyPr/>
          <a:lstStyle/>
          <a:p>
            <a:r>
              <a:rPr lang="es-ES" sz="2800" dirty="0"/>
              <a:t>Definición de leche:</a:t>
            </a:r>
          </a:p>
          <a:p>
            <a:pPr lvl="2"/>
            <a:r>
              <a:rPr lang="es-ES" sz="2000" dirty="0"/>
              <a:t>Producto de los mamíferos </a:t>
            </a:r>
          </a:p>
          <a:p>
            <a:pPr lvl="2"/>
            <a:r>
              <a:rPr lang="es-ES" sz="2000" dirty="0"/>
              <a:t>Jugo blanco obtenido de algunas plantas, frutos o semillas.</a:t>
            </a:r>
          </a:p>
          <a:p>
            <a:pPr marL="914400" lvl="2" indent="0">
              <a:buNone/>
            </a:pPr>
            <a:endParaRPr lang="es-ES" sz="2000" dirty="0"/>
          </a:p>
          <a:p>
            <a:r>
              <a:rPr lang="es-ES" sz="2800" dirty="0"/>
              <a:t>También pueden llamarse bebidas vegetales.</a:t>
            </a:r>
          </a:p>
          <a:p>
            <a:pPr lvl="1"/>
            <a:r>
              <a:rPr lang="es-ES" sz="2400" dirty="0"/>
              <a:t>De almendra, arroz y soja. </a:t>
            </a:r>
          </a:p>
          <a:p>
            <a:pPr lvl="1"/>
            <a:r>
              <a:rPr lang="es-ES" sz="2400" dirty="0"/>
              <a:t>También avena, quinoa, chufa (horchata).</a:t>
            </a:r>
          </a:p>
          <a:p>
            <a:pPr marL="0" indent="0">
              <a:buNone/>
            </a:pPr>
            <a:endParaRPr lang="es-ES" sz="2800" dirty="0"/>
          </a:p>
          <a:p>
            <a:r>
              <a:rPr lang="es-ES" sz="2400" dirty="0"/>
              <a:t>Pueden ser elegidas por las personas vegetarianas o no.</a:t>
            </a:r>
          </a:p>
          <a:p>
            <a:r>
              <a:rPr lang="es-ES" sz="2400" dirty="0"/>
              <a:t> Son una alternativa en intolerancia a la lactosa </a:t>
            </a:r>
            <a:endParaRPr lang="es-ES" sz="2400" dirty="0" smtClean="0"/>
          </a:p>
          <a:p>
            <a:pPr marL="0" indent="0">
              <a:buNone/>
            </a:pPr>
            <a:r>
              <a:rPr lang="es-ES" sz="2400" dirty="0"/>
              <a:t> </a:t>
            </a:r>
            <a:r>
              <a:rPr lang="es-ES" sz="2400" dirty="0" smtClean="0"/>
              <a:t>      </a:t>
            </a:r>
            <a:r>
              <a:rPr lang="es-ES" sz="2400" dirty="0" smtClean="0"/>
              <a:t>o </a:t>
            </a:r>
            <a:r>
              <a:rPr lang="es-ES" sz="2400" dirty="0"/>
              <a:t>alergia a la leche de vaca. </a:t>
            </a:r>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911" y="4683736"/>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08647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latin typeface="+mn-lt"/>
                <a:ea typeface="Times New Roman" panose="02020603050405020304" pitchFamily="18" charset="0"/>
              </a:rPr>
              <a:t>La leche: </a:t>
            </a:r>
            <a:endParaRPr lang="es-ES" dirty="0">
              <a:effectLst/>
              <a:latin typeface="+mn-lt"/>
            </a:endParaRPr>
          </a:p>
        </p:txBody>
      </p:sp>
      <p:sp>
        <p:nvSpPr>
          <p:cNvPr id="19458" name="Rectangle 3"/>
          <p:cNvSpPr>
            <a:spLocks noGrp="1"/>
          </p:cNvSpPr>
          <p:nvPr>
            <p:ph type="body" idx="1"/>
          </p:nvPr>
        </p:nvSpPr>
        <p:spPr>
          <a:xfrm>
            <a:off x="566251" y="1647309"/>
            <a:ext cx="7991595" cy="3841052"/>
          </a:xfrm>
        </p:spPr>
        <p:txBody>
          <a:bodyPr/>
          <a:lstStyle/>
          <a:p>
            <a:r>
              <a:rPr lang="es-ES" sz="2800" dirty="0"/>
              <a:t>Alergia a las proteínas de la leche de vaca:</a:t>
            </a:r>
          </a:p>
          <a:p>
            <a:pPr lvl="1"/>
            <a:r>
              <a:rPr lang="es-ES" sz="2400" dirty="0"/>
              <a:t>Puede causar síntomas graves. </a:t>
            </a:r>
          </a:p>
          <a:p>
            <a:pPr lvl="1"/>
            <a:r>
              <a:rPr lang="es-ES" sz="2400" dirty="0"/>
              <a:t>Suele pasar en el primer año de vida. </a:t>
            </a:r>
          </a:p>
          <a:p>
            <a:pPr marL="0" indent="0">
              <a:buNone/>
            </a:pPr>
            <a:endParaRPr lang="es-ES" sz="2800" dirty="0"/>
          </a:p>
          <a:p>
            <a:r>
              <a:rPr lang="es-ES" sz="2800" dirty="0"/>
              <a:t>Intolerancia a la lactosa.</a:t>
            </a:r>
          </a:p>
          <a:p>
            <a:pPr lvl="1"/>
            <a:r>
              <a:rPr lang="es-ES" sz="2400" dirty="0"/>
              <a:t>Suele comenzar más adelante.</a:t>
            </a:r>
          </a:p>
          <a:p>
            <a:pPr lvl="1"/>
            <a:r>
              <a:rPr lang="es-ES" sz="2400" dirty="0"/>
              <a:t>Sólo molestias digestivas.</a:t>
            </a:r>
          </a:p>
          <a:p>
            <a:pPr marL="517525" lvl="1" indent="0">
              <a:buNone/>
            </a:pPr>
            <a:endParaRPr lang="es-ES" sz="24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911" y="45430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68682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8039</TotalTime>
  <Words>425</Words>
  <Application>Microsoft Office PowerPoint</Application>
  <PresentationFormat>Presentación en pantalla (4:3)</PresentationFormat>
  <Paragraphs>69</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La leche</vt:lpstr>
      <vt:lpstr>La leche:</vt:lpstr>
      <vt:lpstr>Leche fermentada: </vt:lpstr>
      <vt:lpstr>Leches vegetales: </vt:lpstr>
      <vt:lpstr>La leche: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71</cp:revision>
  <dcterms:created xsi:type="dcterms:W3CDTF">2016-05-03T15:33:32Z</dcterms:created>
  <dcterms:modified xsi:type="dcterms:W3CDTF">2019-12-01T18:32:49Z</dcterms:modified>
</cp:coreProperties>
</file>