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10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08/11/2021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11/8/2021 11:07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569660"/>
          </a:xfrm>
          <a:prstGeom prst="rect">
            <a:avLst/>
          </a:prstGeom>
          <a:noFill/>
          <a:ln w="12700">
            <a:solidFill>
              <a:schemeClr val="tx1"/>
            </a:solidFill>
            <a:miter lim="800000"/>
            <a:headEnd/>
            <a:tailEnd/>
          </a:ln>
        </p:spPr>
        <p:txBody>
          <a:bodyPr>
            <a:spAutoFit/>
          </a:bodyPr>
          <a:lstStyle/>
          <a:p>
            <a:pPr algn="just"/>
            <a:r>
              <a:rPr lang="es-ES" sz="3200" b="1" dirty="0" smtClean="0">
                <a:latin typeface="Arial" panose="020B0604020202020204" pitchFamily="34" charset="0"/>
                <a:cs typeface="Arial" panose="020B0604020202020204" pitchFamily="34" charset="0"/>
              </a:rPr>
              <a:t>Qué </a:t>
            </a:r>
            <a:r>
              <a:rPr lang="es-ES" sz="3200" b="1" dirty="0">
                <a:latin typeface="Arial" panose="020B0604020202020204" pitchFamily="34" charset="0"/>
                <a:cs typeface="Arial" panose="020B0604020202020204" pitchFamily="34" charset="0"/>
              </a:rPr>
              <a:t>es y para </a:t>
            </a:r>
            <a:r>
              <a:rPr lang="es-ES" sz="3200" b="1" dirty="0" smtClean="0">
                <a:latin typeface="Arial" panose="020B0604020202020204" pitchFamily="34" charset="0"/>
                <a:cs typeface="Arial" panose="020B0604020202020204" pitchFamily="34" charset="0"/>
              </a:rPr>
              <a:t>qué </a:t>
            </a:r>
            <a:r>
              <a:rPr lang="es-ES" sz="3200" b="1" dirty="0">
                <a:latin typeface="Arial" panose="020B0604020202020204" pitchFamily="34" charset="0"/>
                <a:cs typeface="Arial" panose="020B0604020202020204" pitchFamily="34" charset="0"/>
              </a:rPr>
              <a:t>sirve el Medidor de flujo espiratorio máximo (FEM o </a:t>
            </a:r>
            <a:r>
              <a:rPr lang="es-ES" sz="3200" b="1" dirty="0" err="1">
                <a:latin typeface="Arial" panose="020B0604020202020204" pitchFamily="34" charset="0"/>
                <a:cs typeface="Arial" panose="020B0604020202020204" pitchFamily="34" charset="0"/>
              </a:rPr>
              <a:t>Peak</a:t>
            </a:r>
            <a:r>
              <a:rPr lang="es-ES" sz="3200" b="1" dirty="0">
                <a:latin typeface="Arial" panose="020B0604020202020204" pitchFamily="34" charset="0"/>
                <a:cs typeface="Arial" panose="020B0604020202020204" pitchFamily="34" charset="0"/>
              </a:rPr>
              <a:t> </a:t>
            </a:r>
            <a:r>
              <a:rPr lang="es-ES" sz="3200" b="1" dirty="0" err="1">
                <a:latin typeface="Arial" panose="020B0604020202020204" pitchFamily="34" charset="0"/>
                <a:cs typeface="Arial" panose="020B0604020202020204" pitchFamily="34" charset="0"/>
              </a:rPr>
              <a:t>Flow</a:t>
            </a:r>
            <a:r>
              <a:rPr lang="es-ES" sz="3200" b="1" dirty="0">
                <a:latin typeface="Arial" panose="020B0604020202020204" pitchFamily="34" charset="0"/>
                <a:cs typeface="Arial" panose="020B0604020202020204" pitchFamily="34" charset="0"/>
              </a:rPr>
              <a:t>)</a:t>
            </a:r>
            <a:endParaRPr lang="es-ES" sz="3200" dirty="0">
              <a:latin typeface="Arial" panose="020B0604020202020204" pitchFamily="34" charset="0"/>
              <a:cs typeface="Arial" panose="020B0604020202020204" pitchFamily="34" charset="0"/>
            </a:endParaRPr>
          </a:p>
        </p:txBody>
      </p:sp>
      <p:sp>
        <p:nvSpPr>
          <p:cNvPr id="2" name="CuadroTexto 11"/>
          <p:cNvSpPr txBox="1"/>
          <p:nvPr/>
        </p:nvSpPr>
        <p:spPr>
          <a:xfrm>
            <a:off x="1928813" y="3849300"/>
            <a:ext cx="5080000" cy="707886"/>
          </a:xfrm>
          <a:prstGeom prst="rect">
            <a:avLst/>
          </a:prstGeom>
          <a:noFill/>
        </p:spPr>
        <p:txBody>
          <a:bodyPr>
            <a:spAutoFit/>
          </a:bodyPr>
          <a:lstStyle/>
          <a:p>
            <a:r>
              <a:rPr lang="es-ES" sz="2000" dirty="0"/>
              <a:t>Carmen Rosa Rodríguez Fernández-Oliva.</a:t>
            </a:r>
          </a:p>
          <a:p>
            <a:r>
              <a:rPr lang="es-ES" sz="2000" dirty="0"/>
              <a:t>Pediatra. Grupo de </a:t>
            </a:r>
            <a:r>
              <a:rPr lang="es-ES" sz="2000" dirty="0" err="1"/>
              <a:t>Vias</a:t>
            </a:r>
            <a:r>
              <a:rPr lang="es-ES" sz="2000" dirty="0"/>
              <a:t> Respiratorias </a:t>
            </a:r>
            <a:r>
              <a:rPr lang="es-ES" sz="2000" dirty="0" err="1"/>
              <a:t>AEPap</a:t>
            </a:r>
            <a:endParaRPr lang="es-ES" sz="2000"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2759" y="4606169"/>
            <a:ext cx="1896779" cy="12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99036" y="282331"/>
            <a:ext cx="6726422" cy="1218795"/>
          </a:xfrm>
        </p:spPr>
        <p:txBody>
          <a:bodyPr numCol="1" anchorCtr="0" compatLnSpc="1">
            <a:prstTxWarp prst="textNoShape">
              <a:avLst/>
            </a:prstTxWarp>
          </a:bodyPr>
          <a:lstStyle/>
          <a:p>
            <a:pPr eaLnBrk="1" hangingPunct="1">
              <a:defRPr/>
            </a:pPr>
            <a:r>
              <a:rPr lang="es-ES" sz="4000" kern="150" dirty="0" smtClean="0">
                <a:solidFill>
                  <a:schemeClr val="tx1"/>
                </a:solidFill>
                <a:ea typeface="NSimSun" panose="02010609030101010101" pitchFamily="49" charset="-122"/>
                <a:cs typeface="Arial" panose="020B0604020202020204" pitchFamily="34" charset="0"/>
              </a:rPr>
              <a:t>¿Qué </a:t>
            </a:r>
            <a:r>
              <a:rPr lang="es-ES" sz="4000" kern="150" dirty="0">
                <a:solidFill>
                  <a:schemeClr val="tx1"/>
                </a:solidFill>
                <a:ea typeface="NSimSun" panose="02010609030101010101" pitchFamily="49" charset="-122"/>
                <a:cs typeface="Arial" panose="020B0604020202020204" pitchFamily="34" charset="0"/>
              </a:rPr>
              <a:t>es el FEM? ¿Es un aparato? </a:t>
            </a:r>
            <a:r>
              <a:rPr lang="es-ES" kern="150" dirty="0">
                <a:latin typeface="Liberation Serif"/>
                <a:ea typeface="NSimSun" panose="02010609030101010101" pitchFamily="49" charset="-122"/>
                <a:cs typeface="Arial" panose="020B0604020202020204" pitchFamily="34" charset="0"/>
              </a:rPr>
              <a:t/>
            </a:r>
            <a:br>
              <a:rPr lang="es-ES" kern="150" dirty="0">
                <a:latin typeface="Liberation Serif"/>
                <a:ea typeface="NSimSun" panose="02010609030101010101" pitchFamily="49" charset="-122"/>
                <a:cs typeface="Arial" panose="020B0604020202020204" pitchFamily="34" charset="0"/>
              </a:rPr>
            </a:b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01281" y="1668645"/>
            <a:ext cx="7817638" cy="3739550"/>
          </a:xfrm>
        </p:spPr>
        <p:txBody>
          <a:bodyPr/>
          <a:lstStyle/>
          <a:p>
            <a:pPr algn="just">
              <a:lnSpc>
                <a:spcPct val="114000"/>
              </a:lnSpc>
              <a:spcBef>
                <a:spcPts val="600"/>
              </a:spcBef>
            </a:pPr>
            <a:r>
              <a:rPr lang="es-ES" sz="2800" dirty="0"/>
              <a:t>Es un aparato pequeño , portátil y barato que mide como  se expulsa el aire de los pulmones después de hacer una inspiración fuerte. </a:t>
            </a:r>
            <a:endParaRPr lang="es-ES" sz="2800" dirty="0" smtClean="0"/>
          </a:p>
          <a:p>
            <a:pPr marL="0" indent="0" algn="just">
              <a:lnSpc>
                <a:spcPct val="114000"/>
              </a:lnSpc>
              <a:spcBef>
                <a:spcPts val="600"/>
              </a:spcBef>
              <a:buNone/>
            </a:pPr>
            <a:endParaRPr lang="es-ES" sz="2800" dirty="0" smtClean="0"/>
          </a:p>
          <a:p>
            <a:pPr algn="just">
              <a:lnSpc>
                <a:spcPct val="114000"/>
              </a:lnSpc>
              <a:spcBef>
                <a:spcPts val="600"/>
              </a:spcBef>
            </a:pPr>
            <a:r>
              <a:rPr lang="es-ES" sz="2800" dirty="0" smtClean="0"/>
              <a:t>Su </a:t>
            </a:r>
            <a:r>
              <a:rPr lang="es-ES" sz="2800" dirty="0"/>
              <a:t>objetivo es medir como está funcionando la vía aérea.</a:t>
            </a:r>
          </a:p>
          <a:p>
            <a:pPr>
              <a:lnSpc>
                <a:spcPct val="114000"/>
              </a:lnSpc>
              <a:spcBef>
                <a:spcPts val="600"/>
              </a:spcBef>
            </a:pPr>
            <a:endParaRPr lang="es-ES" dirty="0"/>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59" y="4606169"/>
            <a:ext cx="1896779" cy="12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661993"/>
          </a:xfrm>
        </p:spPr>
        <p:txBody>
          <a:bodyPr numCol="1" anchorCtr="0" compatLnSpc="1">
            <a:prstTxWarp prst="textNoShape">
              <a:avLst/>
            </a:prstTxWarp>
          </a:bodyPr>
          <a:lstStyle/>
          <a:p>
            <a:pPr eaLnBrk="1" hangingPunct="1">
              <a:defRPr/>
            </a:pPr>
            <a:r>
              <a:rPr lang="es-ES" sz="4000" dirty="0"/>
              <a:t>¿Como se utiliza el medidor de flujo espiratorio máximo?</a:t>
            </a:r>
            <a:br>
              <a:rPr lang="es-ES" sz="4000" dirty="0"/>
            </a:br>
            <a:endParaRPr lang="es-ES" sz="40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Rectángulo 1"/>
          <p:cNvSpPr/>
          <p:nvPr/>
        </p:nvSpPr>
        <p:spPr>
          <a:xfrm>
            <a:off x="728060" y="1671322"/>
            <a:ext cx="8244490" cy="4062651"/>
          </a:xfrm>
          <a:prstGeom prst="rect">
            <a:avLst/>
          </a:prstGeom>
        </p:spPr>
        <p:txBody>
          <a:bodyPr wrap="square">
            <a:spAutoFit/>
          </a:bodyPr>
          <a:lstStyle/>
          <a:p>
            <a:pPr marL="342900" lvl="0" indent="-342900">
              <a:lnSpc>
                <a:spcPct val="150000"/>
              </a:lnSpc>
              <a:spcAft>
                <a:spcPts val="0"/>
              </a:spcAft>
              <a:buBlip>
                <a:blip r:embed="rId4"/>
              </a:buBlip>
            </a:pPr>
            <a:r>
              <a:rPr lang="es-ES" sz="1600" kern="150" dirty="0">
                <a:solidFill>
                  <a:srgbClr val="000000"/>
                </a:solidFill>
                <a:latin typeface="+mj-lt"/>
                <a:ea typeface="NSimSun" panose="02010609030101010101" pitchFamily="49" charset="-122"/>
                <a:cs typeface="Arial" panose="020B0604020202020204" pitchFamily="34" charset="0"/>
              </a:rPr>
              <a:t>No se necesitan pinzas nasales</a:t>
            </a:r>
            <a:endParaRPr lang="es-ES" sz="1600" kern="150" dirty="0">
              <a:latin typeface="+mj-lt"/>
              <a:ea typeface="NSimSun" panose="02010609030101010101" pitchFamily="49" charset="-122"/>
              <a:cs typeface="Arial" panose="020B0604020202020204" pitchFamily="34" charset="0"/>
            </a:endParaRPr>
          </a:p>
          <a:p>
            <a:pPr marL="342900" lvl="0" indent="-342900">
              <a:lnSpc>
                <a:spcPct val="150000"/>
              </a:lnSpc>
              <a:spcAft>
                <a:spcPts val="0"/>
              </a:spcAft>
              <a:buBlip>
                <a:blip r:embed="rId4"/>
              </a:buBlip>
            </a:pPr>
            <a:r>
              <a:rPr lang="es-ES" sz="1600" kern="150" dirty="0">
                <a:solidFill>
                  <a:srgbClr val="000000"/>
                </a:solidFill>
                <a:latin typeface="+mj-lt"/>
                <a:ea typeface="NSimSun" panose="02010609030101010101" pitchFamily="49" charset="-122"/>
                <a:cs typeface="Arial" panose="020B0604020202020204" pitchFamily="34" charset="0"/>
              </a:rPr>
              <a:t>Mejor posición de pie</a:t>
            </a:r>
            <a:endParaRPr lang="es-ES" sz="1600" kern="150" dirty="0">
              <a:latin typeface="+mj-lt"/>
              <a:ea typeface="NSimSun" panose="02010609030101010101" pitchFamily="49" charset="-122"/>
              <a:cs typeface="Arial" panose="020B0604020202020204" pitchFamily="34" charset="0"/>
            </a:endParaRPr>
          </a:p>
          <a:p>
            <a:pPr marL="342900" lvl="0" indent="-342900">
              <a:lnSpc>
                <a:spcPct val="150000"/>
              </a:lnSpc>
              <a:spcAft>
                <a:spcPts val="0"/>
              </a:spcAft>
              <a:buBlip>
                <a:blip r:embed="rId4"/>
              </a:buBlip>
            </a:pPr>
            <a:r>
              <a:rPr lang="es-ES" sz="1600" kern="150" dirty="0">
                <a:solidFill>
                  <a:srgbClr val="000000"/>
                </a:solidFill>
                <a:latin typeface="+mj-lt"/>
                <a:ea typeface="NSimSun" panose="02010609030101010101" pitchFamily="49" charset="-122"/>
                <a:cs typeface="Arial" panose="020B0604020202020204" pitchFamily="34" charset="0"/>
              </a:rPr>
              <a:t>Poner el indicador a 0</a:t>
            </a:r>
            <a:endParaRPr lang="es-ES" sz="1600" kern="150" dirty="0">
              <a:latin typeface="+mj-lt"/>
              <a:ea typeface="NSimSun" panose="02010609030101010101" pitchFamily="49" charset="-122"/>
              <a:cs typeface="Arial" panose="020B0604020202020204" pitchFamily="34" charset="0"/>
            </a:endParaRPr>
          </a:p>
          <a:p>
            <a:pPr marL="342900" lvl="0" indent="-342900">
              <a:lnSpc>
                <a:spcPct val="150000"/>
              </a:lnSpc>
              <a:spcAft>
                <a:spcPts val="0"/>
              </a:spcAft>
              <a:buBlip>
                <a:blip r:embed="rId4"/>
              </a:buBlip>
            </a:pPr>
            <a:r>
              <a:rPr lang="es-ES" sz="1600" kern="150" dirty="0">
                <a:solidFill>
                  <a:srgbClr val="000000"/>
                </a:solidFill>
                <a:latin typeface="+mj-lt"/>
                <a:ea typeface="NSimSun" panose="02010609030101010101" pitchFamily="49" charset="-122"/>
                <a:cs typeface="Arial" panose="020B0604020202020204" pitchFamily="34" charset="0"/>
              </a:rPr>
              <a:t>Coger correctamente el medidor, sin interferir con los dedos el indicador</a:t>
            </a:r>
            <a:endParaRPr lang="es-ES" sz="1600" kern="150" dirty="0">
              <a:latin typeface="+mj-lt"/>
              <a:ea typeface="NSimSun" panose="02010609030101010101" pitchFamily="49" charset="-122"/>
              <a:cs typeface="Arial" panose="020B0604020202020204" pitchFamily="34" charset="0"/>
            </a:endParaRPr>
          </a:p>
          <a:p>
            <a:pPr marL="342900" lvl="0" indent="-342900">
              <a:lnSpc>
                <a:spcPct val="150000"/>
              </a:lnSpc>
              <a:spcAft>
                <a:spcPts val="0"/>
              </a:spcAft>
              <a:buBlip>
                <a:blip r:embed="rId4"/>
              </a:buBlip>
            </a:pPr>
            <a:r>
              <a:rPr lang="es-ES" sz="1600" kern="150" dirty="0">
                <a:solidFill>
                  <a:srgbClr val="000000"/>
                </a:solidFill>
                <a:latin typeface="+mj-lt"/>
                <a:ea typeface="NSimSun" panose="02010609030101010101" pitchFamily="49" charset="-122"/>
                <a:cs typeface="Arial" panose="020B0604020202020204" pitchFamily="34" charset="0"/>
              </a:rPr>
              <a:t>Inspirar profundamente</a:t>
            </a:r>
            <a:endParaRPr lang="es-ES" sz="1600" kern="150" dirty="0">
              <a:latin typeface="+mj-lt"/>
              <a:ea typeface="NSimSun" panose="02010609030101010101" pitchFamily="49" charset="-122"/>
              <a:cs typeface="Arial" panose="020B0604020202020204" pitchFamily="34" charset="0"/>
            </a:endParaRPr>
          </a:p>
          <a:p>
            <a:pPr marL="342900" lvl="0" indent="-342900">
              <a:lnSpc>
                <a:spcPct val="150000"/>
              </a:lnSpc>
              <a:spcAft>
                <a:spcPts val="0"/>
              </a:spcAft>
              <a:buBlip>
                <a:blip r:embed="rId4"/>
              </a:buBlip>
            </a:pPr>
            <a:r>
              <a:rPr lang="es-ES" sz="1600" kern="150" dirty="0">
                <a:solidFill>
                  <a:srgbClr val="000000"/>
                </a:solidFill>
                <a:latin typeface="+mj-lt"/>
                <a:ea typeface="NSimSun" panose="02010609030101010101" pitchFamily="49" charset="-122"/>
                <a:cs typeface="Arial" panose="020B0604020202020204" pitchFamily="34" charset="0"/>
              </a:rPr>
              <a:t>Colocar la boquilla entre los labios, sellándolos a su alrededor</a:t>
            </a:r>
            <a:endParaRPr lang="es-ES" sz="1600" kern="150" dirty="0">
              <a:latin typeface="+mj-lt"/>
              <a:ea typeface="NSimSun" panose="02010609030101010101" pitchFamily="49" charset="-122"/>
              <a:cs typeface="Arial" panose="020B0604020202020204" pitchFamily="34" charset="0"/>
            </a:endParaRPr>
          </a:p>
          <a:p>
            <a:pPr marL="342900" lvl="0" indent="-342900">
              <a:lnSpc>
                <a:spcPct val="150000"/>
              </a:lnSpc>
              <a:spcAft>
                <a:spcPts val="0"/>
              </a:spcAft>
              <a:buBlip>
                <a:blip r:embed="rId4"/>
              </a:buBlip>
            </a:pPr>
            <a:r>
              <a:rPr lang="es-ES" sz="1600" kern="150" dirty="0">
                <a:solidFill>
                  <a:srgbClr val="000000"/>
                </a:solidFill>
                <a:latin typeface="+mj-lt"/>
                <a:ea typeface="NSimSun" panose="02010609030101010101" pitchFamily="49" charset="-122"/>
                <a:cs typeface="Arial" panose="020B0604020202020204" pitchFamily="34" charset="0"/>
              </a:rPr>
              <a:t>No toser ni obstruir con la lengua el orificio del medidor</a:t>
            </a:r>
            <a:endParaRPr lang="es-ES" sz="1600" kern="150" dirty="0">
              <a:latin typeface="+mj-lt"/>
              <a:ea typeface="NSimSun" panose="02010609030101010101" pitchFamily="49" charset="-122"/>
              <a:cs typeface="Arial" panose="020B0604020202020204" pitchFamily="34" charset="0"/>
            </a:endParaRPr>
          </a:p>
          <a:p>
            <a:pPr marL="342900" lvl="0" indent="-342900">
              <a:lnSpc>
                <a:spcPct val="150000"/>
              </a:lnSpc>
              <a:spcAft>
                <a:spcPts val="0"/>
              </a:spcAft>
              <a:buBlip>
                <a:blip r:embed="rId4"/>
              </a:buBlip>
            </a:pPr>
            <a:r>
              <a:rPr lang="es-ES" sz="1600" kern="150" dirty="0">
                <a:solidFill>
                  <a:srgbClr val="000000"/>
                </a:solidFill>
                <a:latin typeface="+mj-lt"/>
                <a:ea typeface="NSimSun" panose="02010609030101010101" pitchFamily="49" charset="-122"/>
                <a:cs typeface="Arial" panose="020B0604020202020204" pitchFamily="34" charset="0"/>
              </a:rPr>
              <a:t>Soplar lo más fuerte y rápido posible (no más de 1 o 2 segundos)</a:t>
            </a:r>
          </a:p>
          <a:p>
            <a:pPr marL="285750" lvl="0" indent="-285750">
              <a:lnSpc>
                <a:spcPct val="150000"/>
              </a:lnSpc>
              <a:buBlip>
                <a:blip r:embed="rId4"/>
              </a:buBlip>
            </a:pPr>
            <a:r>
              <a:rPr lang="es-ES" sz="1600" kern="150" dirty="0">
                <a:solidFill>
                  <a:srgbClr val="000000"/>
                </a:solidFill>
                <a:latin typeface="+mj-lt"/>
                <a:ea typeface="NSimSun" panose="02010609030101010101" pitchFamily="49" charset="-122"/>
              </a:rPr>
              <a:t>Registrar el dato obtenido</a:t>
            </a:r>
          </a:p>
          <a:p>
            <a:pPr marL="285750" lvl="0" indent="-285750">
              <a:lnSpc>
                <a:spcPct val="150000"/>
              </a:lnSpc>
              <a:buBlip>
                <a:blip r:embed="rId4"/>
              </a:buBlip>
            </a:pPr>
            <a:r>
              <a:rPr lang="es-ES" sz="1600" dirty="0">
                <a:latin typeface="+mj-lt"/>
              </a:rPr>
              <a:t>Repetir la prueba 2 veces más y anotar el valor más alto de los tres</a:t>
            </a:r>
          </a:p>
          <a:p>
            <a:pPr marL="285750" indent="-285750">
              <a:buFont typeface="Wingdings" panose="05000000000000000000" pitchFamily="2" charset="2"/>
              <a:buChar char="ü"/>
            </a:pPr>
            <a:endParaRPr lang="es-ES" dirty="0"/>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2759" y="4606169"/>
            <a:ext cx="1896779" cy="12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9"/>
            <a:ext cx="8382000" cy="1012458"/>
          </a:xfrm>
        </p:spPr>
        <p:txBody>
          <a:bodyPr/>
          <a:lstStyle/>
          <a:p>
            <a:r>
              <a:rPr lang="es-ES" sz="3200" dirty="0"/>
              <a:t>Sistema de </a:t>
            </a:r>
            <a:r>
              <a:rPr lang="es-ES" sz="3200" dirty="0" smtClean="0"/>
              <a:t>semáforo: guía </a:t>
            </a:r>
            <a:r>
              <a:rPr lang="es-ES" sz="3200" dirty="0"/>
              <a:t>para ayudar a </a:t>
            </a:r>
            <a:r>
              <a:rPr lang="es-ES" sz="3200" dirty="0" smtClean="0"/>
              <a:t/>
            </a:r>
            <a:br>
              <a:rPr lang="es-ES" sz="3200" dirty="0" smtClean="0"/>
            </a:br>
            <a:r>
              <a:rPr lang="es-ES" sz="3200" dirty="0" smtClean="0"/>
              <a:t>controlar </a:t>
            </a:r>
            <a:r>
              <a:rPr lang="es-ES" sz="3200" dirty="0"/>
              <a:t>el asma:</a:t>
            </a:r>
            <a:br>
              <a:rPr lang="es-ES" sz="3200" dirty="0"/>
            </a:br>
            <a:endParaRPr lang="es-ES" sz="3200" dirty="0"/>
          </a:p>
        </p:txBody>
      </p:sp>
      <p:sp>
        <p:nvSpPr>
          <p:cNvPr id="3" name="Marcador de contenido 2"/>
          <p:cNvSpPr>
            <a:spLocks noGrp="1"/>
          </p:cNvSpPr>
          <p:nvPr>
            <p:ph idx="1"/>
          </p:nvPr>
        </p:nvSpPr>
        <p:spPr>
          <a:xfrm>
            <a:off x="381000" y="1412875"/>
            <a:ext cx="8382000" cy="4592026"/>
          </a:xfrm>
        </p:spPr>
        <p:txBody>
          <a:bodyPr/>
          <a:lstStyle/>
          <a:p>
            <a:pPr algn="just"/>
            <a:r>
              <a:rPr lang="es-ES" sz="2000" b="1" dirty="0"/>
              <a:t>Zona verde o zona de seguridad: </a:t>
            </a:r>
            <a:r>
              <a:rPr lang="es-ES" sz="2000" dirty="0"/>
              <a:t>dice que el FEM es del 80% o más de tu mejor valor personal:    tus vías respiratorias están abiertas y libre de obstrucciones</a:t>
            </a:r>
            <a:r>
              <a:rPr lang="es-ES" sz="2000" dirty="0" smtClean="0"/>
              <a:t>.</a:t>
            </a:r>
          </a:p>
          <a:p>
            <a:pPr algn="just"/>
            <a:endParaRPr lang="es-ES" sz="2000" dirty="0"/>
          </a:p>
          <a:p>
            <a:pPr algn="just"/>
            <a:r>
              <a:rPr lang="es-ES" sz="2000" b="1" dirty="0"/>
              <a:t>Zona amarilla o zona de precaución: </a:t>
            </a:r>
            <a:r>
              <a:rPr lang="es-ES" sz="2000" dirty="0"/>
              <a:t>indica que el FEM está entre el 50% y el 80% de tu valor óptimo: tus bronquios se están cerrando y seguramente has empezado a sentir algún síntoma (tos, opresión en el pecho, dificultad para respirar…). </a:t>
            </a:r>
            <a:endParaRPr lang="es-ES" sz="2000" dirty="0" smtClean="0"/>
          </a:p>
          <a:p>
            <a:pPr algn="just"/>
            <a:endParaRPr lang="es-ES" sz="2000" dirty="0"/>
          </a:p>
          <a:p>
            <a:pPr marL="0" indent="0" algn="just">
              <a:buNone/>
            </a:pPr>
            <a:r>
              <a:rPr lang="es-ES" sz="2000" dirty="0"/>
              <a:t>Debes seguir las instrucciones de tu plan de acción que te indicarán que tienes que tomar broncodilatadores.</a:t>
            </a:r>
          </a:p>
          <a:p>
            <a:pPr algn="just"/>
            <a:r>
              <a:rPr lang="es-ES" sz="2000" b="1" dirty="0"/>
              <a:t>Zona roja o zona de peligro: </a:t>
            </a:r>
            <a:r>
              <a:rPr lang="es-ES" sz="2000" dirty="0"/>
              <a:t>indica que el FEM es inferior al 50% de tu valor óptimo. Tu plan de acción te indicará que tienes que iniciar la toma de medicación broncodilatadora de forma inmediata.</a:t>
            </a:r>
          </a:p>
          <a:p>
            <a:endParaRPr lang="es-ES" sz="2400" dirty="0"/>
          </a:p>
        </p:txBody>
      </p:sp>
      <p:sp>
        <p:nvSpPr>
          <p:cNvPr id="5"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6"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7"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250021775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Recuerda: </a:t>
            </a:r>
          </a:p>
        </p:txBody>
      </p:sp>
      <p:sp>
        <p:nvSpPr>
          <p:cNvPr id="3" name="Marcador de contenido 2"/>
          <p:cNvSpPr>
            <a:spLocks noGrp="1"/>
          </p:cNvSpPr>
          <p:nvPr>
            <p:ph idx="1"/>
          </p:nvPr>
        </p:nvSpPr>
        <p:spPr>
          <a:xfrm>
            <a:off x="419100" y="1741121"/>
            <a:ext cx="8382000" cy="3040832"/>
          </a:xfrm>
        </p:spPr>
        <p:txBody>
          <a:bodyPr/>
          <a:lstStyle/>
          <a:p>
            <a:pPr algn="just"/>
            <a:r>
              <a:rPr lang="es-ES" sz="2800" dirty="0"/>
              <a:t>Si utilizas los  inhaladores para el tratamiento de la crisis de asma y  la medición del FEM sigue en la zona roja debes acudir inmediatamente a </a:t>
            </a:r>
            <a:r>
              <a:rPr lang="es-ES" sz="2800" dirty="0" smtClean="0"/>
              <a:t>Urgencias.</a:t>
            </a:r>
          </a:p>
          <a:p>
            <a:pPr marL="0" indent="0" algn="just">
              <a:buNone/>
            </a:pPr>
            <a:endParaRPr lang="es-ES" sz="2800" dirty="0"/>
          </a:p>
          <a:p>
            <a:pPr algn="just"/>
            <a:r>
              <a:rPr lang="es-ES" sz="2800" dirty="0"/>
              <a:t>Si mejoras , debes continuar con las pautas que te han dado tu pediatra/</a:t>
            </a:r>
            <a:r>
              <a:rPr lang="es-ES" sz="2800" dirty="0" err="1"/>
              <a:t>neumológo</a:t>
            </a:r>
            <a:endParaRPr lang="es-ES" sz="2800" dirty="0"/>
          </a:p>
          <a:p>
            <a:endParaRPr lang="es-E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2759" y="4606169"/>
            <a:ext cx="1896779" cy="12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6"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7"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273284072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7603</TotalTime>
  <Words>468</Words>
  <Application>Microsoft Office PowerPoint</Application>
  <PresentationFormat>Presentación en pantalla (4:3)</PresentationFormat>
  <Paragraphs>38</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¿Qué es el FEM? ¿Es un aparato?  </vt:lpstr>
      <vt:lpstr>¿Como se utiliza el medidor de flujo espiratorio máximo? </vt:lpstr>
      <vt:lpstr>Sistema de semáforo: guía para ayudar a  controlar el asma: </vt:lpstr>
      <vt:lpstr>Recuerda: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17</cp:revision>
  <dcterms:created xsi:type="dcterms:W3CDTF">2016-05-03T15:33:32Z</dcterms:created>
  <dcterms:modified xsi:type="dcterms:W3CDTF">2021-11-08T22:22:53Z</dcterms:modified>
</cp:coreProperties>
</file>