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64" r:id="rId2"/>
    <p:sldId id="258" r:id="rId3"/>
    <p:sldId id="260" r:id="rId4"/>
    <p:sldId id="263" r:id="rId5"/>
    <p:sldId id="262" r:id="rId6"/>
  </p:sldIdLst>
  <p:sldSz cx="9144000" cy="6858000" type="screen4x3"/>
  <p:notesSz cx="6888163" cy="1002188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456"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_rels/data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image" Target="../media/image9.jpeg"/></Relationships>
</file>

<file path=ppt/diagrams/_rels/drawing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image" Target="../media/image9.jpe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139F89-A21D-4A91-9824-33D156F763AC}" type="doc">
      <dgm:prSet loTypeId="urn:microsoft.com/office/officeart/2005/8/layout/vList2" loCatId="list" qsTypeId="urn:microsoft.com/office/officeart/2005/8/quickstyle/simple1" qsCatId="simple" csTypeId="urn:microsoft.com/office/officeart/2005/8/colors/accent2_2" csCatId="accent2" phldr="1"/>
      <dgm:spPr/>
      <dgm:t>
        <a:bodyPr/>
        <a:lstStyle/>
        <a:p>
          <a:endParaRPr lang="es-ES"/>
        </a:p>
      </dgm:t>
    </dgm:pt>
    <dgm:pt modelId="{55B523A4-1D1A-408F-87C0-34E80BE6E441}">
      <dgm:prSet custT="1"/>
      <dgm:spPr/>
      <dgm:t>
        <a:bodyPr/>
        <a:lstStyle/>
        <a:p>
          <a:r>
            <a:rPr lang="es-ES" sz="1800" dirty="0"/>
            <a:t>Los pescados blancos son más magros frente a los azules, que son más ricos en grasa. </a:t>
          </a:r>
        </a:p>
      </dgm:t>
    </dgm:pt>
    <dgm:pt modelId="{27746EA5-C916-4360-A811-3FBAA8A2168E}" type="parTrans" cxnId="{2D8CD98E-95AD-4101-AB5D-47631AB4543B}">
      <dgm:prSet/>
      <dgm:spPr/>
      <dgm:t>
        <a:bodyPr/>
        <a:lstStyle/>
        <a:p>
          <a:endParaRPr lang="es-ES" sz="1800"/>
        </a:p>
      </dgm:t>
    </dgm:pt>
    <dgm:pt modelId="{80C09C15-CC1A-47A2-B544-AAD059A48E28}" type="sibTrans" cxnId="{2D8CD98E-95AD-4101-AB5D-47631AB4543B}">
      <dgm:prSet/>
      <dgm:spPr/>
      <dgm:t>
        <a:bodyPr/>
        <a:lstStyle/>
        <a:p>
          <a:endParaRPr lang="es-ES" sz="1800"/>
        </a:p>
      </dgm:t>
    </dgm:pt>
    <dgm:pt modelId="{25E4A826-49B8-4223-B780-6B5B41BE89AF}">
      <dgm:prSet custT="1"/>
      <dgm:spPr/>
      <dgm:t>
        <a:bodyPr/>
        <a:lstStyle/>
        <a:p>
          <a:r>
            <a:rPr lang="es-ES" sz="1800" dirty="0"/>
            <a:t>El pescado azul es más calórico y rico en vitamina D y ácidos grasos poliinsaturados de cadena larga de la serie omega-3.</a:t>
          </a:r>
        </a:p>
      </dgm:t>
    </dgm:pt>
    <dgm:pt modelId="{1AD22ED0-4AE9-464D-84CB-6F65448EEF57}" type="parTrans" cxnId="{F27D08FA-0D10-4220-B84D-9E992026B2CA}">
      <dgm:prSet/>
      <dgm:spPr/>
      <dgm:t>
        <a:bodyPr/>
        <a:lstStyle/>
        <a:p>
          <a:endParaRPr lang="es-ES" sz="1800"/>
        </a:p>
      </dgm:t>
    </dgm:pt>
    <dgm:pt modelId="{5F5807EB-0C66-4963-BB74-B2084029D94E}" type="sibTrans" cxnId="{F27D08FA-0D10-4220-B84D-9E992026B2CA}">
      <dgm:prSet/>
      <dgm:spPr/>
      <dgm:t>
        <a:bodyPr/>
        <a:lstStyle/>
        <a:p>
          <a:endParaRPr lang="es-ES" sz="1800"/>
        </a:p>
      </dgm:t>
    </dgm:pt>
    <dgm:pt modelId="{0E025805-2877-4882-825F-C6A3FFBE6125}">
      <dgm:prSet custT="1"/>
      <dgm:spPr/>
      <dgm:t>
        <a:bodyPr/>
        <a:lstStyle/>
        <a:p>
          <a:r>
            <a:rPr lang="es-ES" sz="1800" dirty="0"/>
            <a:t>Ambos tipos de pescado deben formar parte de nuestra dieta.</a:t>
          </a:r>
        </a:p>
      </dgm:t>
    </dgm:pt>
    <dgm:pt modelId="{0F3EB6F2-D1F7-47A8-83A8-DCE94487181D}" type="parTrans" cxnId="{5129CD30-6D3C-4016-970C-5E8FD7F99018}">
      <dgm:prSet/>
      <dgm:spPr/>
      <dgm:t>
        <a:bodyPr/>
        <a:lstStyle/>
        <a:p>
          <a:endParaRPr lang="es-ES" sz="1800"/>
        </a:p>
      </dgm:t>
    </dgm:pt>
    <dgm:pt modelId="{3BDD3921-EC93-4D8E-A9C1-AA8B58C490AB}" type="sibTrans" cxnId="{5129CD30-6D3C-4016-970C-5E8FD7F99018}">
      <dgm:prSet/>
      <dgm:spPr/>
      <dgm:t>
        <a:bodyPr/>
        <a:lstStyle/>
        <a:p>
          <a:endParaRPr lang="es-ES" sz="1800"/>
        </a:p>
      </dgm:t>
    </dgm:pt>
    <dgm:pt modelId="{3F8EC506-9C56-46F5-A5A6-D22C00FC7403}">
      <dgm:prSet custT="1"/>
      <dgm:spPr/>
      <dgm:t>
        <a:bodyPr/>
        <a:lstStyle/>
        <a:p>
          <a:r>
            <a:rPr lang="es-ES" sz="1800"/>
            <a:t>Se </a:t>
          </a:r>
          <a:r>
            <a:rPr lang="es-ES" sz="1800" dirty="0"/>
            <a:t>llaman azules porque los más comunes en nuestra mesa tienen ese tono a simple vista. </a:t>
          </a:r>
        </a:p>
      </dgm:t>
    </dgm:pt>
    <dgm:pt modelId="{A4871BB9-2D7B-4C24-BF0C-CC48A4B8EC6D}" type="parTrans" cxnId="{AEF588EE-0B2F-46FD-A702-EC8486561F65}">
      <dgm:prSet/>
      <dgm:spPr/>
      <dgm:t>
        <a:bodyPr/>
        <a:lstStyle/>
        <a:p>
          <a:endParaRPr lang="es-ES"/>
        </a:p>
      </dgm:t>
    </dgm:pt>
    <dgm:pt modelId="{BBA75C00-2148-4AB4-A357-D07DD5DE8A92}" type="sibTrans" cxnId="{AEF588EE-0B2F-46FD-A702-EC8486561F65}">
      <dgm:prSet/>
      <dgm:spPr/>
      <dgm:t>
        <a:bodyPr/>
        <a:lstStyle/>
        <a:p>
          <a:endParaRPr lang="es-ES"/>
        </a:p>
      </dgm:t>
    </dgm:pt>
    <dgm:pt modelId="{BB0D27AA-509A-4502-BD22-C5610FDAF62A}" type="pres">
      <dgm:prSet presAssocID="{BD139F89-A21D-4A91-9824-33D156F763AC}" presName="linear" presStyleCnt="0">
        <dgm:presLayoutVars>
          <dgm:animLvl val="lvl"/>
          <dgm:resizeHandles val="exact"/>
        </dgm:presLayoutVars>
      </dgm:prSet>
      <dgm:spPr/>
      <dgm:t>
        <a:bodyPr/>
        <a:lstStyle/>
        <a:p>
          <a:endParaRPr lang="es-ES"/>
        </a:p>
      </dgm:t>
    </dgm:pt>
    <dgm:pt modelId="{DB989A4C-5FDD-40C9-BD89-BC57E26E128D}" type="pres">
      <dgm:prSet presAssocID="{55B523A4-1D1A-408F-87C0-34E80BE6E441}" presName="parentText" presStyleLbl="node1" presStyleIdx="0" presStyleCnt="4">
        <dgm:presLayoutVars>
          <dgm:chMax val="0"/>
          <dgm:bulletEnabled val="1"/>
        </dgm:presLayoutVars>
      </dgm:prSet>
      <dgm:spPr/>
      <dgm:t>
        <a:bodyPr/>
        <a:lstStyle/>
        <a:p>
          <a:endParaRPr lang="es-ES"/>
        </a:p>
      </dgm:t>
    </dgm:pt>
    <dgm:pt modelId="{342E9ACD-2B65-4764-A35A-754C47F3219D}" type="pres">
      <dgm:prSet presAssocID="{80C09C15-CC1A-47A2-B544-AAD059A48E28}" presName="spacer" presStyleCnt="0"/>
      <dgm:spPr/>
    </dgm:pt>
    <dgm:pt modelId="{C66BC082-3CC7-4F76-8C9F-CB901D2AC4FF}" type="pres">
      <dgm:prSet presAssocID="{25E4A826-49B8-4223-B780-6B5B41BE89AF}" presName="parentText" presStyleLbl="node1" presStyleIdx="1" presStyleCnt="4">
        <dgm:presLayoutVars>
          <dgm:chMax val="0"/>
          <dgm:bulletEnabled val="1"/>
        </dgm:presLayoutVars>
      </dgm:prSet>
      <dgm:spPr/>
      <dgm:t>
        <a:bodyPr/>
        <a:lstStyle/>
        <a:p>
          <a:endParaRPr lang="es-ES"/>
        </a:p>
      </dgm:t>
    </dgm:pt>
    <dgm:pt modelId="{4BADFD86-34D6-4648-AD93-7E9F98133382}" type="pres">
      <dgm:prSet presAssocID="{5F5807EB-0C66-4963-BB74-B2084029D94E}" presName="spacer" presStyleCnt="0"/>
      <dgm:spPr/>
    </dgm:pt>
    <dgm:pt modelId="{22F5AF1E-807F-4A25-9647-394E64DAB881}" type="pres">
      <dgm:prSet presAssocID="{3F8EC506-9C56-46F5-A5A6-D22C00FC7403}" presName="parentText" presStyleLbl="node1" presStyleIdx="2" presStyleCnt="4">
        <dgm:presLayoutVars>
          <dgm:chMax val="0"/>
          <dgm:bulletEnabled val="1"/>
        </dgm:presLayoutVars>
      </dgm:prSet>
      <dgm:spPr/>
      <dgm:t>
        <a:bodyPr/>
        <a:lstStyle/>
        <a:p>
          <a:endParaRPr lang="es-ES"/>
        </a:p>
      </dgm:t>
    </dgm:pt>
    <dgm:pt modelId="{089B2A52-2370-4B10-B4A4-19A6DFF16ED1}" type="pres">
      <dgm:prSet presAssocID="{BBA75C00-2148-4AB4-A357-D07DD5DE8A92}" presName="spacer" presStyleCnt="0"/>
      <dgm:spPr/>
    </dgm:pt>
    <dgm:pt modelId="{73F3470D-5735-4662-A719-B416E6231CB2}" type="pres">
      <dgm:prSet presAssocID="{0E025805-2877-4882-825F-C6A3FFBE6125}" presName="parentText" presStyleLbl="node1" presStyleIdx="3" presStyleCnt="4">
        <dgm:presLayoutVars>
          <dgm:chMax val="0"/>
          <dgm:bulletEnabled val="1"/>
        </dgm:presLayoutVars>
      </dgm:prSet>
      <dgm:spPr/>
      <dgm:t>
        <a:bodyPr/>
        <a:lstStyle/>
        <a:p>
          <a:endParaRPr lang="es-ES"/>
        </a:p>
      </dgm:t>
    </dgm:pt>
  </dgm:ptLst>
  <dgm:cxnLst>
    <dgm:cxn modelId="{F27D08FA-0D10-4220-B84D-9E992026B2CA}" srcId="{BD139F89-A21D-4A91-9824-33D156F763AC}" destId="{25E4A826-49B8-4223-B780-6B5B41BE89AF}" srcOrd="1" destOrd="0" parTransId="{1AD22ED0-4AE9-464D-84CB-6F65448EEF57}" sibTransId="{5F5807EB-0C66-4963-BB74-B2084029D94E}"/>
    <dgm:cxn modelId="{C80836B0-D672-4368-9EEC-E2D285F2F2E6}" type="presOf" srcId="{25E4A826-49B8-4223-B780-6B5B41BE89AF}" destId="{C66BC082-3CC7-4F76-8C9F-CB901D2AC4FF}" srcOrd="0" destOrd="0" presId="urn:microsoft.com/office/officeart/2005/8/layout/vList2"/>
    <dgm:cxn modelId="{A0613236-0007-454F-BA2E-A67D55496132}" type="presOf" srcId="{BD139F89-A21D-4A91-9824-33D156F763AC}" destId="{BB0D27AA-509A-4502-BD22-C5610FDAF62A}" srcOrd="0" destOrd="0" presId="urn:microsoft.com/office/officeart/2005/8/layout/vList2"/>
    <dgm:cxn modelId="{5129CD30-6D3C-4016-970C-5E8FD7F99018}" srcId="{BD139F89-A21D-4A91-9824-33D156F763AC}" destId="{0E025805-2877-4882-825F-C6A3FFBE6125}" srcOrd="3" destOrd="0" parTransId="{0F3EB6F2-D1F7-47A8-83A8-DCE94487181D}" sibTransId="{3BDD3921-EC93-4D8E-A9C1-AA8B58C490AB}"/>
    <dgm:cxn modelId="{D9E4F75A-4BCC-4523-A5AB-530742740868}" type="presOf" srcId="{3F8EC506-9C56-46F5-A5A6-D22C00FC7403}" destId="{22F5AF1E-807F-4A25-9647-394E64DAB881}" srcOrd="0" destOrd="0" presId="urn:microsoft.com/office/officeart/2005/8/layout/vList2"/>
    <dgm:cxn modelId="{AEF588EE-0B2F-46FD-A702-EC8486561F65}" srcId="{BD139F89-A21D-4A91-9824-33D156F763AC}" destId="{3F8EC506-9C56-46F5-A5A6-D22C00FC7403}" srcOrd="2" destOrd="0" parTransId="{A4871BB9-2D7B-4C24-BF0C-CC48A4B8EC6D}" sibTransId="{BBA75C00-2148-4AB4-A357-D07DD5DE8A92}"/>
    <dgm:cxn modelId="{33E12177-66C8-4208-A3B6-3FC1C55E7DBF}" type="presOf" srcId="{0E025805-2877-4882-825F-C6A3FFBE6125}" destId="{73F3470D-5735-4662-A719-B416E6231CB2}" srcOrd="0" destOrd="0" presId="urn:microsoft.com/office/officeart/2005/8/layout/vList2"/>
    <dgm:cxn modelId="{2D8CD98E-95AD-4101-AB5D-47631AB4543B}" srcId="{BD139F89-A21D-4A91-9824-33D156F763AC}" destId="{55B523A4-1D1A-408F-87C0-34E80BE6E441}" srcOrd="0" destOrd="0" parTransId="{27746EA5-C916-4360-A811-3FBAA8A2168E}" sibTransId="{80C09C15-CC1A-47A2-B544-AAD059A48E28}"/>
    <dgm:cxn modelId="{B28FA4E4-3F0A-489A-B7D7-36C3905D09A1}" type="presOf" srcId="{55B523A4-1D1A-408F-87C0-34E80BE6E441}" destId="{DB989A4C-5FDD-40C9-BD89-BC57E26E128D}" srcOrd="0" destOrd="0" presId="urn:microsoft.com/office/officeart/2005/8/layout/vList2"/>
    <dgm:cxn modelId="{ADC02766-308A-4AAC-AB4E-9D7196B8890D}" type="presParOf" srcId="{BB0D27AA-509A-4502-BD22-C5610FDAF62A}" destId="{DB989A4C-5FDD-40C9-BD89-BC57E26E128D}" srcOrd="0" destOrd="0" presId="urn:microsoft.com/office/officeart/2005/8/layout/vList2"/>
    <dgm:cxn modelId="{2BF94B43-0B14-4425-AE9D-81DE79D4C8B5}" type="presParOf" srcId="{BB0D27AA-509A-4502-BD22-C5610FDAF62A}" destId="{342E9ACD-2B65-4764-A35A-754C47F3219D}" srcOrd="1" destOrd="0" presId="urn:microsoft.com/office/officeart/2005/8/layout/vList2"/>
    <dgm:cxn modelId="{36DDB6F9-7114-4DE0-B229-C610FE2E5DD3}" type="presParOf" srcId="{BB0D27AA-509A-4502-BD22-C5610FDAF62A}" destId="{C66BC082-3CC7-4F76-8C9F-CB901D2AC4FF}" srcOrd="2" destOrd="0" presId="urn:microsoft.com/office/officeart/2005/8/layout/vList2"/>
    <dgm:cxn modelId="{AFB88DDB-1433-4B86-B306-EB2A4A75342D}" type="presParOf" srcId="{BB0D27AA-509A-4502-BD22-C5610FDAF62A}" destId="{4BADFD86-34D6-4648-AD93-7E9F98133382}" srcOrd="3" destOrd="0" presId="urn:microsoft.com/office/officeart/2005/8/layout/vList2"/>
    <dgm:cxn modelId="{5854D595-1619-452A-8D1C-5BAA8A4EB1D6}" type="presParOf" srcId="{BB0D27AA-509A-4502-BD22-C5610FDAF62A}" destId="{22F5AF1E-807F-4A25-9647-394E64DAB881}" srcOrd="4" destOrd="0" presId="urn:microsoft.com/office/officeart/2005/8/layout/vList2"/>
    <dgm:cxn modelId="{2CC714CF-E74F-47B2-A728-E98F38AE25A8}" type="presParOf" srcId="{BB0D27AA-509A-4502-BD22-C5610FDAF62A}" destId="{089B2A52-2370-4B10-B4A4-19A6DFF16ED1}" srcOrd="5" destOrd="0" presId="urn:microsoft.com/office/officeart/2005/8/layout/vList2"/>
    <dgm:cxn modelId="{98779D81-8C5D-48EC-AA7B-E38D4923131C}" type="presParOf" srcId="{BB0D27AA-509A-4502-BD22-C5610FDAF62A}" destId="{73F3470D-5735-4662-A719-B416E6231CB2}" srcOrd="6" destOrd="0" presId="urn:microsoft.com/office/officeart/2005/8/layout/vList2"/>
  </dgm:cxnLst>
  <dgm:bg/>
  <dgm:whole>
    <a:ln>
      <a:solidFill>
        <a:schemeClr val="tx2">
          <a:lumMod val="40000"/>
          <a:lumOff val="60000"/>
        </a:schemeClr>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0CAC801-30F4-46CC-A7A3-2177CC8D97A4}" type="doc">
      <dgm:prSet loTypeId="urn:microsoft.com/office/officeart/2005/8/layout/venn1" loCatId="relationship" qsTypeId="urn:microsoft.com/office/officeart/2005/8/quickstyle/simple1" qsCatId="simple" csTypeId="urn:microsoft.com/office/officeart/2005/8/colors/accent2_2" csCatId="accent2" phldr="1"/>
      <dgm:spPr/>
      <dgm:t>
        <a:bodyPr/>
        <a:lstStyle/>
        <a:p>
          <a:endParaRPr lang="es-ES"/>
        </a:p>
      </dgm:t>
    </dgm:pt>
    <dgm:pt modelId="{70748C74-9371-4BF6-AEDD-F11286343DAC}">
      <dgm:prSet custT="1"/>
      <dgm:spPr/>
      <dgm:t>
        <a:bodyPr/>
        <a:lstStyle/>
        <a:p>
          <a:pPr algn="ctr"/>
          <a:r>
            <a:rPr lang="es-ES" sz="1400" b="1" dirty="0"/>
            <a:t>Pescado magro o blanco</a:t>
          </a:r>
          <a:r>
            <a:rPr lang="es-ES" sz="1400" dirty="0"/>
            <a:t>           (&lt; 2-2,5%): </a:t>
          </a:r>
          <a:r>
            <a:rPr lang="es-ES" sz="1200" dirty="0"/>
            <a:t>                         bacalao fresco, besugo, gallo, </a:t>
          </a:r>
          <a:r>
            <a:rPr lang="es-ES" sz="1200" dirty="0" err="1"/>
            <a:t>halibut</a:t>
          </a:r>
          <a:r>
            <a:rPr lang="es-ES" sz="1200" dirty="0"/>
            <a:t>, lenguado, merluza, perca, pescadilla, rape, raya, rodaballo…</a:t>
          </a:r>
        </a:p>
      </dgm:t>
    </dgm:pt>
    <dgm:pt modelId="{CA00878C-B8DB-4678-8CA2-4F278840671D}" type="parTrans" cxnId="{94C13EA1-829F-4C54-98EE-AB33E4347176}">
      <dgm:prSet/>
      <dgm:spPr/>
      <dgm:t>
        <a:bodyPr/>
        <a:lstStyle/>
        <a:p>
          <a:pPr algn="ctr"/>
          <a:endParaRPr lang="es-ES"/>
        </a:p>
      </dgm:t>
    </dgm:pt>
    <dgm:pt modelId="{3389505C-474C-4B11-943F-6612EF56AE75}" type="sibTrans" cxnId="{94C13EA1-829F-4C54-98EE-AB33E4347176}">
      <dgm:prSet/>
      <dgm:spPr/>
      <dgm:t>
        <a:bodyPr/>
        <a:lstStyle/>
        <a:p>
          <a:pPr algn="ctr"/>
          <a:endParaRPr lang="es-ES"/>
        </a:p>
      </dgm:t>
    </dgm:pt>
    <dgm:pt modelId="{74019A23-A0FF-4417-B1BE-467401E1D358}">
      <dgm:prSet custT="1"/>
      <dgm:spPr/>
      <dgm:t>
        <a:bodyPr/>
        <a:lstStyle/>
        <a:p>
          <a:pPr algn="ctr"/>
          <a:r>
            <a:rPr lang="es-ES" sz="1400" b="1" dirty="0"/>
            <a:t>Pescado semigraso         </a:t>
          </a:r>
          <a:r>
            <a:rPr lang="es-ES" sz="1400" dirty="0"/>
            <a:t>(2-2,5 a 6%):               </a:t>
          </a:r>
          <a:r>
            <a:rPr lang="es-ES" sz="1200" dirty="0"/>
            <a:t>bonito del norte o atún blanco, carpa, chanquete, congrio, dorada, jurel, lubina, palometa, pez espada, salmonete, trucha…</a:t>
          </a:r>
          <a:endParaRPr lang="es-ES" sz="1300" dirty="0"/>
        </a:p>
      </dgm:t>
    </dgm:pt>
    <dgm:pt modelId="{592D4E2C-8A08-40E6-AB02-E52088CE5ACD}" type="parTrans" cxnId="{67EC7483-9B51-42ED-B755-C1F8E9CD5622}">
      <dgm:prSet/>
      <dgm:spPr/>
      <dgm:t>
        <a:bodyPr/>
        <a:lstStyle/>
        <a:p>
          <a:pPr algn="ctr"/>
          <a:endParaRPr lang="es-ES"/>
        </a:p>
      </dgm:t>
    </dgm:pt>
    <dgm:pt modelId="{0DBCD2E2-4258-4613-8C14-D4B10E30C228}" type="sibTrans" cxnId="{67EC7483-9B51-42ED-B755-C1F8E9CD5622}">
      <dgm:prSet/>
      <dgm:spPr/>
      <dgm:t>
        <a:bodyPr/>
        <a:lstStyle/>
        <a:p>
          <a:pPr algn="ctr"/>
          <a:endParaRPr lang="es-ES"/>
        </a:p>
      </dgm:t>
    </dgm:pt>
    <dgm:pt modelId="{333C0DF7-5F50-4484-A5DD-979FBF36AE05}">
      <dgm:prSet custT="1"/>
      <dgm:spPr/>
      <dgm:t>
        <a:bodyPr/>
        <a:lstStyle/>
        <a:p>
          <a:pPr algn="ctr"/>
          <a:r>
            <a:rPr lang="es-ES" sz="1400" b="1" dirty="0"/>
            <a:t>Pescado graso o azul       </a:t>
          </a:r>
          <a:r>
            <a:rPr lang="es-ES" sz="1400" dirty="0"/>
            <a:t>(&gt; 6%):                           </a:t>
          </a:r>
          <a:r>
            <a:rPr lang="es-ES" sz="1200" dirty="0"/>
            <a:t>anguila, angula, arenque, atún, boquerón, caballa, esturión, mero, mújol o lisa, palometa negra o japuta, salmón, sardina…</a:t>
          </a:r>
        </a:p>
      </dgm:t>
    </dgm:pt>
    <dgm:pt modelId="{AD5B4D6F-EBE5-452B-BB6D-29408993E1A7}" type="parTrans" cxnId="{E5C75089-6859-48F2-A8F8-A21EE2530E85}">
      <dgm:prSet/>
      <dgm:spPr/>
      <dgm:t>
        <a:bodyPr/>
        <a:lstStyle/>
        <a:p>
          <a:pPr algn="ctr"/>
          <a:endParaRPr lang="es-ES"/>
        </a:p>
      </dgm:t>
    </dgm:pt>
    <dgm:pt modelId="{B4A27742-6853-430F-A96A-9A269F3EE726}" type="sibTrans" cxnId="{E5C75089-6859-48F2-A8F8-A21EE2530E85}">
      <dgm:prSet/>
      <dgm:spPr/>
      <dgm:t>
        <a:bodyPr/>
        <a:lstStyle/>
        <a:p>
          <a:pPr algn="ctr"/>
          <a:endParaRPr lang="es-ES"/>
        </a:p>
      </dgm:t>
    </dgm:pt>
    <dgm:pt modelId="{ADA31E27-AB5F-43BE-8051-C821A4BD1F2F}" type="pres">
      <dgm:prSet presAssocID="{D0CAC801-30F4-46CC-A7A3-2177CC8D97A4}" presName="compositeShape" presStyleCnt="0">
        <dgm:presLayoutVars>
          <dgm:chMax val="7"/>
          <dgm:dir/>
          <dgm:resizeHandles val="exact"/>
        </dgm:presLayoutVars>
      </dgm:prSet>
      <dgm:spPr/>
      <dgm:t>
        <a:bodyPr/>
        <a:lstStyle/>
        <a:p>
          <a:endParaRPr lang="es-ES"/>
        </a:p>
      </dgm:t>
    </dgm:pt>
    <dgm:pt modelId="{AB8F5E3F-8996-4354-ABEB-9211ACE7D064}" type="pres">
      <dgm:prSet presAssocID="{70748C74-9371-4BF6-AEDD-F11286343DAC}" presName="circ1" presStyleLbl="vennNode1" presStyleIdx="0" presStyleCnt="3"/>
      <dgm:spPr/>
      <dgm:t>
        <a:bodyPr/>
        <a:lstStyle/>
        <a:p>
          <a:endParaRPr lang="es-ES"/>
        </a:p>
      </dgm:t>
    </dgm:pt>
    <dgm:pt modelId="{D4717A1B-A129-416E-9494-41D964DD65CE}" type="pres">
      <dgm:prSet presAssocID="{70748C74-9371-4BF6-AEDD-F11286343DAC}" presName="circ1Tx" presStyleLbl="revTx" presStyleIdx="0" presStyleCnt="0">
        <dgm:presLayoutVars>
          <dgm:chMax val="0"/>
          <dgm:chPref val="0"/>
          <dgm:bulletEnabled val="1"/>
        </dgm:presLayoutVars>
      </dgm:prSet>
      <dgm:spPr/>
      <dgm:t>
        <a:bodyPr/>
        <a:lstStyle/>
        <a:p>
          <a:endParaRPr lang="es-ES"/>
        </a:p>
      </dgm:t>
    </dgm:pt>
    <dgm:pt modelId="{7DA1257E-8D34-44C0-9201-88F998E7611E}" type="pres">
      <dgm:prSet presAssocID="{74019A23-A0FF-4417-B1BE-467401E1D358}" presName="circ2" presStyleLbl="vennNode1" presStyleIdx="1" presStyleCnt="3"/>
      <dgm:spPr/>
      <dgm:t>
        <a:bodyPr/>
        <a:lstStyle/>
        <a:p>
          <a:endParaRPr lang="es-ES"/>
        </a:p>
      </dgm:t>
    </dgm:pt>
    <dgm:pt modelId="{A2C9A31C-7BF6-49DF-BE7B-1AA7D98604DC}" type="pres">
      <dgm:prSet presAssocID="{74019A23-A0FF-4417-B1BE-467401E1D358}" presName="circ2Tx" presStyleLbl="revTx" presStyleIdx="0" presStyleCnt="0">
        <dgm:presLayoutVars>
          <dgm:chMax val="0"/>
          <dgm:chPref val="0"/>
          <dgm:bulletEnabled val="1"/>
        </dgm:presLayoutVars>
      </dgm:prSet>
      <dgm:spPr/>
      <dgm:t>
        <a:bodyPr/>
        <a:lstStyle/>
        <a:p>
          <a:endParaRPr lang="es-ES"/>
        </a:p>
      </dgm:t>
    </dgm:pt>
    <dgm:pt modelId="{9E454DC1-5CBF-49A2-A4E2-76121DEC4C64}" type="pres">
      <dgm:prSet presAssocID="{333C0DF7-5F50-4484-A5DD-979FBF36AE05}" presName="circ3" presStyleLbl="vennNode1" presStyleIdx="2" presStyleCnt="3"/>
      <dgm:spPr/>
      <dgm:t>
        <a:bodyPr/>
        <a:lstStyle/>
        <a:p>
          <a:endParaRPr lang="es-ES"/>
        </a:p>
      </dgm:t>
    </dgm:pt>
    <dgm:pt modelId="{28AF6748-E669-45A7-B147-52A5CDF5D66D}" type="pres">
      <dgm:prSet presAssocID="{333C0DF7-5F50-4484-A5DD-979FBF36AE05}" presName="circ3Tx" presStyleLbl="revTx" presStyleIdx="0" presStyleCnt="0">
        <dgm:presLayoutVars>
          <dgm:chMax val="0"/>
          <dgm:chPref val="0"/>
          <dgm:bulletEnabled val="1"/>
        </dgm:presLayoutVars>
      </dgm:prSet>
      <dgm:spPr/>
      <dgm:t>
        <a:bodyPr/>
        <a:lstStyle/>
        <a:p>
          <a:endParaRPr lang="es-ES"/>
        </a:p>
      </dgm:t>
    </dgm:pt>
  </dgm:ptLst>
  <dgm:cxnLst>
    <dgm:cxn modelId="{67EC7483-9B51-42ED-B755-C1F8E9CD5622}" srcId="{D0CAC801-30F4-46CC-A7A3-2177CC8D97A4}" destId="{74019A23-A0FF-4417-B1BE-467401E1D358}" srcOrd="1" destOrd="0" parTransId="{592D4E2C-8A08-40E6-AB02-E52088CE5ACD}" sibTransId="{0DBCD2E2-4258-4613-8C14-D4B10E30C228}"/>
    <dgm:cxn modelId="{051C3E40-35F0-4C23-8A02-2658A2025375}" type="presOf" srcId="{D0CAC801-30F4-46CC-A7A3-2177CC8D97A4}" destId="{ADA31E27-AB5F-43BE-8051-C821A4BD1F2F}" srcOrd="0" destOrd="0" presId="urn:microsoft.com/office/officeart/2005/8/layout/venn1"/>
    <dgm:cxn modelId="{AD75693B-EB77-48B3-AF50-5785712941AE}" type="presOf" srcId="{74019A23-A0FF-4417-B1BE-467401E1D358}" destId="{7DA1257E-8D34-44C0-9201-88F998E7611E}" srcOrd="0" destOrd="0" presId="urn:microsoft.com/office/officeart/2005/8/layout/venn1"/>
    <dgm:cxn modelId="{375A703C-78D8-4E79-8639-CE81589BECF7}" type="presOf" srcId="{333C0DF7-5F50-4484-A5DD-979FBF36AE05}" destId="{9E454DC1-5CBF-49A2-A4E2-76121DEC4C64}" srcOrd="0" destOrd="0" presId="urn:microsoft.com/office/officeart/2005/8/layout/venn1"/>
    <dgm:cxn modelId="{ECC89B36-70C9-4043-AFF3-C40FD8B4F6D3}" type="presOf" srcId="{70748C74-9371-4BF6-AEDD-F11286343DAC}" destId="{D4717A1B-A129-416E-9494-41D964DD65CE}" srcOrd="1" destOrd="0" presId="urn:microsoft.com/office/officeart/2005/8/layout/venn1"/>
    <dgm:cxn modelId="{94C13EA1-829F-4C54-98EE-AB33E4347176}" srcId="{D0CAC801-30F4-46CC-A7A3-2177CC8D97A4}" destId="{70748C74-9371-4BF6-AEDD-F11286343DAC}" srcOrd="0" destOrd="0" parTransId="{CA00878C-B8DB-4678-8CA2-4F278840671D}" sibTransId="{3389505C-474C-4B11-943F-6612EF56AE75}"/>
    <dgm:cxn modelId="{E5C75089-6859-48F2-A8F8-A21EE2530E85}" srcId="{D0CAC801-30F4-46CC-A7A3-2177CC8D97A4}" destId="{333C0DF7-5F50-4484-A5DD-979FBF36AE05}" srcOrd="2" destOrd="0" parTransId="{AD5B4D6F-EBE5-452B-BB6D-29408993E1A7}" sibTransId="{B4A27742-6853-430F-A96A-9A269F3EE726}"/>
    <dgm:cxn modelId="{132638F2-3E04-42E4-8304-69AE590C06CC}" type="presOf" srcId="{70748C74-9371-4BF6-AEDD-F11286343DAC}" destId="{AB8F5E3F-8996-4354-ABEB-9211ACE7D064}" srcOrd="0" destOrd="0" presId="urn:microsoft.com/office/officeart/2005/8/layout/venn1"/>
    <dgm:cxn modelId="{DE95F4F5-A241-45BB-B74D-82E2FCD0786A}" type="presOf" srcId="{333C0DF7-5F50-4484-A5DD-979FBF36AE05}" destId="{28AF6748-E669-45A7-B147-52A5CDF5D66D}" srcOrd="1" destOrd="0" presId="urn:microsoft.com/office/officeart/2005/8/layout/venn1"/>
    <dgm:cxn modelId="{B9F18C6D-1E95-4DFD-83E1-82D4386CC2FC}" type="presOf" srcId="{74019A23-A0FF-4417-B1BE-467401E1D358}" destId="{A2C9A31C-7BF6-49DF-BE7B-1AA7D98604DC}" srcOrd="1" destOrd="0" presId="urn:microsoft.com/office/officeart/2005/8/layout/venn1"/>
    <dgm:cxn modelId="{C4A1BB80-2890-4BEB-96AB-D985B3350E03}" type="presParOf" srcId="{ADA31E27-AB5F-43BE-8051-C821A4BD1F2F}" destId="{AB8F5E3F-8996-4354-ABEB-9211ACE7D064}" srcOrd="0" destOrd="0" presId="urn:microsoft.com/office/officeart/2005/8/layout/venn1"/>
    <dgm:cxn modelId="{4ED2F4F6-FC4C-4623-96BB-2EFD8E6C73EE}" type="presParOf" srcId="{ADA31E27-AB5F-43BE-8051-C821A4BD1F2F}" destId="{D4717A1B-A129-416E-9494-41D964DD65CE}" srcOrd="1" destOrd="0" presId="urn:microsoft.com/office/officeart/2005/8/layout/venn1"/>
    <dgm:cxn modelId="{3498A745-B626-4CAB-9578-0DE773E44207}" type="presParOf" srcId="{ADA31E27-AB5F-43BE-8051-C821A4BD1F2F}" destId="{7DA1257E-8D34-44C0-9201-88F998E7611E}" srcOrd="2" destOrd="0" presId="urn:microsoft.com/office/officeart/2005/8/layout/venn1"/>
    <dgm:cxn modelId="{7A39EEF8-1B8D-4010-9E44-4CDE0E5B066B}" type="presParOf" srcId="{ADA31E27-AB5F-43BE-8051-C821A4BD1F2F}" destId="{A2C9A31C-7BF6-49DF-BE7B-1AA7D98604DC}" srcOrd="3" destOrd="0" presId="urn:microsoft.com/office/officeart/2005/8/layout/venn1"/>
    <dgm:cxn modelId="{B9605F88-13CF-4797-8A2D-FE6DD9B9F353}" type="presParOf" srcId="{ADA31E27-AB5F-43BE-8051-C821A4BD1F2F}" destId="{9E454DC1-5CBF-49A2-A4E2-76121DEC4C64}" srcOrd="4" destOrd="0" presId="urn:microsoft.com/office/officeart/2005/8/layout/venn1"/>
    <dgm:cxn modelId="{A194FFAB-AC3D-48AA-913A-D0562F67DAD4}" type="presParOf" srcId="{ADA31E27-AB5F-43BE-8051-C821A4BD1F2F}" destId="{28AF6748-E669-45A7-B147-52A5CDF5D66D}"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53B62BE-99E2-4873-B603-A9837AC838C9}" type="doc">
      <dgm:prSet loTypeId="urn:microsoft.com/office/officeart/2005/8/layout/hList1" loCatId="list" qsTypeId="urn:microsoft.com/office/officeart/2005/8/quickstyle/simple1" qsCatId="simple" csTypeId="urn:microsoft.com/office/officeart/2005/8/colors/accent2_2" csCatId="accent2" phldr="1"/>
      <dgm:spPr/>
      <dgm:t>
        <a:bodyPr/>
        <a:lstStyle/>
        <a:p>
          <a:endParaRPr lang="es-ES"/>
        </a:p>
      </dgm:t>
    </dgm:pt>
    <dgm:pt modelId="{5CC14ED6-250A-4FA3-92B2-FC12A5C3C6BE}">
      <dgm:prSet/>
      <dgm:spPr/>
      <dgm:t>
        <a:bodyPr/>
        <a:lstStyle/>
        <a:p>
          <a:r>
            <a:rPr lang="es-ES" dirty="0"/>
            <a:t>Contaminante medioambiental bioacumulativo                        de mares y ríos.</a:t>
          </a:r>
        </a:p>
      </dgm:t>
    </dgm:pt>
    <dgm:pt modelId="{E81CED96-28D3-4E77-B4D7-AFD6BFDAF632}" type="parTrans" cxnId="{825B2DBF-BFB7-4B4E-9AA2-1FD79CC0FEFD}">
      <dgm:prSet/>
      <dgm:spPr/>
      <dgm:t>
        <a:bodyPr/>
        <a:lstStyle/>
        <a:p>
          <a:endParaRPr lang="es-ES"/>
        </a:p>
      </dgm:t>
    </dgm:pt>
    <dgm:pt modelId="{BC674EAC-ECFB-48B3-8CC9-B20E9C9DA8C5}" type="sibTrans" cxnId="{825B2DBF-BFB7-4B4E-9AA2-1FD79CC0FEFD}">
      <dgm:prSet/>
      <dgm:spPr/>
      <dgm:t>
        <a:bodyPr/>
        <a:lstStyle/>
        <a:p>
          <a:endParaRPr lang="es-ES"/>
        </a:p>
      </dgm:t>
    </dgm:pt>
    <dgm:pt modelId="{39EFE611-18A4-4DA1-8150-AC40842F21F5}">
      <dgm:prSet/>
      <dgm:spPr/>
      <dgm:t>
        <a:bodyPr/>
        <a:lstStyle/>
        <a:p>
          <a:r>
            <a:rPr lang="es-ES"/>
            <a:t>El contenido en Hg de una especie no varía si el pescado es fresco, congelado o en lata. </a:t>
          </a:r>
        </a:p>
      </dgm:t>
    </dgm:pt>
    <dgm:pt modelId="{B1D6ED45-3173-407D-97BF-E74A3907D4E1}" type="parTrans" cxnId="{E3EB248A-76D2-4C24-9B3C-F7B803736D37}">
      <dgm:prSet/>
      <dgm:spPr/>
      <dgm:t>
        <a:bodyPr/>
        <a:lstStyle/>
        <a:p>
          <a:endParaRPr lang="es-ES"/>
        </a:p>
      </dgm:t>
    </dgm:pt>
    <dgm:pt modelId="{ABD52108-6F1C-48C4-96F4-C9CB4EBAD0EC}" type="sibTrans" cxnId="{E3EB248A-76D2-4C24-9B3C-F7B803736D37}">
      <dgm:prSet/>
      <dgm:spPr/>
      <dgm:t>
        <a:bodyPr/>
        <a:lstStyle/>
        <a:p>
          <a:endParaRPr lang="es-ES"/>
        </a:p>
      </dgm:t>
    </dgm:pt>
    <dgm:pt modelId="{3F078F17-0F62-4410-B111-9778188D0F8F}">
      <dgm:prSet/>
      <dgm:spPr/>
      <dgm:t>
        <a:bodyPr/>
        <a:lstStyle/>
        <a:p>
          <a:r>
            <a:rPr lang="es-ES"/>
            <a:t>No se puede eliminar mediante la limpieza o el cocinado.</a:t>
          </a:r>
        </a:p>
      </dgm:t>
    </dgm:pt>
    <dgm:pt modelId="{B8279D85-D443-4796-BAB0-DC8F4A7FACC5}" type="parTrans" cxnId="{6B605E49-A959-4B27-B8F1-6694AA557D5E}">
      <dgm:prSet/>
      <dgm:spPr/>
      <dgm:t>
        <a:bodyPr/>
        <a:lstStyle/>
        <a:p>
          <a:endParaRPr lang="es-ES"/>
        </a:p>
      </dgm:t>
    </dgm:pt>
    <dgm:pt modelId="{9EBEC613-50A6-46FA-AA9B-B83695ED1820}" type="sibTrans" cxnId="{6B605E49-A959-4B27-B8F1-6694AA557D5E}">
      <dgm:prSet/>
      <dgm:spPr/>
      <dgm:t>
        <a:bodyPr/>
        <a:lstStyle/>
        <a:p>
          <a:endParaRPr lang="es-ES"/>
        </a:p>
      </dgm:t>
    </dgm:pt>
    <dgm:pt modelId="{ADEB156C-C4BA-4085-8E51-9E8B226AFBD7}">
      <dgm:prSet/>
      <dgm:spPr/>
      <dgm:t>
        <a:bodyPr/>
        <a:lstStyle/>
        <a:p>
          <a:r>
            <a:rPr lang="es-ES"/>
            <a:t>Los pescados azules grandes, que comen otros peces, son los más contaminados. </a:t>
          </a:r>
        </a:p>
      </dgm:t>
    </dgm:pt>
    <dgm:pt modelId="{BE89304C-E8C7-4E73-A1F0-69941F55AB3E}" type="parTrans" cxnId="{9F8B1B32-FE6F-4030-92DB-DF2B0CD7CD00}">
      <dgm:prSet/>
      <dgm:spPr/>
      <dgm:t>
        <a:bodyPr/>
        <a:lstStyle/>
        <a:p>
          <a:endParaRPr lang="es-ES"/>
        </a:p>
      </dgm:t>
    </dgm:pt>
    <dgm:pt modelId="{27D83CDF-4CDD-40B0-94F3-15B3223F7C5F}" type="sibTrans" cxnId="{9F8B1B32-FE6F-4030-92DB-DF2B0CD7CD00}">
      <dgm:prSet/>
      <dgm:spPr/>
      <dgm:t>
        <a:bodyPr/>
        <a:lstStyle/>
        <a:p>
          <a:endParaRPr lang="es-ES"/>
        </a:p>
      </dgm:t>
    </dgm:pt>
    <dgm:pt modelId="{CF4ADE99-88EA-45D4-9EFE-69093BB28B69}">
      <dgm:prSet/>
      <dgm:spPr/>
      <dgm:t>
        <a:bodyPr/>
        <a:lstStyle/>
        <a:p>
          <a:r>
            <a:rPr lang="es-ES"/>
            <a:t>En la misma especie puede haber grandes diferencias según el tamaño y la zona geográfica de captura. En general, peor cuanto más grandes, que suelen ser de mayor edad.</a:t>
          </a:r>
        </a:p>
      </dgm:t>
    </dgm:pt>
    <dgm:pt modelId="{B1FB55EE-E7B0-47D9-8C22-CB7C3CECE005}" type="parTrans" cxnId="{52886960-AB85-4C81-BB55-11570EC68C4B}">
      <dgm:prSet/>
      <dgm:spPr/>
      <dgm:t>
        <a:bodyPr/>
        <a:lstStyle/>
        <a:p>
          <a:endParaRPr lang="es-ES"/>
        </a:p>
      </dgm:t>
    </dgm:pt>
    <dgm:pt modelId="{C9392320-789D-4CE0-83BE-F77E5633394C}" type="sibTrans" cxnId="{52886960-AB85-4C81-BB55-11570EC68C4B}">
      <dgm:prSet/>
      <dgm:spPr/>
      <dgm:t>
        <a:bodyPr/>
        <a:lstStyle/>
        <a:p>
          <a:endParaRPr lang="es-ES"/>
        </a:p>
      </dgm:t>
    </dgm:pt>
    <dgm:pt modelId="{82B6981C-AA42-429F-81C3-31D9A6187B51}" type="pres">
      <dgm:prSet presAssocID="{353B62BE-99E2-4873-B603-A9837AC838C9}" presName="Name0" presStyleCnt="0">
        <dgm:presLayoutVars>
          <dgm:dir/>
          <dgm:animLvl val="lvl"/>
          <dgm:resizeHandles val="exact"/>
        </dgm:presLayoutVars>
      </dgm:prSet>
      <dgm:spPr/>
      <dgm:t>
        <a:bodyPr/>
        <a:lstStyle/>
        <a:p>
          <a:endParaRPr lang="es-ES"/>
        </a:p>
      </dgm:t>
    </dgm:pt>
    <dgm:pt modelId="{67A1F24A-A24F-41FB-ABB8-93F8956F55C1}" type="pres">
      <dgm:prSet presAssocID="{5CC14ED6-250A-4FA3-92B2-FC12A5C3C6BE}" presName="composite" presStyleCnt="0"/>
      <dgm:spPr/>
    </dgm:pt>
    <dgm:pt modelId="{6776CB47-9B36-4ABF-AE0B-F32152A8151B}" type="pres">
      <dgm:prSet presAssocID="{5CC14ED6-250A-4FA3-92B2-FC12A5C3C6BE}" presName="parTx" presStyleLbl="alignNode1" presStyleIdx="0" presStyleCnt="1">
        <dgm:presLayoutVars>
          <dgm:chMax val="0"/>
          <dgm:chPref val="0"/>
          <dgm:bulletEnabled val="1"/>
        </dgm:presLayoutVars>
      </dgm:prSet>
      <dgm:spPr/>
      <dgm:t>
        <a:bodyPr/>
        <a:lstStyle/>
        <a:p>
          <a:endParaRPr lang="es-ES"/>
        </a:p>
      </dgm:t>
    </dgm:pt>
    <dgm:pt modelId="{787DF536-B671-4A3B-B578-34A3DA588088}" type="pres">
      <dgm:prSet presAssocID="{5CC14ED6-250A-4FA3-92B2-FC12A5C3C6BE}" presName="desTx" presStyleLbl="alignAccFollowNode1" presStyleIdx="0" presStyleCnt="1">
        <dgm:presLayoutVars>
          <dgm:bulletEnabled val="1"/>
        </dgm:presLayoutVars>
      </dgm:prSet>
      <dgm:spPr/>
      <dgm:t>
        <a:bodyPr/>
        <a:lstStyle/>
        <a:p>
          <a:endParaRPr lang="es-ES"/>
        </a:p>
      </dgm:t>
    </dgm:pt>
  </dgm:ptLst>
  <dgm:cxnLst>
    <dgm:cxn modelId="{52886960-AB85-4C81-BB55-11570EC68C4B}" srcId="{5CC14ED6-250A-4FA3-92B2-FC12A5C3C6BE}" destId="{CF4ADE99-88EA-45D4-9EFE-69093BB28B69}" srcOrd="3" destOrd="0" parTransId="{B1FB55EE-E7B0-47D9-8C22-CB7C3CECE005}" sibTransId="{C9392320-789D-4CE0-83BE-F77E5633394C}"/>
    <dgm:cxn modelId="{CCBECD70-FE33-40B4-BBB5-D37147CFF5D0}" type="presOf" srcId="{39EFE611-18A4-4DA1-8150-AC40842F21F5}" destId="{787DF536-B671-4A3B-B578-34A3DA588088}" srcOrd="0" destOrd="0" presId="urn:microsoft.com/office/officeart/2005/8/layout/hList1"/>
    <dgm:cxn modelId="{3485DCF5-B486-45CE-971F-6A4F28339212}" type="presOf" srcId="{ADEB156C-C4BA-4085-8E51-9E8B226AFBD7}" destId="{787DF536-B671-4A3B-B578-34A3DA588088}" srcOrd="0" destOrd="2" presId="urn:microsoft.com/office/officeart/2005/8/layout/hList1"/>
    <dgm:cxn modelId="{1D615C43-9E49-429E-9FF6-199CD4BC3087}" type="presOf" srcId="{CF4ADE99-88EA-45D4-9EFE-69093BB28B69}" destId="{787DF536-B671-4A3B-B578-34A3DA588088}" srcOrd="0" destOrd="3" presId="urn:microsoft.com/office/officeart/2005/8/layout/hList1"/>
    <dgm:cxn modelId="{921305AD-0D24-411B-A795-206FCE280787}" type="presOf" srcId="{353B62BE-99E2-4873-B603-A9837AC838C9}" destId="{82B6981C-AA42-429F-81C3-31D9A6187B51}" srcOrd="0" destOrd="0" presId="urn:microsoft.com/office/officeart/2005/8/layout/hList1"/>
    <dgm:cxn modelId="{F6AF64ED-A6AE-47E0-9DEF-FBC8CFC1EE4A}" type="presOf" srcId="{5CC14ED6-250A-4FA3-92B2-FC12A5C3C6BE}" destId="{6776CB47-9B36-4ABF-AE0B-F32152A8151B}" srcOrd="0" destOrd="0" presId="urn:microsoft.com/office/officeart/2005/8/layout/hList1"/>
    <dgm:cxn modelId="{9F8B1B32-FE6F-4030-92DB-DF2B0CD7CD00}" srcId="{5CC14ED6-250A-4FA3-92B2-FC12A5C3C6BE}" destId="{ADEB156C-C4BA-4085-8E51-9E8B226AFBD7}" srcOrd="2" destOrd="0" parTransId="{BE89304C-E8C7-4E73-A1F0-69941F55AB3E}" sibTransId="{27D83CDF-4CDD-40B0-94F3-15B3223F7C5F}"/>
    <dgm:cxn modelId="{E3EB248A-76D2-4C24-9B3C-F7B803736D37}" srcId="{5CC14ED6-250A-4FA3-92B2-FC12A5C3C6BE}" destId="{39EFE611-18A4-4DA1-8150-AC40842F21F5}" srcOrd="0" destOrd="0" parTransId="{B1D6ED45-3173-407D-97BF-E74A3907D4E1}" sibTransId="{ABD52108-6F1C-48C4-96F4-C9CB4EBAD0EC}"/>
    <dgm:cxn modelId="{A2EE7BCF-DF1E-4706-9439-91B899B75B39}" type="presOf" srcId="{3F078F17-0F62-4410-B111-9778188D0F8F}" destId="{787DF536-B671-4A3B-B578-34A3DA588088}" srcOrd="0" destOrd="1" presId="urn:microsoft.com/office/officeart/2005/8/layout/hList1"/>
    <dgm:cxn modelId="{6B605E49-A959-4B27-B8F1-6694AA557D5E}" srcId="{5CC14ED6-250A-4FA3-92B2-FC12A5C3C6BE}" destId="{3F078F17-0F62-4410-B111-9778188D0F8F}" srcOrd="1" destOrd="0" parTransId="{B8279D85-D443-4796-BAB0-DC8F4A7FACC5}" sibTransId="{9EBEC613-50A6-46FA-AA9B-B83695ED1820}"/>
    <dgm:cxn modelId="{825B2DBF-BFB7-4B4E-9AA2-1FD79CC0FEFD}" srcId="{353B62BE-99E2-4873-B603-A9837AC838C9}" destId="{5CC14ED6-250A-4FA3-92B2-FC12A5C3C6BE}" srcOrd="0" destOrd="0" parTransId="{E81CED96-28D3-4E77-B4D7-AFD6BFDAF632}" sibTransId="{BC674EAC-ECFB-48B3-8CC9-B20E9C9DA8C5}"/>
    <dgm:cxn modelId="{A22995C2-3B3E-4334-8D39-35E37D395C4B}" type="presParOf" srcId="{82B6981C-AA42-429F-81C3-31D9A6187B51}" destId="{67A1F24A-A24F-41FB-ABB8-93F8956F55C1}" srcOrd="0" destOrd="0" presId="urn:microsoft.com/office/officeart/2005/8/layout/hList1"/>
    <dgm:cxn modelId="{EB36DA2F-C4D9-406B-86B9-1328D915C669}" type="presParOf" srcId="{67A1F24A-A24F-41FB-ABB8-93F8956F55C1}" destId="{6776CB47-9B36-4ABF-AE0B-F32152A8151B}" srcOrd="0" destOrd="0" presId="urn:microsoft.com/office/officeart/2005/8/layout/hList1"/>
    <dgm:cxn modelId="{F686FDB5-F348-4065-A577-CA7BBF38F3C1}" type="presParOf" srcId="{67A1F24A-A24F-41FB-ABB8-93F8956F55C1}" destId="{787DF536-B671-4A3B-B578-34A3DA588088}"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1804DE6-F3CA-41FC-81BB-1589EA977062}" type="doc">
      <dgm:prSet loTypeId="urn:microsoft.com/office/officeart/2005/8/layout/vList3" loCatId="list" qsTypeId="urn:microsoft.com/office/officeart/2005/8/quickstyle/simple1" qsCatId="simple" csTypeId="urn:microsoft.com/office/officeart/2005/8/colors/accent2_2" csCatId="accent2" phldr="1"/>
      <dgm:spPr/>
      <dgm:t>
        <a:bodyPr/>
        <a:lstStyle/>
        <a:p>
          <a:endParaRPr lang="es-ES"/>
        </a:p>
      </dgm:t>
    </dgm:pt>
    <dgm:pt modelId="{2546701C-B152-44ED-AB25-E4F3DCEA45A2}">
      <dgm:prSet/>
      <dgm:spPr/>
      <dgm:t>
        <a:bodyPr/>
        <a:lstStyle/>
        <a:p>
          <a:r>
            <a:rPr lang="es-ES" dirty="0"/>
            <a:t>Como norma general, se recomienda comer pescado blanco 2-3 veces por semana y pescado azul pequeño 1-2 veces por semana. </a:t>
          </a:r>
        </a:p>
      </dgm:t>
    </dgm:pt>
    <dgm:pt modelId="{18218ADF-A64D-4D04-964D-082C39BD7E39}" type="parTrans" cxnId="{887DFA71-C24B-4192-B1E9-E1235B95AB13}">
      <dgm:prSet/>
      <dgm:spPr/>
      <dgm:t>
        <a:bodyPr/>
        <a:lstStyle/>
        <a:p>
          <a:endParaRPr lang="es-ES"/>
        </a:p>
      </dgm:t>
    </dgm:pt>
    <dgm:pt modelId="{D0B2BD0C-55B4-44C3-BB8A-2615706D8E34}" type="sibTrans" cxnId="{887DFA71-C24B-4192-B1E9-E1235B95AB13}">
      <dgm:prSet/>
      <dgm:spPr/>
      <dgm:t>
        <a:bodyPr/>
        <a:lstStyle/>
        <a:p>
          <a:endParaRPr lang="es-ES"/>
        </a:p>
      </dgm:t>
    </dgm:pt>
    <dgm:pt modelId="{52EF86A2-1E2A-4B34-8FDF-1B6A1AEEED53}">
      <dgm:prSet/>
      <dgm:spPr/>
      <dgm:t>
        <a:bodyPr/>
        <a:lstStyle/>
        <a:p>
          <a:r>
            <a:rPr lang="es-ES"/>
            <a:t>En población vulnerable (mujeres gestantes, planificando estarlo y lactantes, y niños &lt; 10 años), debe evitarse el consumo de pescado azul grande.</a:t>
          </a:r>
        </a:p>
      </dgm:t>
    </dgm:pt>
    <dgm:pt modelId="{43AF42EA-520B-422F-BCE3-D0825BDF21D9}" type="parTrans" cxnId="{DDCFDE2B-DA10-4F0D-BAD4-C893C441E1AF}">
      <dgm:prSet/>
      <dgm:spPr/>
      <dgm:t>
        <a:bodyPr/>
        <a:lstStyle/>
        <a:p>
          <a:endParaRPr lang="es-ES"/>
        </a:p>
      </dgm:t>
    </dgm:pt>
    <dgm:pt modelId="{DA3646DA-E0E8-4400-A1BC-ACCB80D46C13}" type="sibTrans" cxnId="{DDCFDE2B-DA10-4F0D-BAD4-C893C441E1AF}">
      <dgm:prSet/>
      <dgm:spPr/>
      <dgm:t>
        <a:bodyPr/>
        <a:lstStyle/>
        <a:p>
          <a:endParaRPr lang="es-ES"/>
        </a:p>
      </dgm:t>
    </dgm:pt>
    <dgm:pt modelId="{D90B5843-5127-4C39-9685-041E9A92E5C6}" type="pres">
      <dgm:prSet presAssocID="{F1804DE6-F3CA-41FC-81BB-1589EA977062}" presName="linearFlow" presStyleCnt="0">
        <dgm:presLayoutVars>
          <dgm:dir/>
          <dgm:resizeHandles val="exact"/>
        </dgm:presLayoutVars>
      </dgm:prSet>
      <dgm:spPr/>
      <dgm:t>
        <a:bodyPr/>
        <a:lstStyle/>
        <a:p>
          <a:endParaRPr lang="es-ES"/>
        </a:p>
      </dgm:t>
    </dgm:pt>
    <dgm:pt modelId="{20578FD9-D621-4091-AE5B-C140D2EE9B01}" type="pres">
      <dgm:prSet presAssocID="{2546701C-B152-44ED-AB25-E4F3DCEA45A2}" presName="composite" presStyleCnt="0"/>
      <dgm:spPr/>
    </dgm:pt>
    <dgm:pt modelId="{6C33CA48-CF95-4BCD-BD64-02D98DC462E6}" type="pres">
      <dgm:prSet presAssocID="{2546701C-B152-44ED-AB25-E4F3DCEA45A2}" presName="imgShp" presStyleLbl="fgImgPlace1" presStyleIdx="0" presStyleCnt="2"/>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pt>
    <dgm:pt modelId="{BDBA870D-F9BD-413A-98B2-B6E6F01B4DEC}" type="pres">
      <dgm:prSet presAssocID="{2546701C-B152-44ED-AB25-E4F3DCEA45A2}" presName="txShp" presStyleLbl="node1" presStyleIdx="0" presStyleCnt="2">
        <dgm:presLayoutVars>
          <dgm:bulletEnabled val="1"/>
        </dgm:presLayoutVars>
      </dgm:prSet>
      <dgm:spPr/>
      <dgm:t>
        <a:bodyPr/>
        <a:lstStyle/>
        <a:p>
          <a:endParaRPr lang="es-ES"/>
        </a:p>
      </dgm:t>
    </dgm:pt>
    <dgm:pt modelId="{E82E6269-5D1C-40AC-A9D3-5F6207EDAF0C}" type="pres">
      <dgm:prSet presAssocID="{D0B2BD0C-55B4-44C3-BB8A-2615706D8E34}" presName="spacing" presStyleCnt="0"/>
      <dgm:spPr/>
    </dgm:pt>
    <dgm:pt modelId="{F597BEE6-9787-4ACB-9214-DBDC010FF56C}" type="pres">
      <dgm:prSet presAssocID="{52EF86A2-1E2A-4B34-8FDF-1B6A1AEEED53}" presName="composite" presStyleCnt="0"/>
      <dgm:spPr/>
    </dgm:pt>
    <dgm:pt modelId="{8E195951-9613-40AF-A02D-5C1EF9DB378D}" type="pres">
      <dgm:prSet presAssocID="{52EF86A2-1E2A-4B34-8FDF-1B6A1AEEED53}" presName="imgShp" presStyleLbl="fgImgPlace1" presStyleIdx="1" presStyleCnt="2"/>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t="-3000" b="-3000"/>
          </a:stretch>
        </a:blipFill>
      </dgm:spPr>
    </dgm:pt>
    <dgm:pt modelId="{BFE6D299-376F-4426-9D98-533DBE9A084F}" type="pres">
      <dgm:prSet presAssocID="{52EF86A2-1E2A-4B34-8FDF-1B6A1AEEED53}" presName="txShp" presStyleLbl="node1" presStyleIdx="1" presStyleCnt="2">
        <dgm:presLayoutVars>
          <dgm:bulletEnabled val="1"/>
        </dgm:presLayoutVars>
      </dgm:prSet>
      <dgm:spPr/>
      <dgm:t>
        <a:bodyPr/>
        <a:lstStyle/>
        <a:p>
          <a:endParaRPr lang="es-ES"/>
        </a:p>
      </dgm:t>
    </dgm:pt>
  </dgm:ptLst>
  <dgm:cxnLst>
    <dgm:cxn modelId="{887DFA71-C24B-4192-B1E9-E1235B95AB13}" srcId="{F1804DE6-F3CA-41FC-81BB-1589EA977062}" destId="{2546701C-B152-44ED-AB25-E4F3DCEA45A2}" srcOrd="0" destOrd="0" parTransId="{18218ADF-A64D-4D04-964D-082C39BD7E39}" sibTransId="{D0B2BD0C-55B4-44C3-BB8A-2615706D8E34}"/>
    <dgm:cxn modelId="{1FE3FCB7-C62C-44A0-9A4B-BAE18095326D}" type="presOf" srcId="{2546701C-B152-44ED-AB25-E4F3DCEA45A2}" destId="{BDBA870D-F9BD-413A-98B2-B6E6F01B4DEC}" srcOrd="0" destOrd="0" presId="urn:microsoft.com/office/officeart/2005/8/layout/vList3"/>
    <dgm:cxn modelId="{534B4A8C-49AC-4871-8D98-4BB01B765655}" type="presOf" srcId="{52EF86A2-1E2A-4B34-8FDF-1B6A1AEEED53}" destId="{BFE6D299-376F-4426-9D98-533DBE9A084F}" srcOrd="0" destOrd="0" presId="urn:microsoft.com/office/officeart/2005/8/layout/vList3"/>
    <dgm:cxn modelId="{DDCFDE2B-DA10-4F0D-BAD4-C893C441E1AF}" srcId="{F1804DE6-F3CA-41FC-81BB-1589EA977062}" destId="{52EF86A2-1E2A-4B34-8FDF-1B6A1AEEED53}" srcOrd="1" destOrd="0" parTransId="{43AF42EA-520B-422F-BCE3-D0825BDF21D9}" sibTransId="{DA3646DA-E0E8-4400-A1BC-ACCB80D46C13}"/>
    <dgm:cxn modelId="{EE5AE977-0FFB-4F06-B936-FA7AD455F44C}" type="presOf" srcId="{F1804DE6-F3CA-41FC-81BB-1589EA977062}" destId="{D90B5843-5127-4C39-9685-041E9A92E5C6}" srcOrd="0" destOrd="0" presId="urn:microsoft.com/office/officeart/2005/8/layout/vList3"/>
    <dgm:cxn modelId="{A75190F8-86A5-47B2-8CA8-051950D1C50A}" type="presParOf" srcId="{D90B5843-5127-4C39-9685-041E9A92E5C6}" destId="{20578FD9-D621-4091-AE5B-C140D2EE9B01}" srcOrd="0" destOrd="0" presId="urn:microsoft.com/office/officeart/2005/8/layout/vList3"/>
    <dgm:cxn modelId="{DF49664A-F046-4CAC-A3BB-EDB2150B15D2}" type="presParOf" srcId="{20578FD9-D621-4091-AE5B-C140D2EE9B01}" destId="{6C33CA48-CF95-4BCD-BD64-02D98DC462E6}" srcOrd="0" destOrd="0" presId="urn:microsoft.com/office/officeart/2005/8/layout/vList3"/>
    <dgm:cxn modelId="{B816F0A4-15C0-4D77-98CB-460961A39558}" type="presParOf" srcId="{20578FD9-D621-4091-AE5B-C140D2EE9B01}" destId="{BDBA870D-F9BD-413A-98B2-B6E6F01B4DEC}" srcOrd="1" destOrd="0" presId="urn:microsoft.com/office/officeart/2005/8/layout/vList3"/>
    <dgm:cxn modelId="{7615AEAC-ED1C-47B2-96AE-DE0A9586F98A}" type="presParOf" srcId="{D90B5843-5127-4C39-9685-041E9A92E5C6}" destId="{E82E6269-5D1C-40AC-A9D3-5F6207EDAF0C}" srcOrd="1" destOrd="0" presId="urn:microsoft.com/office/officeart/2005/8/layout/vList3"/>
    <dgm:cxn modelId="{C1B36648-7A0A-4ACC-A972-6D41419A9B53}" type="presParOf" srcId="{D90B5843-5127-4C39-9685-041E9A92E5C6}" destId="{F597BEE6-9787-4ACB-9214-DBDC010FF56C}" srcOrd="2" destOrd="0" presId="urn:microsoft.com/office/officeart/2005/8/layout/vList3"/>
    <dgm:cxn modelId="{0146E98A-D91F-46AD-8BF3-66397455D77F}" type="presParOf" srcId="{F597BEE6-9787-4ACB-9214-DBDC010FF56C}" destId="{8E195951-9613-40AF-A02D-5C1EF9DB378D}" srcOrd="0" destOrd="0" presId="urn:microsoft.com/office/officeart/2005/8/layout/vList3"/>
    <dgm:cxn modelId="{1C746FE5-8DB2-48F1-BCC1-4D158886C804}" type="presParOf" srcId="{F597BEE6-9787-4ACB-9214-DBDC010FF56C}" destId="{BFE6D299-376F-4426-9D98-533DBE9A084F}"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989A4C-5FDD-40C9-BD89-BC57E26E128D}">
      <dsp:nvSpPr>
        <dsp:cNvPr id="0" name=""/>
        <dsp:cNvSpPr/>
      </dsp:nvSpPr>
      <dsp:spPr>
        <a:xfrm>
          <a:off x="0" y="19713"/>
          <a:ext cx="7813675" cy="71136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s-ES" sz="1800" kern="1200" dirty="0"/>
            <a:t>Los pescados blancos son más magros frente a los azules, que son más ricos en grasa. </a:t>
          </a:r>
        </a:p>
      </dsp:txBody>
      <dsp:txXfrm>
        <a:off x="34726" y="54439"/>
        <a:ext cx="7744223" cy="641908"/>
      </dsp:txXfrm>
    </dsp:sp>
    <dsp:sp modelId="{C66BC082-3CC7-4F76-8C9F-CB901D2AC4FF}">
      <dsp:nvSpPr>
        <dsp:cNvPr id="0" name=""/>
        <dsp:cNvSpPr/>
      </dsp:nvSpPr>
      <dsp:spPr>
        <a:xfrm>
          <a:off x="0" y="840513"/>
          <a:ext cx="7813675" cy="71136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s-ES" sz="1800" kern="1200" dirty="0"/>
            <a:t>El pescado azul es más calórico y rico en vitamina D y ácidos grasos poliinsaturados de cadena larga de la serie omega-3.</a:t>
          </a:r>
        </a:p>
      </dsp:txBody>
      <dsp:txXfrm>
        <a:off x="34726" y="875239"/>
        <a:ext cx="7744223" cy="641908"/>
      </dsp:txXfrm>
    </dsp:sp>
    <dsp:sp modelId="{22F5AF1E-807F-4A25-9647-394E64DAB881}">
      <dsp:nvSpPr>
        <dsp:cNvPr id="0" name=""/>
        <dsp:cNvSpPr/>
      </dsp:nvSpPr>
      <dsp:spPr>
        <a:xfrm>
          <a:off x="0" y="1661313"/>
          <a:ext cx="7813675" cy="71136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s-ES" sz="1800" kern="1200"/>
            <a:t>Se </a:t>
          </a:r>
          <a:r>
            <a:rPr lang="es-ES" sz="1800" kern="1200" dirty="0"/>
            <a:t>llaman azules porque los más comunes en nuestra mesa tienen ese tono a simple vista. </a:t>
          </a:r>
        </a:p>
      </dsp:txBody>
      <dsp:txXfrm>
        <a:off x="34726" y="1696039"/>
        <a:ext cx="7744223" cy="641908"/>
      </dsp:txXfrm>
    </dsp:sp>
    <dsp:sp modelId="{73F3470D-5735-4662-A719-B416E6231CB2}">
      <dsp:nvSpPr>
        <dsp:cNvPr id="0" name=""/>
        <dsp:cNvSpPr/>
      </dsp:nvSpPr>
      <dsp:spPr>
        <a:xfrm>
          <a:off x="0" y="2482113"/>
          <a:ext cx="7813675" cy="71136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s-ES" sz="1800" kern="1200" dirty="0"/>
            <a:t>Ambos tipos de pescado deben formar parte de nuestra dieta.</a:t>
          </a:r>
        </a:p>
      </dsp:txBody>
      <dsp:txXfrm>
        <a:off x="34726" y="2516839"/>
        <a:ext cx="7744223" cy="6419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8F5E3F-8996-4354-ABEB-9211ACE7D064}">
      <dsp:nvSpPr>
        <dsp:cNvPr id="0" name=""/>
        <dsp:cNvSpPr/>
      </dsp:nvSpPr>
      <dsp:spPr>
        <a:xfrm>
          <a:off x="3571821" y="57149"/>
          <a:ext cx="2743200" cy="2743200"/>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s-ES" sz="1400" b="1" kern="1200" dirty="0"/>
            <a:t>Pescado magro o blanco</a:t>
          </a:r>
          <a:r>
            <a:rPr lang="es-ES" sz="1400" kern="1200" dirty="0"/>
            <a:t>           (&lt; 2-2,5%): </a:t>
          </a:r>
          <a:r>
            <a:rPr lang="es-ES" sz="1200" kern="1200" dirty="0"/>
            <a:t>                         bacalao fresco, besugo, gallo, </a:t>
          </a:r>
          <a:r>
            <a:rPr lang="es-ES" sz="1200" kern="1200" dirty="0" err="1"/>
            <a:t>halibut</a:t>
          </a:r>
          <a:r>
            <a:rPr lang="es-ES" sz="1200" kern="1200" dirty="0"/>
            <a:t>, lenguado, merluza, perca, pescadilla, rape, raya, rodaballo…</a:t>
          </a:r>
        </a:p>
      </dsp:txBody>
      <dsp:txXfrm>
        <a:off x="3937581" y="537209"/>
        <a:ext cx="2011680" cy="1234440"/>
      </dsp:txXfrm>
    </dsp:sp>
    <dsp:sp modelId="{7DA1257E-8D34-44C0-9201-88F998E7611E}">
      <dsp:nvSpPr>
        <dsp:cNvPr id="0" name=""/>
        <dsp:cNvSpPr/>
      </dsp:nvSpPr>
      <dsp:spPr>
        <a:xfrm>
          <a:off x="4561659" y="1771650"/>
          <a:ext cx="2743200" cy="2743200"/>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s-ES" sz="1400" b="1" kern="1200" dirty="0"/>
            <a:t>Pescado semigraso         </a:t>
          </a:r>
          <a:r>
            <a:rPr lang="es-ES" sz="1400" kern="1200" dirty="0"/>
            <a:t>(2-2,5 a 6%):               </a:t>
          </a:r>
          <a:r>
            <a:rPr lang="es-ES" sz="1200" kern="1200" dirty="0"/>
            <a:t>bonito del norte o atún blanco, carpa, chanquete, congrio, dorada, jurel, lubina, palometa, pez espada, salmonete, trucha…</a:t>
          </a:r>
          <a:endParaRPr lang="es-ES" sz="1300" kern="1200" dirty="0"/>
        </a:p>
      </dsp:txBody>
      <dsp:txXfrm>
        <a:off x="5400622" y="2480310"/>
        <a:ext cx="1645920" cy="1508760"/>
      </dsp:txXfrm>
    </dsp:sp>
    <dsp:sp modelId="{9E454DC1-5CBF-49A2-A4E2-76121DEC4C64}">
      <dsp:nvSpPr>
        <dsp:cNvPr id="0" name=""/>
        <dsp:cNvSpPr/>
      </dsp:nvSpPr>
      <dsp:spPr>
        <a:xfrm>
          <a:off x="2581983" y="1771650"/>
          <a:ext cx="2743200" cy="2743200"/>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s-ES" sz="1400" b="1" kern="1200" dirty="0"/>
            <a:t>Pescado graso o azul       </a:t>
          </a:r>
          <a:r>
            <a:rPr lang="es-ES" sz="1400" kern="1200" dirty="0"/>
            <a:t>(&gt; 6%):                           </a:t>
          </a:r>
          <a:r>
            <a:rPr lang="es-ES" sz="1200" kern="1200" dirty="0"/>
            <a:t>anguila, angula, arenque, atún, boquerón, caballa, esturión, mero, mújol o lisa, palometa negra o japuta, salmón, sardina…</a:t>
          </a:r>
        </a:p>
      </dsp:txBody>
      <dsp:txXfrm>
        <a:off x="2840301" y="2480310"/>
        <a:ext cx="1645920" cy="15087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76CB47-9B36-4ABF-AE0B-F32152A8151B}">
      <dsp:nvSpPr>
        <dsp:cNvPr id="0" name=""/>
        <dsp:cNvSpPr/>
      </dsp:nvSpPr>
      <dsp:spPr>
        <a:xfrm>
          <a:off x="0" y="146356"/>
          <a:ext cx="8382000" cy="966825"/>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es-ES" sz="2500" kern="1200" dirty="0"/>
            <a:t>Contaminante medioambiental bioacumulativo                        de mares y ríos.</a:t>
          </a:r>
        </a:p>
      </dsp:txBody>
      <dsp:txXfrm>
        <a:off x="0" y="146356"/>
        <a:ext cx="8382000" cy="966825"/>
      </dsp:txXfrm>
    </dsp:sp>
    <dsp:sp modelId="{787DF536-B671-4A3B-B578-34A3DA588088}">
      <dsp:nvSpPr>
        <dsp:cNvPr id="0" name=""/>
        <dsp:cNvSpPr/>
      </dsp:nvSpPr>
      <dsp:spPr>
        <a:xfrm>
          <a:off x="0" y="1113181"/>
          <a:ext cx="8382000" cy="3362625"/>
        </a:xfrm>
        <a:prstGeom prst="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s-ES" sz="2500" kern="1200"/>
            <a:t>El contenido en Hg de una especie no varía si el pescado es fresco, congelado o en lata. </a:t>
          </a:r>
        </a:p>
        <a:p>
          <a:pPr marL="228600" lvl="1" indent="-228600" algn="l" defTabSz="1111250">
            <a:lnSpc>
              <a:spcPct val="90000"/>
            </a:lnSpc>
            <a:spcBef>
              <a:spcPct val="0"/>
            </a:spcBef>
            <a:spcAft>
              <a:spcPct val="15000"/>
            </a:spcAft>
            <a:buChar char="••"/>
          </a:pPr>
          <a:r>
            <a:rPr lang="es-ES" sz="2500" kern="1200"/>
            <a:t>No se puede eliminar mediante la limpieza o el cocinado.</a:t>
          </a:r>
        </a:p>
        <a:p>
          <a:pPr marL="228600" lvl="1" indent="-228600" algn="l" defTabSz="1111250">
            <a:lnSpc>
              <a:spcPct val="90000"/>
            </a:lnSpc>
            <a:spcBef>
              <a:spcPct val="0"/>
            </a:spcBef>
            <a:spcAft>
              <a:spcPct val="15000"/>
            </a:spcAft>
            <a:buChar char="••"/>
          </a:pPr>
          <a:r>
            <a:rPr lang="es-ES" sz="2500" kern="1200"/>
            <a:t>Los pescados azules grandes, que comen otros peces, son los más contaminados. </a:t>
          </a:r>
        </a:p>
        <a:p>
          <a:pPr marL="228600" lvl="1" indent="-228600" algn="l" defTabSz="1111250">
            <a:lnSpc>
              <a:spcPct val="90000"/>
            </a:lnSpc>
            <a:spcBef>
              <a:spcPct val="0"/>
            </a:spcBef>
            <a:spcAft>
              <a:spcPct val="15000"/>
            </a:spcAft>
            <a:buChar char="••"/>
          </a:pPr>
          <a:r>
            <a:rPr lang="es-ES" sz="2500" kern="1200"/>
            <a:t>En la misma especie puede haber grandes diferencias según el tamaño y la zona geográfica de captura. En general, peor cuanto más grandes, que suelen ser de mayor edad.</a:t>
          </a:r>
        </a:p>
      </dsp:txBody>
      <dsp:txXfrm>
        <a:off x="0" y="1113181"/>
        <a:ext cx="8382000" cy="336262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BA870D-F9BD-413A-98B2-B6E6F01B4DEC}">
      <dsp:nvSpPr>
        <dsp:cNvPr id="0" name=""/>
        <dsp:cNvSpPr/>
      </dsp:nvSpPr>
      <dsp:spPr>
        <a:xfrm rot="10800000">
          <a:off x="1730301" y="378"/>
          <a:ext cx="5574030" cy="1305267"/>
        </a:xfrm>
        <a:prstGeom prst="homePlat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5587" tIns="76200" rIns="142240" bIns="76200" numCol="1" spcCol="1270" anchor="ctr" anchorCtr="0">
          <a:noAutofit/>
        </a:bodyPr>
        <a:lstStyle/>
        <a:p>
          <a:pPr lvl="0" algn="ctr" defTabSz="889000">
            <a:lnSpc>
              <a:spcPct val="90000"/>
            </a:lnSpc>
            <a:spcBef>
              <a:spcPct val="0"/>
            </a:spcBef>
            <a:spcAft>
              <a:spcPct val="35000"/>
            </a:spcAft>
          </a:pPr>
          <a:r>
            <a:rPr lang="es-ES" sz="2000" kern="1200" dirty="0"/>
            <a:t>Como norma general, se recomienda comer pescado blanco 2-3 veces por semana y pescado azul pequeño 1-2 veces por semana. </a:t>
          </a:r>
        </a:p>
      </dsp:txBody>
      <dsp:txXfrm rot="10800000">
        <a:off x="2056618" y="378"/>
        <a:ext cx="5247713" cy="1305267"/>
      </dsp:txXfrm>
    </dsp:sp>
    <dsp:sp modelId="{6C33CA48-CF95-4BCD-BD64-02D98DC462E6}">
      <dsp:nvSpPr>
        <dsp:cNvPr id="0" name=""/>
        <dsp:cNvSpPr/>
      </dsp:nvSpPr>
      <dsp:spPr>
        <a:xfrm>
          <a:off x="1077668" y="378"/>
          <a:ext cx="1305267" cy="1305267"/>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FE6D299-376F-4426-9D98-533DBE9A084F}">
      <dsp:nvSpPr>
        <dsp:cNvPr id="0" name=""/>
        <dsp:cNvSpPr/>
      </dsp:nvSpPr>
      <dsp:spPr>
        <a:xfrm rot="10800000">
          <a:off x="1730301" y="1649009"/>
          <a:ext cx="5574030" cy="1305267"/>
        </a:xfrm>
        <a:prstGeom prst="homePlat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5587" tIns="76200" rIns="142240" bIns="76200" numCol="1" spcCol="1270" anchor="ctr" anchorCtr="0">
          <a:noAutofit/>
        </a:bodyPr>
        <a:lstStyle/>
        <a:p>
          <a:pPr lvl="0" algn="ctr" defTabSz="889000">
            <a:lnSpc>
              <a:spcPct val="90000"/>
            </a:lnSpc>
            <a:spcBef>
              <a:spcPct val="0"/>
            </a:spcBef>
            <a:spcAft>
              <a:spcPct val="35000"/>
            </a:spcAft>
          </a:pPr>
          <a:r>
            <a:rPr lang="es-ES" sz="2000" kern="1200"/>
            <a:t>En población vulnerable (mujeres gestantes, planificando estarlo y lactantes, y niños &lt; 10 años), debe evitarse el consumo de pescado azul grande.</a:t>
          </a:r>
        </a:p>
      </dsp:txBody>
      <dsp:txXfrm rot="10800000">
        <a:off x="2056618" y="1649009"/>
        <a:ext cx="5247713" cy="1305267"/>
      </dsp:txXfrm>
    </dsp:sp>
    <dsp:sp modelId="{8E195951-9613-40AF-A02D-5C1EF9DB378D}">
      <dsp:nvSpPr>
        <dsp:cNvPr id="0" name=""/>
        <dsp:cNvSpPr/>
      </dsp:nvSpPr>
      <dsp:spPr>
        <a:xfrm>
          <a:off x="1077668" y="1649009"/>
          <a:ext cx="1305267" cy="1305267"/>
        </a:xfrm>
        <a:prstGeom prst="ellipse">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t="-3000" b="-3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84871" cy="502835"/>
          </a:xfrm>
          <a:prstGeom prst="rect">
            <a:avLst/>
          </a:prstGeom>
        </p:spPr>
        <p:txBody>
          <a:bodyPr vert="horz" lIns="96625" tIns="48312" rIns="96625" bIns="48312" rtlCol="0"/>
          <a:lstStyle>
            <a:lvl1pPr algn="l">
              <a:defRPr sz="1300"/>
            </a:lvl1pPr>
          </a:lstStyle>
          <a:p>
            <a:endParaRPr lang="es-ES"/>
          </a:p>
        </p:txBody>
      </p:sp>
      <p:sp>
        <p:nvSpPr>
          <p:cNvPr id="3" name="Marcador de fecha 2"/>
          <p:cNvSpPr>
            <a:spLocks noGrp="1"/>
          </p:cNvSpPr>
          <p:nvPr>
            <p:ph type="dt" idx="1"/>
          </p:nvPr>
        </p:nvSpPr>
        <p:spPr>
          <a:xfrm>
            <a:off x="3901698" y="0"/>
            <a:ext cx="2984871" cy="502835"/>
          </a:xfrm>
          <a:prstGeom prst="rect">
            <a:avLst/>
          </a:prstGeom>
        </p:spPr>
        <p:txBody>
          <a:bodyPr vert="horz" lIns="96625" tIns="48312" rIns="96625" bIns="48312" rtlCol="0"/>
          <a:lstStyle>
            <a:lvl1pPr algn="r">
              <a:defRPr sz="1300"/>
            </a:lvl1pPr>
          </a:lstStyle>
          <a:p>
            <a:fld id="{9DD46E38-630D-43E1-9801-0A5857B40ED7}" type="datetimeFigureOut">
              <a:rPr lang="es-ES" smtClean="0"/>
              <a:t>10/12/2019</a:t>
            </a:fld>
            <a:endParaRPr lang="es-ES"/>
          </a:p>
        </p:txBody>
      </p:sp>
      <p:sp>
        <p:nvSpPr>
          <p:cNvPr id="4" name="Marcador de imagen de diapositiva 3"/>
          <p:cNvSpPr>
            <a:spLocks noGrp="1" noRot="1" noChangeAspect="1"/>
          </p:cNvSpPr>
          <p:nvPr>
            <p:ph type="sldImg" idx="2"/>
          </p:nvPr>
        </p:nvSpPr>
        <p:spPr>
          <a:xfrm>
            <a:off x="1189038" y="1252538"/>
            <a:ext cx="4510087" cy="3382962"/>
          </a:xfrm>
          <a:prstGeom prst="rect">
            <a:avLst/>
          </a:prstGeom>
          <a:noFill/>
          <a:ln w="12700">
            <a:solidFill>
              <a:prstClr val="black"/>
            </a:solidFill>
          </a:ln>
        </p:spPr>
        <p:txBody>
          <a:bodyPr vert="horz" lIns="96625" tIns="48312" rIns="96625" bIns="48312" rtlCol="0" anchor="ctr"/>
          <a:lstStyle/>
          <a:p>
            <a:endParaRPr lang="es-ES"/>
          </a:p>
        </p:txBody>
      </p:sp>
      <p:sp>
        <p:nvSpPr>
          <p:cNvPr id="5" name="Marcador de notas 4"/>
          <p:cNvSpPr>
            <a:spLocks noGrp="1"/>
          </p:cNvSpPr>
          <p:nvPr>
            <p:ph type="body" sz="quarter" idx="3"/>
          </p:nvPr>
        </p:nvSpPr>
        <p:spPr>
          <a:xfrm>
            <a:off x="688817" y="4823034"/>
            <a:ext cx="5510530" cy="3946118"/>
          </a:xfrm>
          <a:prstGeom prst="rect">
            <a:avLst/>
          </a:prstGeom>
        </p:spPr>
        <p:txBody>
          <a:bodyPr vert="horz" lIns="96625" tIns="48312" rIns="96625" bIns="48312"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519055"/>
            <a:ext cx="2984871" cy="502834"/>
          </a:xfrm>
          <a:prstGeom prst="rect">
            <a:avLst/>
          </a:prstGeom>
        </p:spPr>
        <p:txBody>
          <a:bodyPr vert="horz" lIns="96625" tIns="48312" rIns="96625" bIns="48312" rtlCol="0" anchor="b"/>
          <a:lstStyle>
            <a:lvl1pPr algn="l">
              <a:defRPr sz="1300"/>
            </a:lvl1pPr>
          </a:lstStyle>
          <a:p>
            <a:endParaRPr lang="es-ES"/>
          </a:p>
        </p:txBody>
      </p:sp>
      <p:sp>
        <p:nvSpPr>
          <p:cNvPr id="7" name="Marcador de número de diapositiva 6"/>
          <p:cNvSpPr>
            <a:spLocks noGrp="1"/>
          </p:cNvSpPr>
          <p:nvPr>
            <p:ph type="sldNum" sz="quarter" idx="5"/>
          </p:nvPr>
        </p:nvSpPr>
        <p:spPr>
          <a:xfrm>
            <a:off x="3901698" y="9519055"/>
            <a:ext cx="2984871" cy="502834"/>
          </a:xfrm>
          <a:prstGeom prst="rect">
            <a:avLst/>
          </a:prstGeom>
        </p:spPr>
        <p:txBody>
          <a:bodyPr vert="horz" lIns="96625" tIns="48312" rIns="96625" bIns="48312" rtlCol="0" anchor="b"/>
          <a:lstStyle>
            <a:lvl1pPr algn="r">
              <a:defRPr sz="13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10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12/10/2019 11:29 PM</a:t>
            </a:fld>
            <a:endParaRPr lang="en-US">
              <a:solidFill>
                <a:srgbClr val="000000"/>
              </a:solidFill>
            </a:endParaRPr>
          </a:p>
        </p:txBody>
      </p:sp>
      <p:sp>
        <p:nvSpPr>
          <p:cNvPr id="16389" name="Footer Placeholder 5"/>
          <p:cNvSpPr>
            <a:spLocks noGrp="1"/>
          </p:cNvSpPr>
          <p:nvPr>
            <p:ph type="ftr" sz="quarter" idx="4"/>
          </p:nvPr>
        </p:nvSpPr>
        <p:spPr bwMode="auto">
          <a:xfrm>
            <a:off x="0" y="9519054"/>
            <a:ext cx="6199347" cy="501094"/>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99347" y="9519054"/>
            <a:ext cx="687222" cy="501094"/>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1.xml"/><Relationship Id="rId7" Type="http://schemas.openxmlformats.org/officeDocument/2006/relationships/image" Target="../media/image5.pn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2.xml"/><Relationship Id="rId7" Type="http://schemas.openxmlformats.org/officeDocument/2006/relationships/image" Target="../media/image5.png"/><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6.png"/><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Layout" Target="../diagrams/layout4.xml"/><Relationship Id="rId7" Type="http://schemas.openxmlformats.org/officeDocument/2006/relationships/image" Target="../media/image6.png"/><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766717" y="1505834"/>
            <a:ext cx="7686765" cy="1631216"/>
          </a:xfrm>
          <a:prstGeom prst="rect">
            <a:avLst/>
          </a:prstGeom>
          <a:noFill/>
          <a:ln w="12700">
            <a:solidFill>
              <a:schemeClr val="tx1"/>
            </a:solidFill>
            <a:miter lim="800000"/>
            <a:headEnd/>
            <a:tailEnd/>
          </a:ln>
        </p:spPr>
        <p:txBody>
          <a:bodyPr wrap="square">
            <a:spAutoFit/>
          </a:bodyPr>
          <a:lstStyle/>
          <a:p>
            <a:pPr algn="ctr" fontAlgn="base">
              <a:spcBef>
                <a:spcPct val="50000"/>
              </a:spcBef>
              <a:spcAft>
                <a:spcPct val="0"/>
              </a:spcAft>
            </a:pPr>
            <a:r>
              <a:rPr lang="es-ES" sz="3600" b="1" dirty="0" smtClean="0">
                <a:solidFill>
                  <a:srgbClr val="000000"/>
                </a:solidFill>
                <a:latin typeface="Arial" charset="0"/>
              </a:rPr>
              <a:t>¿Pescado blanco o pescado azul?                   </a:t>
            </a:r>
            <a:r>
              <a:rPr lang="es-ES" sz="3200" b="1" dirty="0" smtClean="0">
                <a:solidFill>
                  <a:srgbClr val="000000"/>
                </a:solidFill>
                <a:latin typeface="Arial" charset="0"/>
              </a:rPr>
              <a:t>El peligro del mercurio en la ingesta de pescado</a:t>
            </a:r>
            <a:endParaRPr lang="es-ES" sz="3600" b="1" dirty="0">
              <a:solidFill>
                <a:srgbClr val="000000"/>
              </a:solidFill>
              <a:latin typeface="Arial" charset="0"/>
            </a:endParaRPr>
          </a:p>
        </p:txBody>
      </p:sp>
      <p:sp>
        <p:nvSpPr>
          <p:cNvPr id="2" name="CuadroTexto 11"/>
          <p:cNvSpPr txBox="1"/>
          <p:nvPr/>
        </p:nvSpPr>
        <p:spPr>
          <a:xfrm>
            <a:off x="2487613" y="3922713"/>
            <a:ext cx="5080000" cy="461665"/>
          </a:xfrm>
          <a:prstGeom prst="rect">
            <a:avLst/>
          </a:prstGeom>
          <a:noFill/>
        </p:spPr>
        <p:txBody>
          <a:bodyPr>
            <a:spAutoFit/>
          </a:bodyPr>
          <a:lstStyle/>
          <a:p>
            <a:pPr fontAlgn="base">
              <a:spcBef>
                <a:spcPct val="0"/>
              </a:spcBef>
              <a:spcAft>
                <a:spcPct val="0"/>
              </a:spcAft>
              <a:defRPr/>
            </a:pPr>
            <a:r>
              <a:rPr lang="es-ES" sz="2400" dirty="0" smtClean="0">
                <a:solidFill>
                  <a:srgbClr val="000000"/>
                </a:solidFill>
                <a:effectLst>
                  <a:outerShdw blurRad="38100" dist="38100" dir="2700000" algn="tl">
                    <a:srgbClr val="C0C0C0"/>
                  </a:outerShdw>
                </a:effectLst>
                <a:latin typeface="Arial" charset="0"/>
                <a:cs typeface="Arial" charset="0"/>
              </a:rPr>
              <a:t>Luis Carlos Blesa Baviera. </a:t>
            </a:r>
            <a:r>
              <a:rPr lang="es-ES" sz="2000" dirty="0" smtClean="0">
                <a:solidFill>
                  <a:srgbClr val="000000"/>
                </a:solidFill>
                <a:effectLst>
                  <a:outerShdw blurRad="38100" dist="38100" dir="2700000" algn="tl">
                    <a:srgbClr val="C0C0C0"/>
                  </a:outerShdw>
                </a:effectLst>
                <a:latin typeface="Arial" charset="0"/>
                <a:cs typeface="Arial" charset="0"/>
              </a:rPr>
              <a:t>Pediatra</a:t>
            </a:r>
            <a:endParaRPr lang="es-ES" sz="2000" dirty="0">
              <a:solidFill>
                <a:srgbClr val="000000"/>
              </a:solidFill>
              <a:effectLst>
                <a:outerShdw blurRad="38100" dist="38100" dir="2700000" algn="tl">
                  <a:srgbClr val="C0C0C0"/>
                </a:outerShdw>
              </a:effectLst>
              <a:latin typeface="Arial" charset="0"/>
              <a:cs typeface="Arial" charset="0"/>
            </a:endParaRPr>
          </a:p>
        </p:txBody>
      </p:sp>
      <p:pic>
        <p:nvPicPr>
          <p:cNvPr id="6" name="Imagen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23413" y="4617315"/>
            <a:ext cx="1776125" cy="1260000"/>
          </a:xfrm>
          <a:prstGeom prst="rect">
            <a:avLst/>
          </a:prstGeom>
        </p:spPr>
      </p:pic>
    </p:spTree>
    <p:extLst>
      <p:ext uri="{BB962C8B-B14F-4D97-AF65-F5344CB8AC3E}">
        <p14:creationId xmlns:p14="http://schemas.microsoft.com/office/powerpoint/2010/main" val="241345250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6549676" cy="553998"/>
          </a:xfrm>
        </p:spPr>
        <p:txBody>
          <a:bodyPr numCol="1" anchorCtr="0" compatLnSpc="1">
            <a:prstTxWarp prst="textNoShape">
              <a:avLst/>
            </a:prstTxWarp>
          </a:bodyPr>
          <a:lstStyle/>
          <a:p>
            <a:pPr eaLnBrk="1" hangingPunct="1">
              <a:defRPr/>
            </a:pPr>
            <a:r>
              <a:rPr lang="es-ES" sz="4000" dirty="0">
                <a:ln>
                  <a:noFill/>
                </a:ln>
                <a:solidFill>
                  <a:schemeClr val="tx1"/>
                </a:solidFill>
                <a:effectLst>
                  <a:outerShdw blurRad="38100" dist="38100" dir="2700000" algn="tl">
                    <a:srgbClr val="000000">
                      <a:alpha val="43137"/>
                    </a:srgbClr>
                  </a:outerShdw>
                </a:effectLst>
              </a:rPr>
              <a:t>Pescado blanco y pescado azul</a:t>
            </a:r>
          </a:p>
        </p:txBody>
      </p:sp>
      <p:graphicFrame>
        <p:nvGraphicFramePr>
          <p:cNvPr id="2" name="Diagrama 1">
            <a:extLst>
              <a:ext uri="{FF2B5EF4-FFF2-40B4-BE49-F238E27FC236}">
                <a16:creationId xmlns="" xmlns:a16="http://schemas.microsoft.com/office/drawing/2014/main" id="{A78C9682-1043-4171-9CDE-F7D7C2B53E19}"/>
              </a:ext>
            </a:extLst>
          </p:cNvPr>
          <p:cNvGraphicFramePr/>
          <p:nvPr>
            <p:extLst>
              <p:ext uri="{D42A27DB-BD31-4B8C-83A1-F6EECF244321}">
                <p14:modId xmlns:p14="http://schemas.microsoft.com/office/powerpoint/2010/main" val="350042329"/>
              </p:ext>
            </p:extLst>
          </p:nvPr>
        </p:nvGraphicFramePr>
        <p:xfrm>
          <a:off x="665163" y="1325159"/>
          <a:ext cx="7813675" cy="32131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9460" name="Imagen 3"/>
          <p:cNvPicPr>
            <a:picLocks noChangeAspect="1"/>
          </p:cNvPicPr>
          <p:nvPr/>
        </p:nvPicPr>
        <p:blipFill>
          <a:blip r:embed="rId7"/>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8"/>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26"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197725" y="4667128"/>
            <a:ext cx="1774825" cy="1262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2893982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8"/>
            <a:ext cx="6594281" cy="553998"/>
          </a:xfrm>
        </p:spPr>
        <p:txBody>
          <a:bodyPr numCol="1" anchorCtr="0" compatLnSpc="1">
            <a:prstTxWarp prst="textNoShape">
              <a:avLst/>
            </a:prstTxWarp>
          </a:bodyPr>
          <a:lstStyle/>
          <a:p>
            <a:pPr eaLnBrk="1" hangingPunct="1">
              <a:defRPr/>
            </a:pPr>
            <a:r>
              <a:rPr lang="es-ES" sz="4000" dirty="0">
                <a:ln>
                  <a:noFill/>
                </a:ln>
                <a:solidFill>
                  <a:schemeClr val="tx1"/>
                </a:solidFill>
                <a:effectLst>
                  <a:outerShdw blurRad="38100" dist="38100" dir="2700000" algn="tl">
                    <a:srgbClr val="000000">
                      <a:alpha val="43137"/>
                    </a:srgbClr>
                  </a:outerShdw>
                </a:effectLst>
              </a:rPr>
              <a:t>Ejemplos de pescado azul y blanco</a:t>
            </a:r>
          </a:p>
        </p:txBody>
      </p:sp>
      <p:graphicFrame>
        <p:nvGraphicFramePr>
          <p:cNvPr id="2" name="Diagrama 1">
            <a:extLst>
              <a:ext uri="{FF2B5EF4-FFF2-40B4-BE49-F238E27FC236}">
                <a16:creationId xmlns="" xmlns:a16="http://schemas.microsoft.com/office/drawing/2014/main" id="{204E1A01-AF9C-4D2F-BBFD-EDFF7206A731}"/>
              </a:ext>
            </a:extLst>
          </p:cNvPr>
          <p:cNvGraphicFramePr>
            <a:graphicFrameLocks noChangeAspect="1"/>
          </p:cNvGraphicFramePr>
          <p:nvPr>
            <p:extLst>
              <p:ext uri="{D42A27DB-BD31-4B8C-83A1-F6EECF244321}">
                <p14:modId xmlns:p14="http://schemas.microsoft.com/office/powerpoint/2010/main" val="991735802"/>
              </p:ext>
            </p:extLst>
          </p:nvPr>
        </p:nvGraphicFramePr>
        <p:xfrm>
          <a:off x="-981120" y="1265614"/>
          <a:ext cx="9886844"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9460" name="Imagen 3"/>
          <p:cNvPicPr>
            <a:picLocks noChangeAspect="1"/>
          </p:cNvPicPr>
          <p:nvPr/>
        </p:nvPicPr>
        <p:blipFill>
          <a:blip r:embed="rId7"/>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8"/>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197725" y="4667128"/>
            <a:ext cx="1774825" cy="1262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2774624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E4E34774-E389-4D5E-A6BC-A4A656406948}"/>
              </a:ext>
            </a:extLst>
          </p:cNvPr>
          <p:cNvSpPr>
            <a:spLocks noGrp="1"/>
          </p:cNvSpPr>
          <p:nvPr>
            <p:ph type="title"/>
          </p:nvPr>
        </p:nvSpPr>
        <p:spPr>
          <a:xfrm>
            <a:off x="381000" y="230188"/>
            <a:ext cx="8382000" cy="553998"/>
          </a:xfrm>
        </p:spPr>
        <p:txBody>
          <a:bodyPr/>
          <a:lstStyle/>
          <a:p>
            <a:r>
              <a:rPr lang="es-ES" sz="4000" dirty="0"/>
              <a:t>El peligro del mercurio</a:t>
            </a:r>
            <a:endParaRPr lang="es-ES" dirty="0"/>
          </a:p>
        </p:txBody>
      </p:sp>
      <p:graphicFrame>
        <p:nvGraphicFramePr>
          <p:cNvPr id="5" name="Marcador de contenido 4">
            <a:extLst>
              <a:ext uri="{FF2B5EF4-FFF2-40B4-BE49-F238E27FC236}">
                <a16:creationId xmlns="" xmlns:a16="http://schemas.microsoft.com/office/drawing/2014/main" id="{2BE18CF6-71C4-40F6-AD7D-24F419893042}"/>
              </a:ext>
            </a:extLst>
          </p:cNvPr>
          <p:cNvGraphicFramePr>
            <a:graphicFrameLocks noGrp="1"/>
          </p:cNvGraphicFramePr>
          <p:nvPr>
            <p:ph idx="1"/>
            <p:extLst>
              <p:ext uri="{D42A27DB-BD31-4B8C-83A1-F6EECF244321}">
                <p14:modId xmlns:p14="http://schemas.microsoft.com/office/powerpoint/2010/main" val="804197002"/>
              </p:ext>
            </p:extLst>
          </p:nvPr>
        </p:nvGraphicFramePr>
        <p:xfrm>
          <a:off x="381000" y="1316624"/>
          <a:ext cx="8382000" cy="46221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Imagen 4">
            <a:extLst>
              <a:ext uri="{FF2B5EF4-FFF2-40B4-BE49-F238E27FC236}">
                <a16:creationId xmlns="" xmlns:a16="http://schemas.microsoft.com/office/drawing/2014/main" id="{761B4303-605F-4473-B6EE-4A8FCB17350D}"/>
              </a:ext>
            </a:extLst>
          </p:cNvPr>
          <p:cNvPicPr>
            <a:picLocks noChangeAspect="1"/>
          </p:cNvPicPr>
          <p:nvPr/>
        </p:nvPicPr>
        <p:blipFill>
          <a:blip r:embed="rId7"/>
          <a:srcRect/>
          <a:stretch>
            <a:fillRect/>
          </a:stretch>
        </p:blipFill>
        <p:spPr bwMode="auto">
          <a:xfrm>
            <a:off x="7559675" y="234950"/>
            <a:ext cx="1439863" cy="882650"/>
          </a:xfrm>
          <a:prstGeom prst="rect">
            <a:avLst/>
          </a:prstGeom>
          <a:noFill/>
          <a:ln w="9525">
            <a:noFill/>
            <a:miter lim="800000"/>
            <a:headEnd/>
            <a:tailEnd/>
          </a:ln>
        </p:spPr>
      </p:pic>
    </p:spTree>
    <p:extLst>
      <p:ext uri="{BB962C8B-B14F-4D97-AF65-F5344CB8AC3E}">
        <p14:creationId xmlns:p14="http://schemas.microsoft.com/office/powerpoint/2010/main" val="348260187"/>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847AF2FC-C95F-45F7-A32F-A7B4E4D3FE64}"/>
              </a:ext>
            </a:extLst>
          </p:cNvPr>
          <p:cNvSpPr>
            <a:spLocks noGrp="1"/>
          </p:cNvSpPr>
          <p:nvPr>
            <p:ph type="title"/>
          </p:nvPr>
        </p:nvSpPr>
        <p:spPr>
          <a:xfrm>
            <a:off x="381000" y="230188"/>
            <a:ext cx="8382000" cy="553998"/>
          </a:xfrm>
        </p:spPr>
        <p:txBody>
          <a:bodyPr/>
          <a:lstStyle/>
          <a:p>
            <a:r>
              <a:rPr lang="es-ES" sz="4000" dirty="0"/>
              <a:t>El peligro del mercurio</a:t>
            </a:r>
          </a:p>
        </p:txBody>
      </p:sp>
      <p:graphicFrame>
        <p:nvGraphicFramePr>
          <p:cNvPr id="5" name="Marcador de contenido 4">
            <a:extLst>
              <a:ext uri="{FF2B5EF4-FFF2-40B4-BE49-F238E27FC236}">
                <a16:creationId xmlns="" xmlns:a16="http://schemas.microsoft.com/office/drawing/2014/main" id="{4AD42733-A239-4B41-83F7-BD38A292B54F}"/>
              </a:ext>
            </a:extLst>
          </p:cNvPr>
          <p:cNvGraphicFramePr>
            <a:graphicFrameLocks noGrp="1"/>
          </p:cNvGraphicFramePr>
          <p:nvPr>
            <p:ph idx="1"/>
            <p:extLst>
              <p:ext uri="{D42A27DB-BD31-4B8C-83A1-F6EECF244321}">
                <p14:modId xmlns:p14="http://schemas.microsoft.com/office/powerpoint/2010/main" val="3679554406"/>
              </p:ext>
            </p:extLst>
          </p:nvPr>
        </p:nvGraphicFramePr>
        <p:xfrm>
          <a:off x="381000" y="1841753"/>
          <a:ext cx="8382000" cy="29546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Imagen 4">
            <a:extLst>
              <a:ext uri="{FF2B5EF4-FFF2-40B4-BE49-F238E27FC236}">
                <a16:creationId xmlns="" xmlns:a16="http://schemas.microsoft.com/office/drawing/2014/main" id="{6D830A3C-1207-4BFD-B2BA-6738133AAECB}"/>
              </a:ext>
            </a:extLst>
          </p:cNvPr>
          <p:cNvPicPr>
            <a:picLocks noChangeAspect="1"/>
          </p:cNvPicPr>
          <p:nvPr/>
        </p:nvPicPr>
        <p:blipFill>
          <a:blip r:embed="rId7"/>
          <a:srcRect/>
          <a:stretch>
            <a:fillRect/>
          </a:stretch>
        </p:blipFill>
        <p:spPr bwMode="auto">
          <a:xfrm>
            <a:off x="7559675" y="234950"/>
            <a:ext cx="1439863" cy="882650"/>
          </a:xfrm>
          <a:prstGeom prst="rect">
            <a:avLst/>
          </a:prstGeom>
          <a:noFill/>
          <a:ln w="9525">
            <a:noFill/>
            <a:miter lim="800000"/>
            <a:headEnd/>
            <a:tailEnd/>
          </a:ln>
        </p:spPr>
      </p:pic>
      <p:pic>
        <p:nvPicPr>
          <p:cNvPr id="6"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197725" y="4667128"/>
            <a:ext cx="1774825" cy="1262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1151181"/>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192</TotalTime>
  <Words>447</Words>
  <Application>Microsoft Office PowerPoint</Application>
  <PresentationFormat>Presentación en pantalla (4:3)</PresentationFormat>
  <Paragraphs>27</Paragraphs>
  <Slides>5</Slides>
  <Notes>1</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1_White with Blue Bar Segoe Template_TP10286789</vt:lpstr>
      <vt:lpstr>Presentación de PowerPoint</vt:lpstr>
      <vt:lpstr>Pescado blanco y pescado azul</vt:lpstr>
      <vt:lpstr>Ejemplos de pescado azul y blanco</vt:lpstr>
      <vt:lpstr>El peligro del mercurio</vt:lpstr>
      <vt:lpstr>El peligro del mercurio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serra</cp:lastModifiedBy>
  <cp:revision>22</cp:revision>
  <cp:lastPrinted>2019-12-08T19:00:32Z</cp:lastPrinted>
  <dcterms:created xsi:type="dcterms:W3CDTF">2016-05-03T15:33:32Z</dcterms:created>
  <dcterms:modified xsi:type="dcterms:W3CDTF">2019-12-10T22:30:26Z</dcterms:modified>
</cp:coreProperties>
</file>