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28.png" ContentType="image/png"/>
  <Override PartName="/ppt/media/image1.jpeg" ContentType="image/jpeg"/>
  <Override PartName="/ppt/media/image8.png" ContentType="image/png"/>
  <Override PartName="/ppt/media/image2.jpeg" ContentType="image/jpeg"/>
  <Override PartName="/ppt/media/image5.png" ContentType="image/png"/>
  <Override PartName="/ppt/media/image3.jpeg" ContentType="image/jpeg"/>
  <Override PartName="/ppt/media/image4.jpeg" ContentType="image/jpeg"/>
  <Override PartName="/ppt/media/image6.png" ContentType="image/png"/>
  <Override PartName="/ppt/media/image7.png" ContentType="image/png"/>
  <Override PartName="/ppt/media/image9.png" ContentType="image/png"/>
  <Override PartName="/ppt/media/image29.jpeg" ContentType="image/jpe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jpeg" ContentType="image/jpeg"/>
  <Override PartName="/ppt/media/image21.png" ContentType="image/pn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p>
            <a:r>
              <a:rPr b="0" lang="es-ES" sz="1400" spc="-1" strike="noStrike">
                <a:latin typeface="Times New Roman"/>
              </a:rPr>
              <a:t> </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p>
            <a:pPr algn="r"/>
            <a:r>
              <a:rPr b="0" lang="es-ES" sz="1400" spc="-1" strike="noStrike">
                <a:latin typeface="Times New Roman"/>
              </a:rPr>
              <a:t> </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p>
            <a:r>
              <a:rPr b="0" lang="es-ES" sz="1400" spc="-1" strike="noStrike">
                <a:latin typeface="Times New Roman"/>
              </a:rPr>
              <a:t> </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p>
            <a:pPr algn="r"/>
            <a:fld id="{C46FAAF3-8D0A-451F-8151-9A2D8257C24A}"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sldImg"/>
          </p:nvPr>
        </p:nvSpPr>
        <p:spPr>
          <a:xfrm>
            <a:off x="1371600" y="1143000"/>
            <a:ext cx="4114440" cy="3085920"/>
          </a:xfrm>
          <a:prstGeom prst="rect">
            <a:avLst/>
          </a:prstGeom>
        </p:spPr>
      </p:sp>
      <p:sp>
        <p:nvSpPr>
          <p:cNvPr id="103" name="PlaceHolder 2"/>
          <p:cNvSpPr>
            <a:spLocks noGrp="1"/>
          </p:cNvSpPr>
          <p:nvPr>
            <p:ph type="body"/>
          </p:nvPr>
        </p:nvSpPr>
        <p:spPr>
          <a:xfrm>
            <a:off x="685800" y="4400640"/>
            <a:ext cx="5486040" cy="3600000"/>
          </a:xfrm>
          <a:prstGeom prst="rect">
            <a:avLst/>
          </a:prstGeom>
        </p:spPr>
        <p:txBody>
          <a:bodyPr/>
          <a:p>
            <a:endParaRPr b="0" lang="es-ES" sz="2000" spc="-1" strike="noStrike">
              <a:latin typeface="Arial"/>
            </a:endParaRPr>
          </a:p>
        </p:txBody>
      </p:sp>
      <p:sp>
        <p:nvSpPr>
          <p:cNvPr id="104" name="TextShape 3"/>
          <p:cNvSpPr txBox="1"/>
          <p:nvPr/>
        </p:nvSpPr>
        <p:spPr>
          <a:xfrm>
            <a:off x="0" y="0"/>
            <a:ext cx="2971440" cy="458280"/>
          </a:xfrm>
          <a:prstGeom prst="rect">
            <a:avLst/>
          </a:prstGeom>
          <a:noFill/>
          <a:ln>
            <a:noFill/>
          </a:ln>
        </p:spPr>
        <p:txBody>
          <a:bodyPr/>
          <a:p>
            <a:endParaRPr b="0" lang="es-ES" sz="2400" spc="-1" strike="noStrike">
              <a:latin typeface="Times New Roman"/>
            </a:endParaRPr>
          </a:p>
        </p:txBody>
      </p:sp>
      <p:sp>
        <p:nvSpPr>
          <p:cNvPr id="105" name="TextShape 4"/>
          <p:cNvSpPr txBox="1"/>
          <p:nvPr/>
        </p:nvSpPr>
        <p:spPr>
          <a:xfrm>
            <a:off x="3884760" y="0"/>
            <a:ext cx="2971440" cy="458280"/>
          </a:xfrm>
          <a:prstGeom prst="rect">
            <a:avLst/>
          </a:prstGeom>
          <a:noFill/>
          <a:ln>
            <a:noFill/>
          </a:ln>
        </p:spPr>
        <p:txBody>
          <a:bodyPr/>
          <a:p>
            <a:pPr algn="r">
              <a:lnSpc>
                <a:spcPct val="100000"/>
              </a:lnSpc>
            </a:pPr>
            <a:fld id="{4E33D026-88FA-4CF9-BAFF-ADC9721E168E}" type="datetime">
              <a:rPr b="0" lang="es-ES" sz="1200" spc="-1" strike="noStrike">
                <a:solidFill>
                  <a:srgbClr val="000000"/>
                </a:solidFill>
                <a:latin typeface="Times New Roman"/>
              </a:rPr>
              <a:t>25/11/19</a:t>
            </a:fld>
            <a:r>
              <a:rPr b="0" lang="es-ES" sz="1200" spc="-1" strike="noStrike">
                <a:solidFill>
                  <a:srgbClr val="000000"/>
                </a:solidFill>
                <a:latin typeface="Times New Roman"/>
              </a:rPr>
              <a:t> </a:t>
            </a:r>
            <a:fld id="{D38DF061-055F-4436-8553-512BDBD4EDB9}" type="datetime12">
              <a:rPr b="0" lang="es-ES" sz="1200" spc="-1" strike="noStrike">
                <a:solidFill>
                  <a:srgbClr val="000000"/>
                </a:solidFill>
                <a:latin typeface="Times New Roman"/>
              </a:rPr>
              <a:t>09:09 PM</a:t>
            </a:fld>
            <a:endParaRPr b="0" lang="es-ES" sz="1200" spc="-1" strike="noStrike">
              <a:latin typeface="Times New Roman"/>
            </a:endParaRPr>
          </a:p>
        </p:txBody>
      </p:sp>
      <p:sp>
        <p:nvSpPr>
          <p:cNvPr id="106" name="TextShape 5"/>
          <p:cNvSpPr txBox="1"/>
          <p:nvPr/>
        </p:nvSpPr>
        <p:spPr>
          <a:xfrm>
            <a:off x="0" y="8685360"/>
            <a:ext cx="6171840" cy="456840"/>
          </a:xfrm>
          <a:prstGeom prst="rect">
            <a:avLst/>
          </a:prstGeom>
          <a:noFill/>
          <a:ln>
            <a:noFill/>
          </a:ln>
        </p:spPr>
        <p:txBody>
          <a:bodyPr anchor="b"/>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07" name="TextShape 6"/>
          <p:cNvSpPr txBox="1"/>
          <p:nvPr/>
        </p:nvSpPr>
        <p:spPr>
          <a:xfrm>
            <a:off x="6172200" y="8685360"/>
            <a:ext cx="684000" cy="456840"/>
          </a:xfrm>
          <a:prstGeom prst="rect">
            <a:avLst/>
          </a:prstGeom>
          <a:noFill/>
          <a:ln>
            <a:noFill/>
          </a:ln>
        </p:spPr>
        <p:txBody>
          <a:bodyPr anchor="b"/>
          <a:p>
            <a:pPr algn="r">
              <a:lnSpc>
                <a:spcPct val="100000"/>
              </a:lnSpc>
            </a:pPr>
            <a:fld id="{F93D7C4D-7A12-4887-BCAA-F19F1652FA1B}" type="slidenum">
              <a:rPr b="0" lang="es-ES" sz="1200" spc="-1" strike="noStrike">
                <a:solidFill>
                  <a:srgbClr val="000000"/>
                </a:solidFill>
                <a:latin typeface="Times New Roman"/>
              </a:rPr>
              <a:t>&lt;número&gt;</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w="9360">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s/_rels/slide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0.jpeg"/><Relationship Id="rId9"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28.png"/><Relationship Id="rId9" Type="http://schemas.openxmlformats.org/officeDocument/2006/relationships/image" Target="../media/image29.jpeg"/><Relationship Id="rId10"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560" cy="447480"/>
          </a:xfrm>
          <a:prstGeom prst="rect">
            <a:avLst/>
          </a:prstGeom>
          <a:ln w="9360">
            <a:noFill/>
          </a:ln>
        </p:spPr>
      </p:pic>
      <p:pic>
        <p:nvPicPr>
          <p:cNvPr id="85" name="Imagen 4" descr=""/>
          <p:cNvPicPr/>
          <p:nvPr/>
        </p:nvPicPr>
        <p:blipFill>
          <a:blip r:embed="rId2"/>
          <a:stretch/>
        </p:blipFill>
        <p:spPr>
          <a:xfrm>
            <a:off x="7559640" y="235080"/>
            <a:ext cx="1439640" cy="882360"/>
          </a:xfrm>
          <a:prstGeom prst="rect">
            <a:avLst/>
          </a:prstGeom>
          <a:ln w="9360">
            <a:noFill/>
          </a:ln>
        </p:spPr>
      </p:pic>
      <p:sp>
        <p:nvSpPr>
          <p:cNvPr id="86"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87" name="CustomShape 2"/>
          <p:cNvSpPr/>
          <p:nvPr/>
        </p:nvSpPr>
        <p:spPr>
          <a:xfrm>
            <a:off x="1440000" y="1881000"/>
            <a:ext cx="7037280" cy="1431000"/>
          </a:xfrm>
          <a:prstGeom prst="rect">
            <a:avLst/>
          </a:prstGeom>
          <a:noFill/>
          <a:ln w="12600">
            <a:solidFill>
              <a:schemeClr val="tx1"/>
            </a:solidFill>
            <a:miter/>
          </a:ln>
        </p:spPr>
        <p:style>
          <a:lnRef idx="0"/>
          <a:fillRef idx="0"/>
          <a:effectRef idx="0"/>
          <a:fontRef idx="minor"/>
        </p:style>
        <p:txBody>
          <a:bodyPr lIns="90000" rIns="90000" tIns="45000" bIns="45000"/>
          <a:p>
            <a:pPr>
              <a:lnSpc>
                <a:spcPct val="100000"/>
              </a:lnSpc>
              <a:spcBef>
                <a:spcPts val="2200"/>
              </a:spcBef>
            </a:pPr>
            <a:r>
              <a:rPr b="1" lang="es-ES" sz="4400" spc="-1" strike="noStrike">
                <a:solidFill>
                  <a:srgbClr val="000000"/>
                </a:solidFill>
                <a:latin typeface="Arial"/>
                <a:ea typeface="Times New Roman"/>
              </a:rPr>
              <a:t>Qué conviene saber de lactancia materna</a:t>
            </a:r>
            <a:endParaRPr b="0" lang="es-ES" sz="4400" spc="-1" strike="noStrike">
              <a:latin typeface="Arial"/>
            </a:endParaRPr>
          </a:p>
        </p:txBody>
      </p:sp>
      <p:sp>
        <p:nvSpPr>
          <p:cNvPr id="88" name="CustomShape 3"/>
          <p:cNvSpPr/>
          <p:nvPr/>
        </p:nvSpPr>
        <p:spPr>
          <a:xfrm>
            <a:off x="1711080" y="3960000"/>
            <a:ext cx="5128920" cy="1400400"/>
          </a:xfrm>
          <a:prstGeom prst="rect">
            <a:avLst/>
          </a:prstGeom>
          <a:noFill/>
          <a:ln>
            <a:noFill/>
          </a:ln>
        </p:spPr>
        <p:style>
          <a:lnRef idx="0"/>
          <a:fillRef idx="0"/>
          <a:effectRef idx="0"/>
          <a:fontRef idx="minor"/>
        </p:style>
        <p:txBody>
          <a:bodyPr lIns="90000" rIns="90000" tIns="45000" bIns="45000"/>
          <a:p>
            <a:pPr>
              <a:lnSpc>
                <a:spcPct val="100000"/>
              </a:lnSpc>
            </a:pPr>
            <a:r>
              <a:rPr b="0" lang="es-ES" sz="2400" spc="-1" strike="noStrike">
                <a:solidFill>
                  <a:srgbClr val="000000"/>
                </a:solidFill>
                <a:latin typeface="Arial"/>
                <a:ea typeface="DejaVu Sans"/>
              </a:rPr>
              <a:t>Ana Martínez Rubio</a:t>
            </a:r>
            <a:r>
              <a:rPr b="0" lang="es-ES" sz="2400" spc="-1" strike="noStrike">
                <a:solidFill>
                  <a:srgbClr val="000000"/>
                </a:solidFill>
                <a:latin typeface="Arial"/>
                <a:ea typeface="DejaVu Sans"/>
              </a:rPr>
              <a:t>.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000" spc="-1" strike="noStrike">
                <a:solidFill>
                  <a:srgbClr val="000000"/>
                </a:solidFill>
                <a:latin typeface="Arial"/>
                <a:ea typeface="DejaVu Sans"/>
              </a:rPr>
              <a:t>In memoriam</a:t>
            </a:r>
            <a:endParaRPr b="0" lang="es-ES" sz="2000" spc="-1" strike="noStrike">
              <a:latin typeface="Arial"/>
            </a:endParaRPr>
          </a:p>
          <a:p>
            <a:pPr>
              <a:lnSpc>
                <a:spcPct val="100000"/>
              </a:lnSpc>
            </a:pPr>
            <a:r>
              <a:rPr b="0" lang="es-ES" sz="2400" spc="-1" strike="noStrike">
                <a:solidFill>
                  <a:srgbClr val="000000"/>
                </a:solidFill>
                <a:latin typeface="Arial"/>
                <a:ea typeface="DejaVu Sans"/>
              </a:rPr>
              <a:t>Esther Ruiz Chércoles</a:t>
            </a:r>
            <a:r>
              <a:rPr b="0" lang="es-ES" sz="2400" spc="-1" strike="noStrike">
                <a:solidFill>
                  <a:srgbClr val="000000"/>
                </a:solidFill>
                <a:latin typeface="Arial"/>
                <a:ea typeface="DejaVu Sans"/>
              </a:rPr>
              <a:t>.</a:t>
            </a:r>
            <a:r>
              <a:rPr b="0" lang="es-ES" sz="1800" spc="-1" strike="noStrike">
                <a:solidFill>
                  <a:srgbClr val="000000"/>
                </a:solidFill>
                <a:latin typeface="Arial"/>
                <a:ea typeface="DejaVu Sans"/>
              </a:rPr>
              <a:t> </a:t>
            </a:r>
            <a:r>
              <a:rPr b="0" lang="es-ES" sz="2000" spc="-1" strike="noStrike">
                <a:solidFill>
                  <a:srgbClr val="000000"/>
                </a:solidFill>
                <a:latin typeface="Arial"/>
                <a:ea typeface="DejaVu Sans"/>
              </a:rPr>
              <a:t>Pediatra</a:t>
            </a:r>
            <a:r>
              <a:rPr b="0" lang="es-ES" sz="1800" spc="-1" strike="noStrike">
                <a:solidFill>
                  <a:srgbClr val="000000"/>
                </a:solidFill>
                <a:latin typeface="Arial"/>
                <a:ea typeface="DejaVu Sans"/>
              </a:rPr>
              <a:t> (Revisión)</a:t>
            </a:r>
            <a:endParaRPr b="0" lang="es-ES" sz="1800" spc="-1" strike="noStrike">
              <a:latin typeface="Arial"/>
            </a:endParaRPr>
          </a:p>
        </p:txBody>
      </p:sp>
      <p:pic>
        <p:nvPicPr>
          <p:cNvPr id="89" name="" descr=""/>
          <p:cNvPicPr/>
          <p:nvPr/>
        </p:nvPicPr>
        <p:blipFill>
          <a:blip r:embed="rId3"/>
          <a:stretch/>
        </p:blipFill>
        <p:spPr>
          <a:xfrm>
            <a:off x="7336800" y="4752000"/>
            <a:ext cx="1519200" cy="100800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Lactancia materna</a:t>
            </a:r>
            <a:endParaRPr b="0" lang="es-ES" sz="3600" spc="-1" strike="noStrike">
              <a:solidFill>
                <a:srgbClr val="000000"/>
              </a:solidFill>
              <a:latin typeface="Calibri"/>
            </a:endParaRPr>
          </a:p>
        </p:txBody>
      </p:sp>
      <p:sp>
        <p:nvSpPr>
          <p:cNvPr id="91" name="TextShape 2"/>
          <p:cNvSpPr txBox="1"/>
          <p:nvPr/>
        </p:nvSpPr>
        <p:spPr>
          <a:xfrm>
            <a:off x="720000" y="1584000"/>
            <a:ext cx="7856640" cy="621072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Durante el embarazo:</a:t>
            </a:r>
            <a:endParaRPr b="0" lang="es-ES" sz="2800" spc="-1" strike="noStrike">
              <a:solidFill>
                <a:srgbClr val="000000"/>
              </a:solidFill>
              <a:latin typeface="Calibri"/>
            </a:endParaRPr>
          </a:p>
          <a:p>
            <a:pPr lvl="1" marL="914400" indent="-396360">
              <a:lnSpc>
                <a:spcPct val="90000"/>
              </a:lnSpc>
              <a:spcBef>
                <a:spcPts val="479"/>
              </a:spcBef>
              <a:buSzPct val="100000"/>
              <a:buBlip>
                <a:blip r:embed="rId2"/>
              </a:buBlip>
            </a:pPr>
            <a:r>
              <a:rPr b="0" lang="es-ES" sz="2400" spc="-1" strike="noStrike">
                <a:solidFill>
                  <a:srgbClr val="000000"/>
                </a:solidFill>
                <a:latin typeface="Calibri"/>
              </a:rPr>
              <a:t>Muchas mujeres dejan de fumar y cuidan más su alimentación.</a:t>
            </a:r>
            <a:endParaRPr b="0" lang="es-ES" sz="2400" spc="-1" strike="noStrike">
              <a:solidFill>
                <a:srgbClr val="000000"/>
              </a:solidFill>
              <a:latin typeface="Calibri"/>
            </a:endParaRPr>
          </a:p>
          <a:p>
            <a:pPr lvl="1" marL="914400" indent="-396360">
              <a:lnSpc>
                <a:spcPct val="90000"/>
              </a:lnSpc>
              <a:spcBef>
                <a:spcPts val="479"/>
              </a:spcBef>
              <a:buSzPct val="100000"/>
              <a:buBlip>
                <a:blip r:embed="rId3"/>
              </a:buBlip>
            </a:pPr>
            <a:r>
              <a:rPr b="0" lang="es-ES" sz="2400" spc="-1" strike="noStrike">
                <a:solidFill>
                  <a:srgbClr val="000000"/>
                </a:solidFill>
                <a:latin typeface="Calibri"/>
              </a:rPr>
              <a:t>Los pechos crecen para poder producir leche.</a:t>
            </a:r>
            <a:endParaRPr b="0" lang="es-ES" sz="2400" spc="-1" strike="noStrike">
              <a:solidFill>
                <a:srgbClr val="000000"/>
              </a:solidFill>
              <a:latin typeface="Calibri"/>
            </a:endParaRPr>
          </a:p>
          <a:p>
            <a:endParaRPr b="0" lang="es-ES" sz="24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¿Podré dar el pecho?</a:t>
            </a:r>
            <a:endParaRPr b="0" lang="es-ES" sz="2800" spc="-1" strike="noStrike">
              <a:solidFill>
                <a:srgbClr val="000000"/>
              </a:solidFill>
              <a:latin typeface="Calibri"/>
            </a:endParaRPr>
          </a:p>
          <a:p>
            <a:pPr lvl="1" marL="914400" indent="-396360">
              <a:lnSpc>
                <a:spcPct val="90000"/>
              </a:lnSpc>
              <a:spcBef>
                <a:spcPts val="479"/>
              </a:spcBef>
              <a:buSzPct val="100000"/>
              <a:buBlip>
                <a:blip r:embed="rId5"/>
              </a:buBlip>
            </a:pPr>
            <a:r>
              <a:rPr b="0" lang="es-ES" sz="2400" spc="-1" strike="noStrike">
                <a:solidFill>
                  <a:srgbClr val="000000"/>
                </a:solidFill>
                <a:latin typeface="Calibri"/>
              </a:rPr>
              <a:t>Pues claro, (casi) todas las mujeres pueden. </a:t>
            </a:r>
            <a:endParaRPr b="0" lang="es-ES" sz="2400" spc="-1" strike="noStrike">
              <a:solidFill>
                <a:srgbClr val="000000"/>
              </a:solidFill>
              <a:latin typeface="Calibri"/>
            </a:endParaRPr>
          </a:p>
          <a:p>
            <a:pPr>
              <a:lnSpc>
                <a:spcPct val="90000"/>
              </a:lnSpc>
              <a:spcBef>
                <a:spcPts val="561"/>
              </a:spcBef>
            </a:pPr>
            <a:endParaRPr b="0" lang="es-ES" sz="2400" spc="-1" strike="noStrike">
              <a:solidFill>
                <a:srgbClr val="000000"/>
              </a:solidFill>
              <a:latin typeface="Calibri"/>
            </a:endParaRPr>
          </a:p>
          <a:p>
            <a:pPr marL="517680">
              <a:lnSpc>
                <a:spcPct val="90000"/>
              </a:lnSpc>
              <a:spcBef>
                <a:spcPts val="479"/>
              </a:spcBef>
            </a:pPr>
            <a:endParaRPr b="0" lang="es-ES" sz="2400" spc="-1" strike="noStrike">
              <a:solidFill>
                <a:srgbClr val="000000"/>
              </a:solidFill>
              <a:latin typeface="Calibri"/>
            </a:endParaRPr>
          </a:p>
          <a:p>
            <a:pPr>
              <a:lnSpc>
                <a:spcPct val="90000"/>
              </a:lnSpc>
              <a:spcBef>
                <a:spcPts val="561"/>
              </a:spcBef>
            </a:pPr>
            <a:endParaRPr b="0" lang="es-ES" sz="2400" spc="-1" strike="noStrike">
              <a:solidFill>
                <a:srgbClr val="000000"/>
              </a:solidFill>
              <a:latin typeface="Calibri"/>
            </a:endParaRPr>
          </a:p>
          <a:p>
            <a:pPr>
              <a:lnSpc>
                <a:spcPct val="90000"/>
              </a:lnSpc>
              <a:spcBef>
                <a:spcPts val="561"/>
              </a:spcBef>
            </a:pPr>
            <a:endParaRPr b="0" lang="es-ES" sz="2400" spc="-1" strike="noStrike">
              <a:solidFill>
                <a:srgbClr val="000000"/>
              </a:solidFill>
              <a:latin typeface="Calibri"/>
            </a:endParaRPr>
          </a:p>
          <a:p>
            <a:pPr>
              <a:lnSpc>
                <a:spcPct val="90000"/>
              </a:lnSpc>
              <a:spcBef>
                <a:spcPts val="561"/>
              </a:spcBef>
            </a:pPr>
            <a:endParaRPr b="0" lang="es-ES" sz="2400" spc="-1" strike="noStrike">
              <a:solidFill>
                <a:srgbClr val="000000"/>
              </a:solidFill>
              <a:latin typeface="Calibri"/>
            </a:endParaRPr>
          </a:p>
        </p:txBody>
      </p:sp>
      <p:pic>
        <p:nvPicPr>
          <p:cNvPr id="92" name="Imagen 3" descr=""/>
          <p:cNvPicPr/>
          <p:nvPr/>
        </p:nvPicPr>
        <p:blipFill>
          <a:blip r:embed="rId6"/>
          <a:stretch/>
        </p:blipFill>
        <p:spPr>
          <a:xfrm>
            <a:off x="7524720" y="6330960"/>
            <a:ext cx="1447560" cy="447480"/>
          </a:xfrm>
          <a:prstGeom prst="rect">
            <a:avLst/>
          </a:prstGeom>
          <a:ln w="9360">
            <a:noFill/>
          </a:ln>
        </p:spPr>
      </p:pic>
      <p:pic>
        <p:nvPicPr>
          <p:cNvPr id="93" name="Imagen 4" descr=""/>
          <p:cNvPicPr/>
          <p:nvPr/>
        </p:nvPicPr>
        <p:blipFill>
          <a:blip r:embed="rId7"/>
          <a:stretch/>
        </p:blipFill>
        <p:spPr>
          <a:xfrm>
            <a:off x="7559640" y="235080"/>
            <a:ext cx="1439640" cy="882360"/>
          </a:xfrm>
          <a:prstGeom prst="rect">
            <a:avLst/>
          </a:prstGeom>
          <a:ln w="9360">
            <a:noFill/>
          </a:ln>
        </p:spPr>
      </p:pic>
      <p:sp>
        <p:nvSpPr>
          <p:cNvPr id="94"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95" name="" descr=""/>
          <p:cNvPicPr/>
          <p:nvPr/>
        </p:nvPicPr>
        <p:blipFill>
          <a:blip r:embed="rId8"/>
          <a:stretch/>
        </p:blipFill>
        <p:spPr>
          <a:xfrm>
            <a:off x="7336800" y="4752000"/>
            <a:ext cx="1519200" cy="1008000"/>
          </a:xfrm>
          <a:prstGeom prst="rect">
            <a:avLst/>
          </a:prstGeom>
          <a:ln>
            <a:noFill/>
          </a:ln>
        </p:spPr>
      </p:pic>
    </p:spTree>
  </p:cSld>
  <p:transition>
    <p:fade/>
  </p:transition>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665280" y="347040"/>
            <a:ext cx="7023240" cy="498240"/>
          </a:xfrm>
          <a:prstGeom prst="rect">
            <a:avLst/>
          </a:prstGeom>
          <a:noFill/>
          <a:ln>
            <a:noFill/>
          </a:ln>
        </p:spPr>
        <p:txBody>
          <a:bodyPr lIns="0" rIns="0" tIns="0" bIns="0"/>
          <a:p>
            <a:pPr>
              <a:lnSpc>
                <a:spcPct val="90000"/>
              </a:lnSpc>
            </a:pPr>
            <a:r>
              <a:rPr b="0" lang="es-ES" sz="3600" spc="-151" strike="noStrike">
                <a:solidFill>
                  <a:srgbClr val="161d32"/>
                </a:solidFill>
                <a:latin typeface="Calibri"/>
                <a:ea typeface="Times New Roman"/>
              </a:rPr>
              <a:t>Lactancia materna</a:t>
            </a:r>
            <a:endParaRPr b="0" lang="es-ES" sz="3600" spc="-1" strike="noStrike">
              <a:solidFill>
                <a:srgbClr val="000000"/>
              </a:solidFill>
              <a:latin typeface="Calibri"/>
            </a:endParaRPr>
          </a:p>
        </p:txBody>
      </p:sp>
      <p:sp>
        <p:nvSpPr>
          <p:cNvPr id="97" name="TextShape 2"/>
          <p:cNvSpPr txBox="1"/>
          <p:nvPr/>
        </p:nvSpPr>
        <p:spPr>
          <a:xfrm>
            <a:off x="720000" y="1326960"/>
            <a:ext cx="7560000" cy="4721040"/>
          </a:xfrm>
          <a:prstGeom prst="rect">
            <a:avLst/>
          </a:prstGeom>
          <a:noFill/>
          <a:ln w="9360">
            <a:noFill/>
          </a:ln>
        </p:spPr>
        <p:txBody>
          <a:bodyPr lIns="0" rIns="0" tIns="0" bIns="0"/>
          <a:p>
            <a:pPr marL="396720" indent="-396360">
              <a:lnSpc>
                <a:spcPct val="90000"/>
              </a:lnSpc>
              <a:spcBef>
                <a:spcPts val="561"/>
              </a:spcBef>
              <a:buSzPct val="100014"/>
              <a:buBlip>
                <a:blip r:embed="rId1"/>
              </a:buBlip>
            </a:pPr>
            <a:r>
              <a:rPr b="0" lang="es-ES" sz="2800" spc="-1" strike="noStrike">
                <a:solidFill>
                  <a:srgbClr val="000000"/>
                </a:solidFill>
                <a:latin typeface="Calibri"/>
              </a:rPr>
              <a:t>¿Seguro que tendré suficiente leche?</a:t>
            </a:r>
            <a:endParaRPr b="0" lang="es-ES" sz="2800" spc="-1" strike="noStrike">
              <a:solidFill>
                <a:srgbClr val="000000"/>
              </a:solidFill>
              <a:latin typeface="Calibri"/>
            </a:endParaRPr>
          </a:p>
          <a:p>
            <a:pPr lvl="1" marL="914400" indent="-396360">
              <a:lnSpc>
                <a:spcPct val="90000"/>
              </a:lnSpc>
              <a:spcBef>
                <a:spcPts val="479"/>
              </a:spcBef>
              <a:buSzPct val="100000"/>
              <a:buBlip>
                <a:blip r:embed="rId2"/>
              </a:buBlip>
            </a:pPr>
            <a:r>
              <a:rPr b="0" lang="es-ES" sz="2600" spc="-1" strike="noStrike">
                <a:solidFill>
                  <a:srgbClr val="000000"/>
                </a:solidFill>
                <a:latin typeface="Calibri"/>
              </a:rPr>
              <a:t>Sí. Hay que poner al bebé al pecho muy a menudo.</a:t>
            </a:r>
            <a:endParaRPr b="0" lang="es-ES" sz="2600" spc="-1" strike="noStrike">
              <a:solidFill>
                <a:srgbClr val="000000"/>
              </a:solidFill>
              <a:latin typeface="Calibri"/>
            </a:endParaRPr>
          </a:p>
          <a:p>
            <a:pPr lvl="1" marL="914400" indent="-396360">
              <a:lnSpc>
                <a:spcPct val="90000"/>
              </a:lnSpc>
              <a:spcBef>
                <a:spcPts val="400"/>
              </a:spcBef>
              <a:buSzPct val="100000"/>
              <a:buBlip>
                <a:blip r:embed="rId3"/>
              </a:buBlip>
            </a:pPr>
            <a:r>
              <a:rPr b="0" lang="es-ES" sz="2600" spc="-1" strike="noStrike">
                <a:solidFill>
                  <a:srgbClr val="000000"/>
                </a:solidFill>
                <a:latin typeface="Calibri"/>
              </a:rPr>
              <a:t>El pecho no tiene horario.</a:t>
            </a:r>
            <a:endParaRPr b="0" lang="es-ES" sz="2600" spc="-1" strike="noStrike">
              <a:solidFill>
                <a:srgbClr val="000000"/>
              </a:solidFill>
              <a:latin typeface="Calibri"/>
            </a:endParaRPr>
          </a:p>
          <a:p>
            <a:pPr>
              <a:lnSpc>
                <a:spcPct val="90000"/>
              </a:lnSpc>
              <a:spcBef>
                <a:spcPts val="561"/>
              </a:spcBef>
            </a:pPr>
            <a:endParaRPr b="0" lang="es-ES" sz="2600" spc="-1" strike="noStrike">
              <a:solidFill>
                <a:srgbClr val="000000"/>
              </a:solidFill>
              <a:latin typeface="Calibri"/>
            </a:endParaRPr>
          </a:p>
          <a:p>
            <a:pPr marL="396720" indent="-396360">
              <a:lnSpc>
                <a:spcPct val="90000"/>
              </a:lnSpc>
              <a:spcBef>
                <a:spcPts val="561"/>
              </a:spcBef>
              <a:buSzPct val="100014"/>
              <a:buBlip>
                <a:blip r:embed="rId4"/>
              </a:buBlip>
            </a:pPr>
            <a:r>
              <a:rPr b="0" lang="es-ES" sz="2800" spc="-1" strike="noStrike">
                <a:solidFill>
                  <a:srgbClr val="000000"/>
                </a:solidFill>
                <a:latin typeface="Calibri"/>
              </a:rPr>
              <a:t>¿Cuándo debo poner el bebé al pecho la primera vez?</a:t>
            </a:r>
            <a:endParaRPr b="0" lang="es-ES" sz="2800" spc="-1" strike="noStrike">
              <a:solidFill>
                <a:srgbClr val="000000"/>
              </a:solidFill>
              <a:latin typeface="Calibri"/>
            </a:endParaRPr>
          </a:p>
          <a:p>
            <a:pPr lvl="1" marL="914400" indent="-396360">
              <a:lnSpc>
                <a:spcPct val="90000"/>
              </a:lnSpc>
              <a:spcBef>
                <a:spcPts val="479"/>
              </a:spcBef>
              <a:buSzPct val="100000"/>
              <a:buBlip>
                <a:blip r:embed="rId5"/>
              </a:buBlip>
            </a:pPr>
            <a:r>
              <a:rPr b="0" lang="es-ES" sz="2600" spc="-1" strike="noStrike">
                <a:solidFill>
                  <a:srgbClr val="000000"/>
                </a:solidFill>
                <a:latin typeface="Calibri"/>
              </a:rPr>
              <a:t>Cuanto antes. Se favorece el “piel con piel” nada más nacer.</a:t>
            </a:r>
            <a:endParaRPr b="0" lang="es-ES" sz="2600" spc="-1" strike="noStrike">
              <a:solidFill>
                <a:srgbClr val="000000"/>
              </a:solidFill>
              <a:latin typeface="Calibri"/>
            </a:endParaRPr>
          </a:p>
          <a:p>
            <a:pPr lvl="1" marL="914400" indent="-396360">
              <a:lnSpc>
                <a:spcPct val="90000"/>
              </a:lnSpc>
              <a:spcBef>
                <a:spcPts val="479"/>
              </a:spcBef>
              <a:buSzPct val="100000"/>
              <a:buBlip>
                <a:blip r:embed="rId6"/>
              </a:buBlip>
            </a:pPr>
            <a:r>
              <a:rPr b="0" lang="es-ES" sz="2600" spc="-1" strike="noStrike">
                <a:solidFill>
                  <a:srgbClr val="000000"/>
                </a:solidFill>
                <a:latin typeface="Calibri"/>
              </a:rPr>
              <a:t>El bebé “trepa” hasta el pecho.</a:t>
            </a:r>
            <a:endParaRPr b="0" lang="es-ES" sz="2600" spc="-1" strike="noStrike">
              <a:solidFill>
                <a:srgbClr val="000000"/>
              </a:solidFill>
              <a:latin typeface="Calibri"/>
            </a:endParaRPr>
          </a:p>
          <a:p>
            <a:pPr marL="517680">
              <a:lnSpc>
                <a:spcPct val="90000"/>
              </a:lnSpc>
              <a:spcBef>
                <a:spcPts val="479"/>
              </a:spcBef>
            </a:pPr>
            <a:endParaRPr b="0" lang="es-ES" sz="2600" spc="-1" strike="noStrike">
              <a:solidFill>
                <a:srgbClr val="000000"/>
              </a:solidFill>
              <a:latin typeface="Calibri"/>
            </a:endParaRPr>
          </a:p>
          <a:p>
            <a:pPr>
              <a:lnSpc>
                <a:spcPct val="90000"/>
              </a:lnSpc>
              <a:spcBef>
                <a:spcPts val="561"/>
              </a:spcBef>
            </a:pPr>
            <a:endParaRPr b="0" lang="es-ES" sz="2600" spc="-1" strike="noStrike">
              <a:solidFill>
                <a:srgbClr val="000000"/>
              </a:solidFill>
              <a:latin typeface="Calibri"/>
            </a:endParaRPr>
          </a:p>
          <a:p>
            <a:pPr>
              <a:lnSpc>
                <a:spcPct val="90000"/>
              </a:lnSpc>
              <a:spcBef>
                <a:spcPts val="561"/>
              </a:spcBef>
            </a:pPr>
            <a:endParaRPr b="0" lang="es-ES" sz="2600" spc="-1" strike="noStrike">
              <a:solidFill>
                <a:srgbClr val="000000"/>
              </a:solidFill>
              <a:latin typeface="Calibri"/>
            </a:endParaRPr>
          </a:p>
          <a:p>
            <a:pPr>
              <a:lnSpc>
                <a:spcPct val="90000"/>
              </a:lnSpc>
              <a:spcBef>
                <a:spcPts val="561"/>
              </a:spcBef>
            </a:pPr>
            <a:endParaRPr b="0" lang="es-ES" sz="2600" spc="-1" strike="noStrike">
              <a:solidFill>
                <a:srgbClr val="000000"/>
              </a:solidFill>
              <a:latin typeface="Calibri"/>
            </a:endParaRPr>
          </a:p>
        </p:txBody>
      </p:sp>
      <p:pic>
        <p:nvPicPr>
          <p:cNvPr id="98" name="Imagen 3" descr=""/>
          <p:cNvPicPr/>
          <p:nvPr/>
        </p:nvPicPr>
        <p:blipFill>
          <a:blip r:embed="rId7"/>
          <a:stretch/>
        </p:blipFill>
        <p:spPr>
          <a:xfrm>
            <a:off x="7524720" y="6330960"/>
            <a:ext cx="1447560" cy="447480"/>
          </a:xfrm>
          <a:prstGeom prst="rect">
            <a:avLst/>
          </a:prstGeom>
          <a:ln w="9360">
            <a:noFill/>
          </a:ln>
        </p:spPr>
      </p:pic>
      <p:pic>
        <p:nvPicPr>
          <p:cNvPr id="99" name="Imagen 4" descr=""/>
          <p:cNvPicPr/>
          <p:nvPr/>
        </p:nvPicPr>
        <p:blipFill>
          <a:blip r:embed="rId8"/>
          <a:stretch/>
        </p:blipFill>
        <p:spPr>
          <a:xfrm>
            <a:off x="7559640" y="235080"/>
            <a:ext cx="1439640" cy="882360"/>
          </a:xfrm>
          <a:prstGeom prst="rect">
            <a:avLst/>
          </a:prstGeom>
          <a:ln w="9360">
            <a:noFill/>
          </a:ln>
        </p:spPr>
      </p:pic>
      <p:sp>
        <p:nvSpPr>
          <p:cNvPr id="100"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01" name="" descr=""/>
          <p:cNvPicPr/>
          <p:nvPr/>
        </p:nvPicPr>
        <p:blipFill>
          <a:blip r:embed="rId9"/>
          <a:stretch/>
        </p:blipFill>
        <p:spPr>
          <a:xfrm>
            <a:off x="7336800" y="4752000"/>
            <a:ext cx="1519200" cy="1008000"/>
          </a:xfrm>
          <a:prstGeom prst="rect">
            <a:avLst/>
          </a:prstGeom>
          <a:ln>
            <a:noFill/>
          </a:ln>
        </p:spPr>
      </p:pic>
    </p:spTree>
  </p:cSld>
  <p:transition>
    <p:fade/>
  </p:transition>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8024</TotalTime>
  <Application>LibreOffice/6.1.3.2$Windows_X86_64 LibreOffice_project/86daf60bf00efa86ad547e59e09d6bb77c699acb</Application>
  <Words>277</Words>
  <Paragraphs>35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2019-11-25T21:09:57Z</dcterms:modified>
  <cp:revision>72</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3</vt:i4>
  </property>
</Properties>
</file>