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2.jpeg" ContentType="image/jpeg"/>
  <Override PartName="/ppt/media/image5.png" ContentType="image/png"/>
  <Override PartName="/ppt/media/image48.png" ContentType="image/png"/>
  <Override PartName="/ppt/media/image3.jpeg" ContentType="image/jpeg"/>
  <Override PartName="/ppt/media/image58.png" ContentType="image/png"/>
  <Override PartName="/ppt/media/image4.jpeg" ContentType="image/jpeg"/>
  <Override PartName="/ppt/media/image56.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54.png" ContentType="image/png"/>
  <Override PartName="/ppt/media/image21.jpeg" ContentType="image/jpe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47.png" ContentType="image/png"/>
  <Override PartName="/ppt/media/image27.jpeg" ContentType="image/jpe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8.jpeg" ContentType="image/jpe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png" ContentType="image/png"/>
  <Override PartName="/ppt/media/image45.jpeg" ContentType="image/jpeg"/>
  <Override PartName="/ppt/media/image46.png" ContentType="image/png"/>
  <Override PartName="/ppt/media/image49.png" ContentType="image/png"/>
  <Override PartName="/ppt/media/image50.png" ContentType="image/png"/>
  <Override PartName="/ppt/media/image51.png" ContentType="image/png"/>
  <Override PartName="/ppt/media/image52.png" ContentType="image/png"/>
  <Override PartName="/ppt/media/image53.png" ContentType="image/png"/>
  <Override PartName="/ppt/media/image55.png" ContentType="image/png"/>
  <Override PartName="/ppt/media/image57.png" ContentType="image/png"/>
  <Override PartName="/ppt/media/image59.png" ContentType="image/png"/>
  <Override PartName="/ppt/media/image60.png" ContentType="image/png"/>
  <Override PartName="/ppt/media/image61.png" ContentType="image/png"/>
  <Override PartName="/ppt/media/image62.png" ContentType="image/png"/>
  <Override PartName="/ppt/media/image63.png" ContentType="image/png"/>
  <Override PartName="/ppt/media/image64.png" ContentType="image/png"/>
  <Override PartName="/ppt/media/image65.png" ContentType="image/png"/>
  <Override PartName="/ppt/media/image66.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p>
            <a:pPr algn="r"/>
            <a:fld id="{7D0379CC-D648-485E-A122-29398170B9E4}"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sldImg"/>
          </p:nvPr>
        </p:nvSpPr>
        <p:spPr>
          <a:xfrm>
            <a:off x="1371600" y="1143000"/>
            <a:ext cx="4114440" cy="3085920"/>
          </a:xfrm>
          <a:prstGeom prst="rect">
            <a:avLst/>
          </a:prstGeom>
        </p:spPr>
      </p:sp>
      <p:sp>
        <p:nvSpPr>
          <p:cNvPr id="130" name="PlaceHolder 2"/>
          <p:cNvSpPr>
            <a:spLocks noGrp="1"/>
          </p:cNvSpPr>
          <p:nvPr>
            <p:ph type="body"/>
          </p:nvPr>
        </p:nvSpPr>
        <p:spPr>
          <a:xfrm>
            <a:off x="685800" y="4400640"/>
            <a:ext cx="5486040" cy="3600000"/>
          </a:xfrm>
          <a:prstGeom prst="rect">
            <a:avLst/>
          </a:prstGeom>
        </p:spPr>
        <p:txBody>
          <a:bodyPr/>
          <a:p>
            <a:endParaRPr b="0" lang="es-ES" sz="2000" spc="-1" strike="noStrike">
              <a:latin typeface="Arial"/>
            </a:endParaRPr>
          </a:p>
        </p:txBody>
      </p:sp>
      <p:sp>
        <p:nvSpPr>
          <p:cNvPr id="131" name="TextShape 3"/>
          <p:cNvSpPr txBox="1"/>
          <p:nvPr/>
        </p:nvSpPr>
        <p:spPr>
          <a:xfrm>
            <a:off x="0" y="0"/>
            <a:ext cx="2971440" cy="458280"/>
          </a:xfrm>
          <a:prstGeom prst="rect">
            <a:avLst/>
          </a:prstGeom>
          <a:noFill/>
          <a:ln>
            <a:noFill/>
          </a:ln>
        </p:spPr>
        <p:txBody>
          <a:bodyPr/>
          <a:p>
            <a:endParaRPr b="0" lang="es-ES" sz="2400" spc="-1" strike="noStrike">
              <a:latin typeface="Times New Roman"/>
            </a:endParaRPr>
          </a:p>
        </p:txBody>
      </p:sp>
      <p:sp>
        <p:nvSpPr>
          <p:cNvPr id="132" name="TextShape 4"/>
          <p:cNvSpPr txBox="1"/>
          <p:nvPr/>
        </p:nvSpPr>
        <p:spPr>
          <a:xfrm>
            <a:off x="3884760" y="0"/>
            <a:ext cx="2971440" cy="458280"/>
          </a:xfrm>
          <a:prstGeom prst="rect">
            <a:avLst/>
          </a:prstGeom>
          <a:noFill/>
          <a:ln>
            <a:noFill/>
          </a:ln>
        </p:spPr>
        <p:txBody>
          <a:bodyPr/>
          <a:p>
            <a:pPr algn="r">
              <a:lnSpc>
                <a:spcPct val="100000"/>
              </a:lnSpc>
            </a:pPr>
            <a:fld id="{D40D98CE-F892-4FBF-ABFD-6D51FB370FE3}" type="datetime">
              <a:rPr b="0" lang="es-ES" sz="1200" spc="-1" strike="noStrike">
                <a:solidFill>
                  <a:srgbClr val="000000"/>
                </a:solidFill>
                <a:latin typeface="Times New Roman"/>
              </a:rPr>
              <a:t>25/11/19</a:t>
            </a:fld>
            <a:r>
              <a:rPr b="0" lang="es-ES" sz="1200" spc="-1" strike="noStrike">
                <a:solidFill>
                  <a:srgbClr val="000000"/>
                </a:solidFill>
                <a:latin typeface="Times New Roman"/>
              </a:rPr>
              <a:t> </a:t>
            </a:r>
            <a:fld id="{EAC22802-D3D0-43FD-8637-B83E95EBBDAC}" type="datetime12">
              <a:rPr b="0" lang="es-ES" sz="1200" spc="-1" strike="noStrike">
                <a:solidFill>
                  <a:srgbClr val="000000"/>
                </a:solidFill>
                <a:latin typeface="Times New Roman"/>
              </a:rPr>
              <a:t>08:19 PM</a:t>
            </a:fld>
            <a:endParaRPr b="0" lang="es-ES" sz="1200" spc="-1" strike="noStrike">
              <a:latin typeface="Times New Roman"/>
            </a:endParaRPr>
          </a:p>
        </p:txBody>
      </p:sp>
      <p:sp>
        <p:nvSpPr>
          <p:cNvPr id="133" name="TextShape 5"/>
          <p:cNvSpPr txBox="1"/>
          <p:nvPr/>
        </p:nvSpPr>
        <p:spPr>
          <a:xfrm>
            <a:off x="0" y="8685360"/>
            <a:ext cx="6171840" cy="456840"/>
          </a:xfrm>
          <a:prstGeom prst="rect">
            <a:avLst/>
          </a:prstGeom>
          <a:noFill/>
          <a:ln>
            <a:noFill/>
          </a:ln>
        </p:spPr>
        <p:txBody>
          <a:bodyPr anchor="b"/>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34" name="TextShape 6"/>
          <p:cNvSpPr txBox="1"/>
          <p:nvPr/>
        </p:nvSpPr>
        <p:spPr>
          <a:xfrm>
            <a:off x="6172200" y="8685360"/>
            <a:ext cx="684000" cy="456840"/>
          </a:xfrm>
          <a:prstGeom prst="rect">
            <a:avLst/>
          </a:prstGeom>
          <a:noFill/>
          <a:ln>
            <a:noFill/>
          </a:ln>
        </p:spPr>
        <p:txBody>
          <a:bodyPr anchor="b"/>
          <a:p>
            <a:pPr algn="r">
              <a:lnSpc>
                <a:spcPct val="100000"/>
              </a:lnSpc>
            </a:pPr>
            <a:fld id="{8FB32ACD-F5A7-4EB0-8F51-6104CF6F684A}"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png"/><Relationship Id="rId9" Type="http://schemas.openxmlformats.org/officeDocument/2006/relationships/image" Target="../media/image21.jpeg"/><Relationship Id="rId10"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jpeg"/><Relationship Id="rId7"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image" Target="../media/image37.png"/><Relationship Id="rId11" Type="http://schemas.openxmlformats.org/officeDocument/2006/relationships/image" Target="../media/image38.jpeg"/><Relationship Id="rId1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9.png"/><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png"/><Relationship Id="rId7" Type="http://schemas.openxmlformats.org/officeDocument/2006/relationships/image" Target="../media/image45.jpeg"/><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46.png"/><Relationship Id="rId2" Type="http://schemas.openxmlformats.org/officeDocument/2006/relationships/image" Target="../media/image47.png"/><Relationship Id="rId3" Type="http://schemas.openxmlformats.org/officeDocument/2006/relationships/image" Target="../media/image48.png"/><Relationship Id="rId4" Type="http://schemas.openxmlformats.org/officeDocument/2006/relationships/image" Target="../media/image49.png"/><Relationship Id="rId5" Type="http://schemas.openxmlformats.org/officeDocument/2006/relationships/image" Target="../media/image50.png"/><Relationship Id="rId6" Type="http://schemas.openxmlformats.org/officeDocument/2006/relationships/image" Target="../media/image51.png"/><Relationship Id="rId7" Type="http://schemas.openxmlformats.org/officeDocument/2006/relationships/image" Target="../media/image52.png"/><Relationship Id="rId8" Type="http://schemas.openxmlformats.org/officeDocument/2006/relationships/image" Target="../media/image53.png"/><Relationship Id="rId9" Type="http://schemas.openxmlformats.org/officeDocument/2006/relationships/image" Target="../media/image54.png"/><Relationship Id="rId10" Type="http://schemas.openxmlformats.org/officeDocument/2006/relationships/image" Target="../media/image55.png"/><Relationship Id="rId11" Type="http://schemas.openxmlformats.org/officeDocument/2006/relationships/image" Target="../media/image56.jpeg"/><Relationship Id="rId1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57.png"/><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62.png"/><Relationship Id="rId7" Type="http://schemas.openxmlformats.org/officeDocument/2006/relationships/image" Target="../media/image63.png"/><Relationship Id="rId8" Type="http://schemas.openxmlformats.org/officeDocument/2006/relationships/image" Target="../media/image64.png"/><Relationship Id="rId9" Type="http://schemas.openxmlformats.org/officeDocument/2006/relationships/image" Target="../media/image65.png"/><Relationship Id="rId10" Type="http://schemas.openxmlformats.org/officeDocument/2006/relationships/image" Target="../media/image66.jpeg"/><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1098720" y="2304000"/>
            <a:ext cx="7325280" cy="760680"/>
          </a:xfrm>
          <a:prstGeom prst="rect">
            <a:avLst/>
          </a:prstGeom>
          <a:noFill/>
          <a:ln w="12600">
            <a:solidFill>
              <a:schemeClr val="tx1"/>
            </a:solidFill>
            <a:miter/>
          </a:ln>
        </p:spPr>
        <p:style>
          <a:lnRef idx="0"/>
          <a:fillRef idx="0"/>
          <a:effectRef idx="0"/>
          <a:fontRef idx="minor"/>
        </p:style>
        <p:txBody>
          <a:bodyPr lIns="90000" rIns="90000" tIns="45000" bIns="45000"/>
          <a:p>
            <a:pPr>
              <a:lnSpc>
                <a:spcPct val="100000"/>
              </a:lnSpc>
              <a:spcBef>
                <a:spcPts val="2200"/>
              </a:spcBef>
            </a:pPr>
            <a:r>
              <a:rPr b="1" lang="es-ES" sz="4400" spc="-1" strike="noStrike">
                <a:solidFill>
                  <a:srgbClr val="000000"/>
                </a:solidFill>
                <a:latin typeface="Arial"/>
                <a:ea typeface="Times New Roman"/>
              </a:rPr>
              <a:t>Intolerancia a la lactosa</a:t>
            </a:r>
            <a:endParaRPr b="0" lang="es-ES" sz="4400" spc="-1" strike="noStrike">
              <a:latin typeface="Arial"/>
            </a:endParaRPr>
          </a:p>
        </p:txBody>
      </p:sp>
      <p:sp>
        <p:nvSpPr>
          <p:cNvPr id="88" name="CustomShape 3"/>
          <p:cNvSpPr/>
          <p:nvPr/>
        </p:nvSpPr>
        <p:spPr>
          <a:xfrm>
            <a:off x="1711080" y="3960000"/>
            <a:ext cx="5128920" cy="1400400"/>
          </a:xfrm>
          <a:prstGeom prst="rect">
            <a:avLst/>
          </a:prstGeom>
          <a:noFill/>
          <a:ln>
            <a:noFill/>
          </a:ln>
        </p:spPr>
        <p:style>
          <a:lnRef idx="0"/>
          <a:fillRef idx="0"/>
          <a:effectRef idx="0"/>
          <a:fontRef idx="minor"/>
        </p:style>
        <p:txBody>
          <a:bodyPr lIns="90000" rIns="90000" tIns="45000" bIns="45000"/>
          <a:p>
            <a:pPr>
              <a:lnSpc>
                <a:spcPct val="100000"/>
              </a:lnSpc>
            </a:pPr>
            <a:r>
              <a:rPr b="0" lang="es-ES" sz="2400" spc="-1" strike="noStrike">
                <a:solidFill>
                  <a:srgbClr val="000000"/>
                </a:solidFill>
                <a:latin typeface="Arial"/>
                <a:ea typeface="DejaVu Sans"/>
              </a:rPr>
              <a:t>Ana Martínez Rubio</a:t>
            </a:r>
            <a:r>
              <a:rPr b="0" lang="es-ES" sz="2400" spc="-1" strike="noStrike">
                <a:solidFill>
                  <a:srgbClr val="000000"/>
                </a:solidFill>
                <a:latin typeface="Arial"/>
                <a:ea typeface="DejaVu Sans"/>
              </a:rPr>
              <a:t>.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2400" spc="-1" strike="noStrike">
                <a:solidFill>
                  <a:srgbClr val="000000"/>
                </a:solidFill>
                <a:latin typeface="Arial"/>
                <a:ea typeface="DejaVu Sans"/>
              </a:rPr>
              <a:t>.</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grpSp>
        <p:nvGrpSpPr>
          <p:cNvPr id="89" name="Group 4"/>
          <p:cNvGrpSpPr/>
          <p:nvPr/>
        </p:nvGrpSpPr>
        <p:grpSpPr>
          <a:xfrm>
            <a:off x="7688520" y="4572000"/>
            <a:ext cx="927000" cy="1158840"/>
            <a:chOff x="7688520" y="4572000"/>
            <a:chExt cx="927000" cy="1158840"/>
          </a:xfrm>
        </p:grpSpPr>
        <p:sp>
          <p:nvSpPr>
            <p:cNvPr id="90" name="CustomShape 5"/>
            <p:cNvSpPr/>
            <p:nvPr/>
          </p:nvSpPr>
          <p:spPr>
            <a:xfrm>
              <a:off x="7688520" y="4572000"/>
              <a:ext cx="927000" cy="1158840"/>
            </a:xfrm>
            <a:prstGeom prst="rect">
              <a:avLst/>
            </a:prstGeom>
            <a:noFill/>
            <a:ln>
              <a:solidFill>
                <a:schemeClr val="tx1"/>
              </a:solid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sp>
        <p:sp>
          <p:nvSpPr>
            <p:cNvPr id="91" name="CustomShape 6"/>
            <p:cNvSpPr/>
            <p:nvPr/>
          </p:nvSpPr>
          <p:spPr>
            <a:xfrm>
              <a:off x="7688520" y="4753800"/>
              <a:ext cx="927000" cy="69948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a:solidFill>
                    <a:srgbClr val="000000"/>
                  </a:solidFill>
                  <a:latin typeface="Calibri"/>
                </a:rPr>
                <a:t>Imagen </a:t>
              </a:r>
              <a:r>
                <a:rPr b="0" lang="es-ES" sz="1100" spc="-1" strike="noStrike">
                  <a:solidFill>
                    <a:srgbClr val="000000"/>
                  </a:solidFill>
                  <a:latin typeface="Calibri"/>
                </a:rPr>
                <a:t>(la añadimos nosotros)</a:t>
              </a:r>
              <a:endParaRPr b="0" lang="es-ES" sz="1100" spc="-1" strike="noStrike">
                <a:latin typeface="Arial"/>
              </a:endParaRPr>
            </a:p>
          </p:txBody>
        </p:sp>
      </p:grpSp>
      <p:pic>
        <p:nvPicPr>
          <p:cNvPr id="92" name="" descr=""/>
          <p:cNvPicPr/>
          <p:nvPr/>
        </p:nvPicPr>
        <p:blipFill>
          <a:blip r:embed="rId3"/>
          <a:stretch/>
        </p:blipFill>
        <p:spPr>
          <a:xfrm>
            <a:off x="7322760" y="4608000"/>
            <a:ext cx="1461240" cy="112860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94" name="TextShape 2"/>
          <p:cNvSpPr txBox="1"/>
          <p:nvPr/>
        </p:nvSpPr>
        <p:spPr>
          <a:xfrm>
            <a:off x="648000" y="1117440"/>
            <a:ext cx="7920000" cy="685080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La lactosa es el azúcar de la leche.</a:t>
            </a:r>
            <a:endParaRPr b="0" lang="es-ES" sz="2800" spc="-1" strike="noStrike">
              <a:solidFill>
                <a:srgbClr val="000000"/>
              </a:solidFill>
              <a:latin typeface="Calibri"/>
            </a:endParaRPr>
          </a:p>
          <a:p>
            <a:pPr>
              <a:lnSpc>
                <a:spcPct val="90000"/>
              </a:lnSpc>
              <a:spcBef>
                <a:spcPts val="561"/>
              </a:spcBef>
            </a:pPr>
            <a:r>
              <a:rPr b="0" lang="es-ES" sz="2800" spc="-1" strike="noStrike">
                <a:solidFill>
                  <a:srgbClr val="000000"/>
                </a:solidFill>
                <a:latin typeface="Calibri"/>
              </a:rPr>
              <a:t> </a:t>
            </a: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Se digiere en el intestino delgado por la </a:t>
            </a:r>
            <a:r>
              <a:rPr b="1" lang="es-ES" sz="2800" spc="-1" strike="noStrike">
                <a:solidFill>
                  <a:srgbClr val="000000"/>
                </a:solidFill>
                <a:latin typeface="Calibri"/>
              </a:rPr>
              <a:t>lactasa. </a:t>
            </a: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La falta total o parcial de la enzima lactasa puede producir síntomas. </a:t>
            </a:r>
            <a:endParaRPr b="0" lang="es-ES" sz="28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Hay personas con intolerancia que pueden tomar algo de leche y otras no.</a:t>
            </a:r>
            <a:endParaRPr b="0" lang="es-ES" sz="28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En España la tienen el 15-20% de personas sanas mayores de 2 años.</a:t>
            </a:r>
            <a:endParaRPr b="0" lang="es-ES" sz="2800" spc="-1" strike="noStrike">
              <a:solidFill>
                <a:srgbClr val="000000"/>
              </a:solidFill>
              <a:latin typeface="Calibri"/>
            </a:endParaRPr>
          </a:p>
          <a:p>
            <a:pPr marL="396720" indent="-396360">
              <a:lnSpc>
                <a:spcPct val="90000"/>
              </a:lnSpc>
              <a:spcBef>
                <a:spcPts val="561"/>
              </a:spcBef>
              <a:buSzPct val="100014"/>
              <a:buBlip>
                <a:blip r:embed="rId6"/>
              </a:buBlip>
            </a:pPr>
            <a:r>
              <a:rPr b="0" lang="es-ES" sz="2800" spc="-1" strike="noStrike">
                <a:solidFill>
                  <a:srgbClr val="000000"/>
                </a:solidFill>
                <a:latin typeface="Calibri"/>
              </a:rPr>
              <a:t>Se hereda.</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95" name="Imagen 3" descr=""/>
          <p:cNvPicPr/>
          <p:nvPr/>
        </p:nvPicPr>
        <p:blipFill>
          <a:blip r:embed="rId7"/>
          <a:stretch/>
        </p:blipFill>
        <p:spPr>
          <a:xfrm>
            <a:off x="7524720" y="6330960"/>
            <a:ext cx="1447560" cy="447480"/>
          </a:xfrm>
          <a:prstGeom prst="rect">
            <a:avLst/>
          </a:prstGeom>
          <a:ln w="9360">
            <a:noFill/>
          </a:ln>
        </p:spPr>
      </p:pic>
      <p:pic>
        <p:nvPicPr>
          <p:cNvPr id="96" name="Imagen 4" descr=""/>
          <p:cNvPicPr/>
          <p:nvPr/>
        </p:nvPicPr>
        <p:blipFill>
          <a:blip r:embed="rId8"/>
          <a:stretch/>
        </p:blipFill>
        <p:spPr>
          <a:xfrm>
            <a:off x="7559640" y="235080"/>
            <a:ext cx="1439640" cy="882360"/>
          </a:xfrm>
          <a:prstGeom prst="rect">
            <a:avLst/>
          </a:prstGeom>
          <a:ln w="9360">
            <a:noFill/>
          </a:ln>
        </p:spPr>
      </p:pic>
      <p:sp>
        <p:nvSpPr>
          <p:cNvPr id="97"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8" name="" descr=""/>
          <p:cNvPicPr/>
          <p:nvPr/>
        </p:nvPicPr>
        <p:blipFill>
          <a:blip r:embed="rId9"/>
          <a:stretch/>
        </p:blipFill>
        <p:spPr>
          <a:xfrm>
            <a:off x="7323120" y="4608360"/>
            <a:ext cx="1461240" cy="1128600"/>
          </a:xfrm>
          <a:prstGeom prst="rect">
            <a:avLst/>
          </a:prstGeom>
          <a:ln>
            <a:noFill/>
          </a:ln>
        </p:spPr>
      </p:pic>
    </p:spTree>
  </p:cSld>
  <p:transition>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100" name="TextShape 2"/>
          <p:cNvSpPr txBox="1"/>
          <p:nvPr/>
        </p:nvSpPr>
        <p:spPr>
          <a:xfrm>
            <a:off x="694800" y="1050480"/>
            <a:ext cx="7632000" cy="58165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1" lang="es-ES" sz="2800" spc="-1" strike="noStrike">
                <a:solidFill>
                  <a:srgbClr val="000000"/>
                </a:solidFill>
                <a:latin typeface="Calibri"/>
              </a:rPr>
              <a:t>Congénita </a:t>
            </a:r>
            <a:r>
              <a:rPr b="0" lang="es-ES" sz="2800" spc="-1" strike="noStrike">
                <a:solidFill>
                  <a:srgbClr val="000000"/>
                </a:solidFill>
                <a:latin typeface="Calibri"/>
              </a:rPr>
              <a:t>(muy rara): no se produce lactasa. Síntomas graves al tomar leche, incluso la materna.</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1" lang="es-ES" sz="2800" spc="-1" strike="noStrike">
                <a:solidFill>
                  <a:srgbClr val="000000"/>
                </a:solidFill>
                <a:latin typeface="Calibri"/>
              </a:rPr>
              <a:t>Primaria</a:t>
            </a:r>
            <a:r>
              <a:rPr b="0" lang="es-ES" sz="2800" spc="-1" strike="noStrike">
                <a:solidFill>
                  <a:srgbClr val="000000"/>
                </a:solidFill>
                <a:latin typeface="Calibri"/>
              </a:rPr>
              <a:t> tardía (muy común). La actividad de la lactasa baja a partir del destete.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1" lang="es-ES" sz="2800" spc="-1" strike="noStrike">
                <a:solidFill>
                  <a:srgbClr val="000000"/>
                </a:solidFill>
                <a:latin typeface="Calibri"/>
              </a:rPr>
              <a:t>Secundaria</a:t>
            </a:r>
            <a:r>
              <a:rPr b="0" lang="es-ES" sz="2800" spc="-1" strike="noStrike">
                <a:solidFill>
                  <a:srgbClr val="000000"/>
                </a:solidFill>
                <a:latin typeface="Calibri"/>
              </a:rPr>
              <a:t> a daño de la pared intestinal: diarrea, celiaquía, enfermedad de Crohn, presencia        del parásito </a:t>
            </a:r>
            <a:r>
              <a:rPr b="0" i="1" lang="es-ES" sz="2800" spc="-1" strike="noStrike">
                <a:solidFill>
                  <a:srgbClr val="000000"/>
                </a:solidFill>
                <a:latin typeface="Calibri"/>
              </a:rPr>
              <a:t>Giardia lamblia</a:t>
            </a:r>
            <a:r>
              <a:rPr b="0" lang="es-ES" sz="2800" spc="-1" strike="noStrike">
                <a:solidFill>
                  <a:srgbClr val="000000"/>
                </a:solidFill>
                <a:latin typeface="Calibri"/>
              </a:rPr>
              <a:t>…</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01" name="Imagen 3" descr=""/>
          <p:cNvPicPr/>
          <p:nvPr/>
        </p:nvPicPr>
        <p:blipFill>
          <a:blip r:embed="rId4"/>
          <a:stretch/>
        </p:blipFill>
        <p:spPr>
          <a:xfrm>
            <a:off x="7524720" y="6330960"/>
            <a:ext cx="1447560" cy="447480"/>
          </a:xfrm>
          <a:prstGeom prst="rect">
            <a:avLst/>
          </a:prstGeom>
          <a:ln w="9360">
            <a:noFill/>
          </a:ln>
        </p:spPr>
      </p:pic>
      <p:pic>
        <p:nvPicPr>
          <p:cNvPr id="102" name="Imagen 4" descr=""/>
          <p:cNvPicPr/>
          <p:nvPr/>
        </p:nvPicPr>
        <p:blipFill>
          <a:blip r:embed="rId5"/>
          <a:stretch/>
        </p:blipFill>
        <p:spPr>
          <a:xfrm>
            <a:off x="7559640" y="235080"/>
            <a:ext cx="1439640" cy="882360"/>
          </a:xfrm>
          <a:prstGeom prst="rect">
            <a:avLst/>
          </a:prstGeom>
          <a:ln w="9360">
            <a:noFill/>
          </a:ln>
        </p:spPr>
      </p:pic>
      <p:sp>
        <p:nvSpPr>
          <p:cNvPr id="103"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4" name="" descr=""/>
          <p:cNvPicPr/>
          <p:nvPr/>
        </p:nvPicPr>
        <p:blipFill>
          <a:blip r:embed="rId6"/>
          <a:stretch/>
        </p:blipFill>
        <p:spPr>
          <a:xfrm>
            <a:off x="7323120" y="4608360"/>
            <a:ext cx="1461240" cy="1128600"/>
          </a:xfrm>
          <a:prstGeom prst="rect">
            <a:avLst/>
          </a:prstGeom>
          <a:ln>
            <a:noFill/>
          </a:ln>
        </p:spPr>
      </p:pic>
    </p:spTree>
  </p:cSld>
  <p:transition>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106" name="TextShape 2"/>
          <p:cNvSpPr txBox="1"/>
          <p:nvPr/>
        </p:nvSpPr>
        <p:spPr>
          <a:xfrm>
            <a:off x="720000" y="1117440"/>
            <a:ext cx="7704000" cy="53917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Síntomas:</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Dolor abdominal: retortijones, gases…</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Diarrea: heces ácidas, escozor en el ano cuando se defeca.</a:t>
            </a:r>
            <a:endParaRPr b="0" lang="es-ES" sz="24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Diagnóstico: </a:t>
            </a:r>
            <a:endParaRPr b="0" lang="es-ES" sz="2800" spc="-1" strike="noStrike">
              <a:solidFill>
                <a:srgbClr val="000000"/>
              </a:solidFill>
              <a:latin typeface="Calibri"/>
            </a:endParaRPr>
          </a:p>
          <a:p>
            <a:pPr lvl="1" marL="914400" indent="-396360">
              <a:lnSpc>
                <a:spcPct val="90000"/>
              </a:lnSpc>
              <a:spcBef>
                <a:spcPts val="479"/>
              </a:spcBef>
              <a:buSzPct val="100000"/>
              <a:buBlip>
                <a:blip r:embed="rId5"/>
              </a:buBlip>
            </a:pPr>
            <a:r>
              <a:rPr b="0" lang="es-ES" sz="2400" spc="-1" strike="noStrike">
                <a:solidFill>
                  <a:srgbClr val="000000"/>
                </a:solidFill>
                <a:latin typeface="Calibri"/>
              </a:rPr>
              <a:t>Las molestias se quitan al dejar de tomar leche.</a:t>
            </a:r>
            <a:endParaRPr b="0" lang="es-ES" sz="2400" spc="-1" strike="noStrike">
              <a:solidFill>
                <a:srgbClr val="000000"/>
              </a:solidFill>
              <a:latin typeface="Calibri"/>
            </a:endParaRPr>
          </a:p>
          <a:p>
            <a:pPr lvl="1" marL="914400" indent="-396360">
              <a:lnSpc>
                <a:spcPct val="90000"/>
              </a:lnSpc>
              <a:spcBef>
                <a:spcPts val="479"/>
              </a:spcBef>
              <a:buSzPct val="100000"/>
              <a:buBlip>
                <a:blip r:embed="rId6"/>
              </a:buBlip>
            </a:pPr>
            <a:r>
              <a:rPr b="1" lang="es-ES" sz="2400" spc="-1" strike="noStrike">
                <a:solidFill>
                  <a:srgbClr val="000000"/>
                </a:solidFill>
                <a:latin typeface="Calibri"/>
              </a:rPr>
              <a:t>Test de hidrógeno espirado: </a:t>
            </a:r>
            <a:r>
              <a:rPr b="0" lang="es-ES" sz="2400" spc="-1" strike="noStrike">
                <a:solidFill>
                  <a:srgbClr val="000000"/>
                </a:solidFill>
                <a:latin typeface="Calibri"/>
              </a:rPr>
              <a:t>más hidrógeno al tomar leche.</a:t>
            </a:r>
            <a:endParaRPr b="0" lang="es-ES" sz="2400" spc="-1" strike="noStrike">
              <a:solidFill>
                <a:srgbClr val="000000"/>
              </a:solidFill>
              <a:latin typeface="Calibri"/>
            </a:endParaRPr>
          </a:p>
          <a:p>
            <a:pPr lvl="1" marL="914400" indent="-396360">
              <a:lnSpc>
                <a:spcPct val="90000"/>
              </a:lnSpc>
              <a:spcBef>
                <a:spcPts val="479"/>
              </a:spcBef>
              <a:buSzPct val="100000"/>
              <a:buBlip>
                <a:blip r:embed="rId7"/>
              </a:buBlip>
            </a:pPr>
            <a:r>
              <a:rPr b="1" lang="es-ES" sz="2400" spc="-1" strike="noStrike">
                <a:solidFill>
                  <a:srgbClr val="000000"/>
                </a:solidFill>
                <a:latin typeface="Calibri"/>
              </a:rPr>
              <a:t>Test de tolerancia a lactosa: </a:t>
            </a:r>
            <a:r>
              <a:rPr b="0" lang="es-ES" sz="2400" spc="-1" strike="noStrike">
                <a:solidFill>
                  <a:srgbClr val="000000"/>
                </a:solidFill>
                <a:latin typeface="Calibri"/>
              </a:rPr>
              <a:t>el nivel de glucosa en sangre sube menos después de tomar leche.</a:t>
            </a:r>
            <a:endParaRPr b="0" lang="es-ES" sz="2400" spc="-1" strike="noStrike">
              <a:solidFill>
                <a:srgbClr val="000000"/>
              </a:solidFill>
              <a:latin typeface="Calibri"/>
            </a:endParaRPr>
          </a:p>
          <a:p>
            <a:pPr lvl="1" marL="914400" indent="-396360">
              <a:lnSpc>
                <a:spcPct val="90000"/>
              </a:lnSpc>
              <a:spcBef>
                <a:spcPts val="479"/>
              </a:spcBef>
              <a:buSzPct val="100000"/>
              <a:buBlip>
                <a:blip r:embed="rId8"/>
              </a:buBlip>
            </a:pPr>
            <a:r>
              <a:rPr b="1" lang="es-ES" sz="2400" spc="-1" strike="noStrike">
                <a:solidFill>
                  <a:srgbClr val="000000"/>
                </a:solidFill>
                <a:latin typeface="Calibri"/>
              </a:rPr>
              <a:t>Sustancias reductoras en heces: </a:t>
            </a:r>
            <a:r>
              <a:rPr b="0" lang="es-ES" sz="2400" spc="-1" strike="noStrike">
                <a:solidFill>
                  <a:srgbClr val="000000"/>
                </a:solidFill>
                <a:latin typeface="Calibri"/>
              </a:rPr>
              <a:t>más              sustancias ácidas.</a:t>
            </a: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p:txBody>
      </p:sp>
      <p:pic>
        <p:nvPicPr>
          <p:cNvPr id="107" name="Imagen 3" descr=""/>
          <p:cNvPicPr/>
          <p:nvPr/>
        </p:nvPicPr>
        <p:blipFill>
          <a:blip r:embed="rId9"/>
          <a:stretch/>
        </p:blipFill>
        <p:spPr>
          <a:xfrm>
            <a:off x="7524720" y="6330960"/>
            <a:ext cx="1447560" cy="447480"/>
          </a:xfrm>
          <a:prstGeom prst="rect">
            <a:avLst/>
          </a:prstGeom>
          <a:ln w="9360">
            <a:noFill/>
          </a:ln>
        </p:spPr>
      </p:pic>
      <p:pic>
        <p:nvPicPr>
          <p:cNvPr id="108" name="Imagen 4" descr=""/>
          <p:cNvPicPr/>
          <p:nvPr/>
        </p:nvPicPr>
        <p:blipFill>
          <a:blip r:embed="rId10"/>
          <a:stretch/>
        </p:blipFill>
        <p:spPr>
          <a:xfrm>
            <a:off x="7559640" y="235080"/>
            <a:ext cx="1439640" cy="882360"/>
          </a:xfrm>
          <a:prstGeom prst="rect">
            <a:avLst/>
          </a:prstGeom>
          <a:ln w="9360">
            <a:noFill/>
          </a:ln>
        </p:spPr>
      </p:pic>
      <p:sp>
        <p:nvSpPr>
          <p:cNvPr id="109"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0" name="" descr=""/>
          <p:cNvPicPr/>
          <p:nvPr/>
        </p:nvPicPr>
        <p:blipFill>
          <a:blip r:embed="rId11"/>
          <a:stretch/>
        </p:blipFill>
        <p:spPr>
          <a:xfrm>
            <a:off x="7323120" y="4608360"/>
            <a:ext cx="1461240" cy="1128600"/>
          </a:xfrm>
          <a:prstGeom prst="rect">
            <a:avLst/>
          </a:prstGeom>
          <a:ln>
            <a:noFill/>
          </a:ln>
        </p:spPr>
      </p:pic>
    </p:spTree>
  </p:cSld>
  <p:transition>
    <p:fad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112" name="TextShape 2"/>
          <p:cNvSpPr txBox="1"/>
          <p:nvPr/>
        </p:nvSpPr>
        <p:spPr>
          <a:xfrm>
            <a:off x="720000" y="1224000"/>
            <a:ext cx="7704000" cy="37483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¿Tiene relación con la alergia a las proteínas de vaca (APLV)?</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No.</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La APLV puede causar síntomas graves. Suele pasar en el primer año de vida. </a:t>
            </a: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La intolerancia a la lactosa suele comenzar más adelante y solo con molestias digestivas.</a:t>
            </a:r>
            <a:endParaRPr b="0" lang="es-ES" sz="2800" spc="-1" strike="noStrike">
              <a:solidFill>
                <a:srgbClr val="000000"/>
              </a:solidFill>
              <a:latin typeface="Calibri"/>
            </a:endParaRPr>
          </a:p>
          <a:p>
            <a:pPr marL="517680">
              <a:lnSpc>
                <a:spcPct val="90000"/>
              </a:lnSpc>
              <a:spcBef>
                <a:spcPts val="479"/>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13" name="Imagen 3" descr=""/>
          <p:cNvPicPr/>
          <p:nvPr/>
        </p:nvPicPr>
        <p:blipFill>
          <a:blip r:embed="rId5"/>
          <a:stretch/>
        </p:blipFill>
        <p:spPr>
          <a:xfrm>
            <a:off x="7524720" y="6330960"/>
            <a:ext cx="1447560" cy="447480"/>
          </a:xfrm>
          <a:prstGeom prst="rect">
            <a:avLst/>
          </a:prstGeom>
          <a:ln w="9360">
            <a:noFill/>
          </a:ln>
        </p:spPr>
      </p:pic>
      <p:pic>
        <p:nvPicPr>
          <p:cNvPr id="114" name="Imagen 4" descr=""/>
          <p:cNvPicPr/>
          <p:nvPr/>
        </p:nvPicPr>
        <p:blipFill>
          <a:blip r:embed="rId6"/>
          <a:stretch/>
        </p:blipFill>
        <p:spPr>
          <a:xfrm>
            <a:off x="7559640" y="235080"/>
            <a:ext cx="1439640" cy="882360"/>
          </a:xfrm>
          <a:prstGeom prst="rect">
            <a:avLst/>
          </a:prstGeom>
          <a:ln w="9360">
            <a:noFill/>
          </a:ln>
        </p:spPr>
      </p:pic>
      <p:sp>
        <p:nvSpPr>
          <p:cNvPr id="115"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6" name="" descr=""/>
          <p:cNvPicPr/>
          <p:nvPr/>
        </p:nvPicPr>
        <p:blipFill>
          <a:blip r:embed="rId7"/>
          <a:stretch/>
        </p:blipFill>
        <p:spPr>
          <a:xfrm>
            <a:off x="7323120" y="4608360"/>
            <a:ext cx="1461240" cy="1128600"/>
          </a:xfrm>
          <a:prstGeom prst="rect">
            <a:avLst/>
          </a:prstGeom>
          <a:ln>
            <a:noFill/>
          </a:ln>
        </p:spPr>
      </p:pic>
    </p:spTree>
  </p:cSld>
  <p:transition>
    <p:fade/>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118" name="TextShape 2"/>
          <p:cNvSpPr txBox="1"/>
          <p:nvPr/>
        </p:nvSpPr>
        <p:spPr>
          <a:xfrm>
            <a:off x="711360" y="1058040"/>
            <a:ext cx="7784640" cy="520596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¿Qué alimentos conviene evitar?</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Leche, batidos, flanes, natillas y otros postres lácteos, croquetas, canelones, bechamel… helados, bollería, pasteles, chocolate con leche... </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Leer las etiquetas: salchichas, embutidos, platos preparados.</a:t>
            </a:r>
            <a:endParaRPr b="0" lang="es-ES" sz="2400" spc="-1" strike="noStrike">
              <a:solidFill>
                <a:srgbClr val="000000"/>
              </a:solidFill>
              <a:latin typeface="Calibri"/>
            </a:endParaRPr>
          </a:p>
          <a:p>
            <a:pPr lvl="1" marL="914400" indent="-396360">
              <a:lnSpc>
                <a:spcPct val="90000"/>
              </a:lnSpc>
              <a:spcBef>
                <a:spcPts val="479"/>
              </a:spcBef>
              <a:buSzPct val="100000"/>
              <a:buBlip>
                <a:blip r:embed="rId4"/>
              </a:buBlip>
            </a:pPr>
            <a:r>
              <a:rPr b="0" lang="es-ES" sz="2400" spc="-1" strike="noStrike">
                <a:solidFill>
                  <a:srgbClr val="000000"/>
                </a:solidFill>
                <a:latin typeface="Calibri"/>
              </a:rPr>
              <a:t>Algunos medicamentos: comprimidos.</a:t>
            </a:r>
            <a:endParaRPr b="0" lang="es-ES" sz="2400" spc="-1" strike="noStrike">
              <a:solidFill>
                <a:srgbClr val="000000"/>
              </a:solidFill>
              <a:latin typeface="Calibri"/>
            </a:endParaRPr>
          </a:p>
          <a:p>
            <a:pPr marL="396720" indent="-396360">
              <a:lnSpc>
                <a:spcPct val="90000"/>
              </a:lnSpc>
              <a:spcBef>
                <a:spcPts val="561"/>
              </a:spcBef>
              <a:buSzPct val="100014"/>
              <a:buBlip>
                <a:blip r:embed="rId5"/>
              </a:buBlip>
            </a:pPr>
            <a:r>
              <a:rPr b="0" lang="es-ES" sz="2800" spc="-1" strike="noStrike">
                <a:solidFill>
                  <a:srgbClr val="000000"/>
                </a:solidFill>
                <a:latin typeface="Calibri"/>
              </a:rPr>
              <a:t>¿Qué lácteos puede tomar?</a:t>
            </a:r>
            <a:endParaRPr b="0" lang="es-ES" sz="2800" spc="-1" strike="noStrike">
              <a:solidFill>
                <a:srgbClr val="000000"/>
              </a:solidFill>
              <a:latin typeface="Calibri"/>
            </a:endParaRPr>
          </a:p>
          <a:p>
            <a:pPr lvl="1" marL="914400" indent="-396360">
              <a:lnSpc>
                <a:spcPct val="90000"/>
              </a:lnSpc>
              <a:spcBef>
                <a:spcPts val="479"/>
              </a:spcBef>
              <a:buSzPct val="100000"/>
              <a:buBlip>
                <a:blip r:embed="rId6"/>
              </a:buBlip>
            </a:pPr>
            <a:r>
              <a:rPr b="0" lang="es-ES" sz="2400" spc="-1" strike="noStrike">
                <a:solidFill>
                  <a:srgbClr val="000000"/>
                </a:solidFill>
                <a:latin typeface="Calibri"/>
              </a:rPr>
              <a:t>Yogur, kéfir y quesos: </a:t>
            </a:r>
            <a:r>
              <a:rPr b="0" lang="es-ES" sz="2000" spc="-1" strike="noStrike">
                <a:solidFill>
                  <a:srgbClr val="000000"/>
                </a:solidFill>
                <a:latin typeface="Calibri"/>
              </a:rPr>
              <a:t>llevan poca cantidad de lactosa por la fermentación. </a:t>
            </a:r>
            <a:endParaRPr b="0" lang="es-ES" sz="2000" spc="-1" strike="noStrike">
              <a:solidFill>
                <a:srgbClr val="000000"/>
              </a:solidFill>
              <a:latin typeface="Calibri"/>
            </a:endParaRPr>
          </a:p>
          <a:p>
            <a:pPr lvl="1" marL="914400" indent="-396360">
              <a:lnSpc>
                <a:spcPct val="90000"/>
              </a:lnSpc>
              <a:spcBef>
                <a:spcPts val="479"/>
              </a:spcBef>
              <a:buSzPct val="100000"/>
              <a:buBlip>
                <a:blip r:embed="rId7"/>
              </a:buBlip>
            </a:pPr>
            <a:r>
              <a:rPr b="0" lang="es-ES" sz="2400" spc="-1" strike="noStrike">
                <a:solidFill>
                  <a:srgbClr val="000000"/>
                </a:solidFill>
                <a:latin typeface="Calibri"/>
              </a:rPr>
              <a:t>Leche sin lactosa.</a:t>
            </a:r>
            <a:endParaRPr b="0" lang="es-ES" sz="2400" spc="-1" strike="noStrike">
              <a:solidFill>
                <a:srgbClr val="000000"/>
              </a:solidFill>
              <a:latin typeface="Calibri"/>
            </a:endParaRPr>
          </a:p>
          <a:p>
            <a:pPr lvl="1" marL="914400" indent="-396360">
              <a:lnSpc>
                <a:spcPct val="90000"/>
              </a:lnSpc>
              <a:spcBef>
                <a:spcPts val="479"/>
              </a:spcBef>
              <a:buSzPct val="100000"/>
              <a:buBlip>
                <a:blip r:embed="rId8"/>
              </a:buBlip>
            </a:pPr>
            <a:r>
              <a:rPr b="0" lang="es-ES" sz="2400" spc="-1" strike="noStrike">
                <a:solidFill>
                  <a:srgbClr val="000000"/>
                </a:solidFill>
                <a:latin typeface="Calibri"/>
              </a:rPr>
              <a:t>Bebidas de soja, avena, arroz, almendra                       (No para lactantes).</a:t>
            </a:r>
            <a:endParaRPr b="0" lang="es-ES" sz="2400" spc="-1" strike="noStrike">
              <a:solidFill>
                <a:srgbClr val="000000"/>
              </a:solidFill>
              <a:latin typeface="Calibri"/>
            </a:endParaRPr>
          </a:p>
          <a:p>
            <a:pPr marL="517680">
              <a:lnSpc>
                <a:spcPct val="90000"/>
              </a:lnSpc>
              <a:spcBef>
                <a:spcPts val="479"/>
              </a:spcBef>
            </a:pP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p:txBody>
      </p:sp>
      <p:pic>
        <p:nvPicPr>
          <p:cNvPr id="119" name="Imagen 3" descr=""/>
          <p:cNvPicPr/>
          <p:nvPr/>
        </p:nvPicPr>
        <p:blipFill>
          <a:blip r:embed="rId9"/>
          <a:stretch/>
        </p:blipFill>
        <p:spPr>
          <a:xfrm>
            <a:off x="7524720" y="6330960"/>
            <a:ext cx="1447560" cy="447480"/>
          </a:xfrm>
          <a:prstGeom prst="rect">
            <a:avLst/>
          </a:prstGeom>
          <a:ln w="9360">
            <a:noFill/>
          </a:ln>
        </p:spPr>
      </p:pic>
      <p:pic>
        <p:nvPicPr>
          <p:cNvPr id="120" name="Imagen 4" descr=""/>
          <p:cNvPicPr/>
          <p:nvPr/>
        </p:nvPicPr>
        <p:blipFill>
          <a:blip r:embed="rId10"/>
          <a:stretch/>
        </p:blipFill>
        <p:spPr>
          <a:xfrm>
            <a:off x="7559640" y="235080"/>
            <a:ext cx="1439640" cy="882360"/>
          </a:xfrm>
          <a:prstGeom prst="rect">
            <a:avLst/>
          </a:prstGeom>
          <a:ln w="9360">
            <a:noFill/>
          </a:ln>
        </p:spPr>
      </p:pic>
      <p:sp>
        <p:nvSpPr>
          <p:cNvPr id="121"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22" name="" descr=""/>
          <p:cNvPicPr/>
          <p:nvPr/>
        </p:nvPicPr>
        <p:blipFill>
          <a:blip r:embed="rId11"/>
          <a:stretch/>
        </p:blipFill>
        <p:spPr>
          <a:xfrm>
            <a:off x="7323120" y="4608360"/>
            <a:ext cx="1461240" cy="1128600"/>
          </a:xfrm>
          <a:prstGeom prst="rect">
            <a:avLst/>
          </a:prstGeom>
          <a:ln>
            <a:noFill/>
          </a:ln>
        </p:spPr>
      </p:pic>
    </p:spTree>
  </p:cSld>
  <p:transition>
    <p:fade/>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Intolerancia a la lactosa</a:t>
            </a:r>
            <a:endParaRPr b="0" lang="es-ES" sz="3600" spc="-1" strike="noStrike">
              <a:solidFill>
                <a:srgbClr val="000000"/>
              </a:solidFill>
              <a:latin typeface="Calibri"/>
            </a:endParaRPr>
          </a:p>
        </p:txBody>
      </p:sp>
      <p:sp>
        <p:nvSpPr>
          <p:cNvPr id="124" name="TextShape 2"/>
          <p:cNvSpPr txBox="1"/>
          <p:nvPr/>
        </p:nvSpPr>
        <p:spPr>
          <a:xfrm>
            <a:off x="711360" y="1224000"/>
            <a:ext cx="8000640" cy="45115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Se puede obtener calcio de otros alimentos:</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Verduras: brócoli y espinacas.</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Legumbres: judías, guisantes, garbanzos y soja.</a:t>
            </a:r>
            <a:endParaRPr b="0" lang="es-ES" sz="2400" spc="-1" strike="noStrike">
              <a:solidFill>
                <a:srgbClr val="000000"/>
              </a:solidFill>
              <a:latin typeface="Calibri"/>
            </a:endParaRPr>
          </a:p>
          <a:p>
            <a:pPr lvl="1" marL="914400" indent="-396360">
              <a:lnSpc>
                <a:spcPct val="90000"/>
              </a:lnSpc>
              <a:spcBef>
                <a:spcPts val="479"/>
              </a:spcBef>
              <a:buSzPct val="100000"/>
              <a:buBlip>
                <a:blip r:embed="rId4"/>
              </a:buBlip>
            </a:pPr>
            <a:r>
              <a:rPr b="0" lang="es-ES" sz="2400" spc="-1" strike="noStrike">
                <a:solidFill>
                  <a:srgbClr val="000000"/>
                </a:solidFill>
                <a:latin typeface="Calibri"/>
              </a:rPr>
              <a:t>Frutos secos: pistachos y pipas de girasol.</a:t>
            </a:r>
            <a:endParaRPr b="0" lang="es-ES" sz="2400" spc="-1" strike="noStrike">
              <a:solidFill>
                <a:srgbClr val="000000"/>
              </a:solidFill>
              <a:latin typeface="Calibri"/>
            </a:endParaRPr>
          </a:p>
          <a:p>
            <a:pPr lvl="1" marL="914400" indent="-396360">
              <a:lnSpc>
                <a:spcPct val="90000"/>
              </a:lnSpc>
              <a:spcBef>
                <a:spcPts val="479"/>
              </a:spcBef>
              <a:buSzPct val="100000"/>
              <a:buBlip>
                <a:blip r:embed="rId5"/>
              </a:buBlip>
            </a:pPr>
            <a:r>
              <a:rPr b="0" lang="es-ES" sz="2400" spc="-1" strike="noStrike">
                <a:solidFill>
                  <a:srgbClr val="000000"/>
                </a:solidFill>
                <a:latin typeface="Calibri"/>
              </a:rPr>
              <a:t>Alimentos enlatados: sardinitas.</a:t>
            </a:r>
            <a:endParaRPr b="0" lang="es-ES" sz="2400" spc="-1" strike="noStrike">
              <a:solidFill>
                <a:srgbClr val="000000"/>
              </a:solidFill>
              <a:latin typeface="Calibri"/>
            </a:endParaRPr>
          </a:p>
          <a:p>
            <a:pPr lvl="1" marL="914400" indent="-396360">
              <a:lnSpc>
                <a:spcPct val="90000"/>
              </a:lnSpc>
              <a:spcBef>
                <a:spcPts val="479"/>
              </a:spcBef>
              <a:buSzPct val="100000"/>
              <a:buBlip>
                <a:blip r:embed="rId6"/>
              </a:buBlip>
            </a:pPr>
            <a:r>
              <a:rPr b="0" lang="es-ES" sz="2400" spc="-1" strike="noStrike">
                <a:solidFill>
                  <a:srgbClr val="000000"/>
                </a:solidFill>
                <a:latin typeface="Calibri"/>
              </a:rPr>
              <a:t>Pescados y mariscos: salmón, langostinos, gambas, almejas y berberechos.</a:t>
            </a:r>
            <a:endParaRPr b="0" lang="es-ES" sz="2400" spc="-1" strike="noStrike">
              <a:solidFill>
                <a:srgbClr val="000000"/>
              </a:solidFill>
              <a:latin typeface="Calibri"/>
            </a:endParaRPr>
          </a:p>
          <a:p>
            <a:pPr marL="517680">
              <a:lnSpc>
                <a:spcPct val="90000"/>
              </a:lnSpc>
              <a:spcBef>
                <a:spcPts val="479"/>
              </a:spcBef>
            </a:pPr>
            <a:endParaRPr b="0" lang="es-ES" sz="2400" spc="-1" strike="noStrike">
              <a:solidFill>
                <a:srgbClr val="000000"/>
              </a:solidFill>
              <a:latin typeface="Calibri"/>
            </a:endParaRPr>
          </a:p>
          <a:p>
            <a:pPr marL="396720" indent="-396360">
              <a:lnSpc>
                <a:spcPct val="90000"/>
              </a:lnSpc>
              <a:spcBef>
                <a:spcPts val="561"/>
              </a:spcBef>
              <a:buSzPct val="100014"/>
              <a:buBlip>
                <a:blip r:embed="rId7"/>
              </a:buBlip>
            </a:pPr>
            <a:r>
              <a:rPr b="0" lang="es-ES" sz="2800" spc="-1" strike="noStrike">
                <a:solidFill>
                  <a:srgbClr val="000000"/>
                </a:solidFill>
                <a:latin typeface="Calibri"/>
              </a:rPr>
              <a:t>También se pueden tomar gotas o pastillas                   de </a:t>
            </a:r>
            <a:r>
              <a:rPr b="1" lang="es-ES" sz="2800" spc="-1" strike="noStrike">
                <a:solidFill>
                  <a:srgbClr val="000000"/>
                </a:solidFill>
                <a:latin typeface="Calibri"/>
              </a:rPr>
              <a:t>lactasa</a:t>
            </a:r>
            <a:r>
              <a:rPr b="0" lang="es-ES" sz="2800" spc="-1" strike="noStrike">
                <a:solidFill>
                  <a:srgbClr val="000000"/>
                </a:solidFill>
                <a:latin typeface="Calibri"/>
              </a:rPr>
              <a:t> (sin receta).</a:t>
            </a:r>
            <a:endParaRPr b="0" lang="es-ES" sz="2800" spc="-1" strike="noStrike">
              <a:solidFill>
                <a:srgbClr val="000000"/>
              </a:solidFill>
              <a:latin typeface="Calibri"/>
            </a:endParaRPr>
          </a:p>
          <a:p>
            <a:pPr marL="517680">
              <a:lnSpc>
                <a:spcPct val="90000"/>
              </a:lnSpc>
              <a:spcBef>
                <a:spcPts val="479"/>
              </a:spcBef>
            </a:pP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25" name="Imagen 3" descr=""/>
          <p:cNvPicPr/>
          <p:nvPr/>
        </p:nvPicPr>
        <p:blipFill>
          <a:blip r:embed="rId8"/>
          <a:stretch/>
        </p:blipFill>
        <p:spPr>
          <a:xfrm>
            <a:off x="7524720" y="6330960"/>
            <a:ext cx="1447560" cy="447480"/>
          </a:xfrm>
          <a:prstGeom prst="rect">
            <a:avLst/>
          </a:prstGeom>
          <a:ln w="9360">
            <a:noFill/>
          </a:ln>
        </p:spPr>
      </p:pic>
      <p:pic>
        <p:nvPicPr>
          <p:cNvPr id="126" name="Imagen 4" descr=""/>
          <p:cNvPicPr/>
          <p:nvPr/>
        </p:nvPicPr>
        <p:blipFill>
          <a:blip r:embed="rId9"/>
          <a:stretch/>
        </p:blipFill>
        <p:spPr>
          <a:xfrm>
            <a:off x="7559640" y="235080"/>
            <a:ext cx="1439640" cy="882360"/>
          </a:xfrm>
          <a:prstGeom prst="rect">
            <a:avLst/>
          </a:prstGeom>
          <a:ln w="9360">
            <a:noFill/>
          </a:ln>
        </p:spPr>
      </p:pic>
      <p:sp>
        <p:nvSpPr>
          <p:cNvPr id="127"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28" name="" descr=""/>
          <p:cNvPicPr/>
          <p:nvPr/>
        </p:nvPicPr>
        <p:blipFill>
          <a:blip r:embed="rId10"/>
          <a:stretch/>
        </p:blipFill>
        <p:spPr>
          <a:xfrm>
            <a:off x="7323120" y="4608360"/>
            <a:ext cx="1461240" cy="1128600"/>
          </a:xfrm>
          <a:prstGeom prst="rect">
            <a:avLst/>
          </a:prstGeom>
          <a:ln>
            <a:noFill/>
          </a:ln>
        </p:spPr>
      </p:pic>
    </p:spTree>
  </p:cSld>
  <p:transition>
    <p:fade/>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8013</TotalTime>
  <Application>LibreOffice/6.1.3.2$Windows_X86_64 LibreOffice_project/86daf60bf00efa86ad547e59e09d6bb77c699acb</Application>
  <Words>572</Words>
  <Paragraphs>73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2019-11-25T20:17:20Z</dcterms:modified>
  <cp:revision>72</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