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68" r:id="rId3"/>
    <p:sldId id="27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57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28/11/2019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11/28/2019 5:39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609601" y="1264494"/>
            <a:ext cx="7325606" cy="2123658"/>
          </a:xfrm>
          <a:prstGeom prst="rect">
            <a:avLst/>
          </a:prstGeom>
          <a:noFill/>
          <a:ln w="12700">
            <a:solidFill>
              <a:schemeClr val="tx1"/>
            </a:solidFill>
            <a:miter lim="800000"/>
            <a:headEnd/>
            <a:tailEnd/>
          </a:ln>
        </p:spPr>
        <p:txBody>
          <a:bodyPr wrap="square">
            <a:spAutoFit/>
          </a:bodyPr>
          <a:lstStyle/>
          <a:p>
            <a:pPr fontAlgn="base">
              <a:spcBef>
                <a:spcPct val="50000"/>
              </a:spcBef>
              <a:spcAft>
                <a:spcPct val="0"/>
              </a:spcAft>
            </a:pPr>
            <a:r>
              <a:rPr lang="es-ES" sz="4400" b="1" dirty="0">
                <a:latin typeface="Arial" panose="020B0604020202020204" pitchFamily="34" charset="0"/>
                <a:ea typeface="Times New Roman" panose="02020603050405020304" pitchFamily="18" charset="0"/>
              </a:rPr>
              <a:t>Alimentación complementaria con sentido común</a:t>
            </a:r>
            <a:endParaRPr lang="es-ES" sz="4400" dirty="0">
              <a:solidFill>
                <a:srgbClr val="000000"/>
              </a:solidFill>
              <a:latin typeface="Arial" charset="0"/>
            </a:endParaRPr>
          </a:p>
        </p:txBody>
      </p:sp>
      <p:sp>
        <p:nvSpPr>
          <p:cNvPr id="2" name="CuadroTexto 11"/>
          <p:cNvSpPr txBox="1"/>
          <p:nvPr/>
        </p:nvSpPr>
        <p:spPr>
          <a:xfrm>
            <a:off x="2051538" y="4273906"/>
            <a:ext cx="5516075"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Ana Martínez </a:t>
            </a:r>
            <a:r>
              <a:rPr lang="es-ES" sz="2400" dirty="0" smtClean="0">
                <a:solidFill>
                  <a:srgbClr val="000000"/>
                </a:solidFill>
                <a:effectLst>
                  <a:outerShdw blurRad="38100" dist="38100" dir="2700000" algn="tl">
                    <a:srgbClr val="C0C0C0"/>
                  </a:outerShdw>
                </a:effectLst>
                <a:latin typeface="Arial" charset="0"/>
                <a:cs typeface="Arial" charset="0"/>
              </a:rPr>
              <a:t>Rubio (in memoriam)</a:t>
            </a:r>
            <a:endParaRPr lang="es-ES" sz="24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Esther </a:t>
            </a:r>
            <a:r>
              <a:rPr lang="es-ES" sz="2400" dirty="0">
                <a:solidFill>
                  <a:srgbClr val="000000"/>
                </a:solidFill>
                <a:effectLst>
                  <a:outerShdw blurRad="38100" dist="38100" dir="2700000" algn="tl">
                    <a:srgbClr val="C0C0C0"/>
                  </a:outerShdw>
                </a:effectLst>
                <a:latin typeface="Arial" charset="0"/>
                <a:cs typeface="Arial" charset="0"/>
              </a:rPr>
              <a:t>Ruiz </a:t>
            </a:r>
            <a:r>
              <a:rPr lang="es-ES" sz="2400" dirty="0" err="1">
                <a:solidFill>
                  <a:srgbClr val="000000"/>
                </a:solidFill>
                <a:effectLst>
                  <a:outerShdw blurRad="38100" dist="38100" dir="2700000" algn="tl">
                    <a:srgbClr val="C0C0C0"/>
                  </a:outerShdw>
                </a:effectLst>
                <a:latin typeface="Arial" charset="0"/>
                <a:cs typeface="Arial" charset="0"/>
              </a:rPr>
              <a:t>Chércoles</a:t>
            </a:r>
            <a:r>
              <a:rPr lang="es-ES" sz="2400" dirty="0">
                <a:solidFill>
                  <a:srgbClr val="000000"/>
                </a:solidFill>
                <a:effectLst>
                  <a:outerShdw blurRad="38100" dist="38100" dir="2700000" algn="tl">
                    <a:srgbClr val="C0C0C0"/>
                  </a:outerShdw>
                </a:effectLst>
                <a:latin typeface="Arial" charset="0"/>
                <a:cs typeface="Arial" charset="0"/>
              </a:rPr>
              <a:t> </a:t>
            </a:r>
            <a:r>
              <a:rPr lang="es-ES" sz="2400" dirty="0" smtClean="0">
                <a:solidFill>
                  <a:srgbClr val="000000"/>
                </a:solidFill>
                <a:effectLst>
                  <a:outerShdw blurRad="38100" dist="38100" dir="2700000" algn="tl">
                    <a:srgbClr val="C0C0C0"/>
                  </a:outerShdw>
                </a:effectLst>
                <a:latin typeface="Arial" charset="0"/>
                <a:cs typeface="Arial" charset="0"/>
              </a:rPr>
              <a:t>(</a:t>
            </a:r>
            <a:r>
              <a:rPr lang="es-ES" sz="2400" dirty="0" smtClean="0">
                <a:solidFill>
                  <a:srgbClr val="000000"/>
                </a:solidFill>
                <a:effectLst>
                  <a:outerShdw blurRad="38100" dist="38100" dir="2700000" algn="tl">
                    <a:srgbClr val="C0C0C0"/>
                  </a:outerShdw>
                </a:effectLst>
                <a:latin typeface="Arial" charset="0"/>
                <a:cs typeface="Arial" charset="0"/>
              </a:rPr>
              <a:t>Actualización</a:t>
            </a:r>
            <a:r>
              <a:rPr lang="es-ES" sz="2400" dirty="0" smtClean="0">
                <a:solidFill>
                  <a:srgbClr val="000000"/>
                </a:solidFill>
                <a:effectLst>
                  <a:outerShdw blurRad="38100" dist="38100" dir="2700000" algn="tl">
                    <a:srgbClr val="C0C0C0"/>
                  </a:outerShdw>
                </a:effectLst>
                <a:latin typeface="Arial" charset="0"/>
                <a:cs typeface="Arial" charset="0"/>
              </a:rPr>
              <a:t>)</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7" name="Picture 3" descr="C:\Users\serra\Desktop\sentido_comu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53523" y="4321416"/>
            <a:ext cx="852165"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553998"/>
          </a:xfrm>
        </p:spPr>
        <p:txBody>
          <a:bodyPr numCol="1" anchorCtr="0" compatLnSpc="1">
            <a:prstTxWarp prst="textNoShape">
              <a:avLst/>
            </a:prstTxWarp>
          </a:bodyPr>
          <a:lstStyle/>
          <a:p>
            <a:r>
              <a:rPr lang="es-ES" sz="4000" b="1" dirty="0">
                <a:effectLst/>
                <a:latin typeface="+mn-lt"/>
                <a:ea typeface="Times New Roman" panose="02020603050405020304" pitchFamily="18" charset="0"/>
              </a:rPr>
              <a:t>Alimentación en el lactante</a:t>
            </a:r>
            <a:endParaRPr lang="es-ES" sz="4000" dirty="0">
              <a:effectLst/>
              <a:latin typeface="+mn-lt"/>
            </a:endParaRPr>
          </a:p>
        </p:txBody>
      </p:sp>
      <p:sp>
        <p:nvSpPr>
          <p:cNvPr id="19458" name="Rectangle 3"/>
          <p:cNvSpPr>
            <a:spLocks noGrp="1"/>
          </p:cNvSpPr>
          <p:nvPr>
            <p:ph type="body" idx="1"/>
          </p:nvPr>
        </p:nvSpPr>
        <p:spPr>
          <a:xfrm>
            <a:off x="618271" y="1363784"/>
            <a:ext cx="7813675" cy="3767185"/>
          </a:xfrm>
        </p:spPr>
        <p:txBody>
          <a:bodyPr/>
          <a:lstStyle/>
          <a:p>
            <a:pPr algn="just"/>
            <a:r>
              <a:rPr lang="es-ES" sz="2400" dirty="0"/>
              <a:t>Leche materna exclusiva hasta los 6 meses. </a:t>
            </a:r>
          </a:p>
          <a:p>
            <a:pPr lvl="1" algn="just"/>
            <a:r>
              <a:rPr lang="es-ES" sz="2400" dirty="0"/>
              <a:t>Fórmula si no toma leche materna. </a:t>
            </a:r>
          </a:p>
          <a:p>
            <a:pPr algn="just"/>
            <a:r>
              <a:rPr lang="es-ES" sz="2400" dirty="0"/>
              <a:t>A partir de los 6 meses, leche materna y otros alimentos: “alimentación complementaria”.</a:t>
            </a:r>
          </a:p>
          <a:p>
            <a:pPr lvl="1" algn="just"/>
            <a:r>
              <a:rPr lang="es-ES" sz="2400" dirty="0"/>
              <a:t>Patatas, arroz, zanahoria, calabaza, lentejas, frutas, carnes, pescado, huevo...</a:t>
            </a:r>
          </a:p>
          <a:p>
            <a:pPr algn="just"/>
            <a:r>
              <a:rPr lang="es-ES" sz="2400" dirty="0"/>
              <a:t>Todos los niños puede comer huevo y pescado desde los 6 meses.</a:t>
            </a:r>
          </a:p>
          <a:p>
            <a:pPr algn="just"/>
            <a:r>
              <a:rPr lang="es-ES" sz="2400" dirty="0"/>
              <a:t>También puede comer gluten desde los 6 meses. </a:t>
            </a:r>
          </a:p>
          <a:p>
            <a:pPr algn="just"/>
            <a:r>
              <a:rPr lang="es-ES" sz="2400" dirty="0"/>
              <a:t>Poco a poco, de uno en uno.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3" descr="C:\Users\serra\Desktop\sentido_comu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3523" y="4321416"/>
            <a:ext cx="852165"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14092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553998"/>
          </a:xfrm>
        </p:spPr>
        <p:txBody>
          <a:bodyPr numCol="1" anchorCtr="0" compatLnSpc="1">
            <a:prstTxWarp prst="textNoShape">
              <a:avLst/>
            </a:prstTxWarp>
          </a:bodyPr>
          <a:lstStyle/>
          <a:p>
            <a:r>
              <a:rPr lang="es-ES" sz="4000" b="1" dirty="0">
                <a:effectLst/>
                <a:latin typeface="+mn-lt"/>
                <a:ea typeface="Times New Roman" panose="02020603050405020304" pitchFamily="18" charset="0"/>
              </a:rPr>
              <a:t>Alimentación en el lactante</a:t>
            </a:r>
            <a:endParaRPr lang="es-ES" sz="4000" dirty="0">
              <a:effectLst/>
              <a:latin typeface="+mn-lt"/>
            </a:endParaRPr>
          </a:p>
        </p:txBody>
      </p:sp>
      <p:sp>
        <p:nvSpPr>
          <p:cNvPr id="19458" name="Rectangle 3"/>
          <p:cNvSpPr>
            <a:spLocks noGrp="1"/>
          </p:cNvSpPr>
          <p:nvPr>
            <p:ph type="body" idx="1"/>
          </p:nvPr>
        </p:nvSpPr>
        <p:spPr>
          <a:xfrm>
            <a:off x="388056" y="1524921"/>
            <a:ext cx="8444088" cy="4056495"/>
          </a:xfrm>
        </p:spPr>
        <p:txBody>
          <a:bodyPr/>
          <a:lstStyle/>
          <a:p>
            <a:pPr algn="just"/>
            <a:r>
              <a:rPr lang="es-ES" sz="2400" b="1" dirty="0"/>
              <a:t>Cereales</a:t>
            </a:r>
            <a:r>
              <a:rPr lang="es-ES" sz="2400" dirty="0"/>
              <a:t> con la verdura, las frutas, agua, caldo…</a:t>
            </a:r>
          </a:p>
          <a:p>
            <a:pPr lvl="1" algn="just"/>
            <a:r>
              <a:rPr lang="es-ES" sz="2400" dirty="0"/>
              <a:t>Arroz, trigo (pan, pasta), maíz…</a:t>
            </a:r>
          </a:p>
          <a:p>
            <a:pPr algn="just"/>
            <a:r>
              <a:rPr lang="es-ES" sz="2400" dirty="0"/>
              <a:t>No con fórmula artificial si la madre tiene leche propia.</a:t>
            </a:r>
          </a:p>
          <a:p>
            <a:pPr algn="just"/>
            <a:r>
              <a:rPr lang="es-ES" sz="2400" dirty="0"/>
              <a:t>Mejor los integrales.</a:t>
            </a:r>
          </a:p>
          <a:p>
            <a:pPr marL="0" indent="0" algn="just">
              <a:buNone/>
            </a:pPr>
            <a:endParaRPr lang="es-ES" sz="2400" dirty="0"/>
          </a:p>
          <a:p>
            <a:pPr algn="just"/>
            <a:r>
              <a:rPr lang="es-ES" sz="2400" dirty="0"/>
              <a:t>Comidas hechas en casa. </a:t>
            </a:r>
          </a:p>
          <a:p>
            <a:pPr algn="just"/>
            <a:r>
              <a:rPr lang="es-ES" sz="2400" dirty="0"/>
              <a:t>Dejar que toquen los alimentos.</a:t>
            </a:r>
          </a:p>
          <a:p>
            <a:pPr algn="just"/>
            <a:r>
              <a:rPr lang="es-ES" sz="2400" dirty="0"/>
              <a:t>Comidas en familia porque nos imitan en todo. </a:t>
            </a:r>
          </a:p>
          <a:p>
            <a:pPr algn="just"/>
            <a:endParaRPr lang="es-ES" sz="2400" dirty="0"/>
          </a:p>
          <a:p>
            <a:pPr marL="0" indent="0">
              <a:buNone/>
            </a:pPr>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3" descr="C:\Users\serra\Desktop\sentido_comu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3523" y="4321416"/>
            <a:ext cx="852165"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012909"/>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7846</TotalTime>
  <Words>264</Words>
  <Application>Microsoft Office PowerPoint</Application>
  <PresentationFormat>Presentación en pantalla (4:3)</PresentationFormat>
  <Paragraphs>27</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1_White with Blue Bar Segoe Template_TP10286789</vt:lpstr>
      <vt:lpstr>Presentación de PowerPoint</vt:lpstr>
      <vt:lpstr>Alimentación en el lactante</vt:lpstr>
      <vt:lpstr>Alimentación en el lactante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46</cp:revision>
  <dcterms:created xsi:type="dcterms:W3CDTF">2016-05-03T15:33:32Z</dcterms:created>
  <dcterms:modified xsi:type="dcterms:W3CDTF">2019-11-28T17:07:36Z</dcterms:modified>
</cp:coreProperties>
</file>