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15/02/2017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2/15/2017 5:28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388618"/>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Un día en el Hospital: mañana me operan</a:t>
            </a:r>
            <a:endParaRPr lang="es-ES" sz="4400" dirty="0">
              <a:solidFill>
                <a:srgbClr val="000000"/>
              </a:solidFill>
              <a:latin typeface="Arial" charset="0"/>
            </a:endParaRPr>
          </a:p>
        </p:txBody>
      </p:sp>
      <p:sp>
        <p:nvSpPr>
          <p:cNvPr id="2" name="CuadroTexto 11"/>
          <p:cNvSpPr txBox="1"/>
          <p:nvPr/>
        </p:nvSpPr>
        <p:spPr>
          <a:xfrm>
            <a:off x="1200721" y="3435019"/>
            <a:ext cx="6324029" cy="830997"/>
          </a:xfrm>
          <a:prstGeom prst="rect">
            <a:avLst/>
          </a:prstGeom>
          <a:noFill/>
        </p:spPr>
        <p:txBody>
          <a:bodyPr wrap="square">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Jesús Andrés </a:t>
            </a:r>
            <a:r>
              <a:rPr lang="es-ES" sz="2400" dirty="0" err="1" smtClean="0">
                <a:solidFill>
                  <a:srgbClr val="000000"/>
                </a:solidFill>
                <a:effectLst>
                  <a:outerShdw blurRad="38100" dist="38100" dir="2700000" algn="tl">
                    <a:srgbClr val="C0C0C0"/>
                  </a:outerShdw>
                </a:effectLst>
                <a:latin typeface="Arial" charset="0"/>
                <a:cs typeface="Arial" charset="0"/>
              </a:rPr>
              <a:t>Bereziartua</a:t>
            </a:r>
            <a:r>
              <a:rPr lang="es-ES" sz="2400" dirty="0" smtClean="0">
                <a:solidFill>
                  <a:srgbClr val="000000"/>
                </a:solidFill>
                <a:effectLst>
                  <a:outerShdw blurRad="38100" dist="38100" dir="2700000" algn="tl">
                    <a:srgbClr val="C0C0C0"/>
                  </a:outerShdw>
                </a:effectLst>
                <a:latin typeface="Arial" charset="0"/>
                <a:cs typeface="Arial" charset="0"/>
              </a:rPr>
              <a:t> Aguirre. </a:t>
            </a:r>
            <a:r>
              <a:rPr lang="es-ES" sz="2000" dirty="0" smtClean="0">
                <a:solidFill>
                  <a:srgbClr val="000000"/>
                </a:solidFill>
                <a:effectLst>
                  <a:outerShdw blurRad="38100" dist="38100" dir="2700000" algn="tl">
                    <a:srgbClr val="C0C0C0"/>
                  </a:outerShdw>
                </a:effectLst>
                <a:latin typeface="Arial" charset="0"/>
                <a:cs typeface="Arial" charset="0"/>
              </a:rPr>
              <a:t>Psicólogo.</a:t>
            </a:r>
            <a:endParaRPr lang="es-ES" sz="20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Martín Viar </a:t>
            </a:r>
            <a:r>
              <a:rPr lang="es-ES" sz="2400" dirty="0" err="1" smtClean="0">
                <a:solidFill>
                  <a:srgbClr val="000000"/>
                </a:solidFill>
                <a:effectLst>
                  <a:outerShdw blurRad="38100" dist="38100" dir="2700000" algn="tl">
                    <a:srgbClr val="C0C0C0"/>
                  </a:outerShdw>
                </a:effectLst>
                <a:latin typeface="Arial" charset="0"/>
                <a:cs typeface="Arial" charset="0"/>
              </a:rPr>
              <a:t>Urieta</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rotWithShape="1">
          <a:blip r:embed="rId5">
            <a:extLst>
              <a:ext uri="{28A0092B-C50C-407E-A947-70E740481C1C}">
                <a14:useLocalDpi xmlns:a14="http://schemas.microsoft.com/office/drawing/2010/main" val="0"/>
              </a:ext>
            </a:extLst>
          </a:blip>
          <a:srcRect l="9908" r="9908"/>
          <a:stretch/>
        </p:blipFill>
        <p:spPr>
          <a:xfrm>
            <a:off x="7232927" y="4613382"/>
            <a:ext cx="1739623"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0522"/>
            <a:ext cx="6859587" cy="1218795"/>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Programa de preparación para la cirugía Infantil</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rotWithShape="1">
          <a:blip r:embed="rId4">
            <a:extLst>
              <a:ext uri="{28A0092B-C50C-407E-A947-70E740481C1C}">
                <a14:useLocalDpi xmlns:a14="http://schemas.microsoft.com/office/drawing/2010/main" val="0"/>
              </a:ext>
            </a:extLst>
          </a:blip>
          <a:srcRect l="9908" r="9908"/>
          <a:stretch/>
        </p:blipFill>
        <p:spPr>
          <a:xfrm>
            <a:off x="7232927" y="4613382"/>
            <a:ext cx="1739623" cy="1260000"/>
          </a:xfrm>
          <a:prstGeom prst="rect">
            <a:avLst/>
          </a:prstGeom>
        </p:spPr>
      </p:pic>
      <p:sp>
        <p:nvSpPr>
          <p:cNvPr id="3" name="Marcador de contenido 2"/>
          <p:cNvSpPr>
            <a:spLocks noGrp="1"/>
          </p:cNvSpPr>
          <p:nvPr>
            <p:ph idx="1"/>
          </p:nvPr>
        </p:nvSpPr>
        <p:spPr>
          <a:xfrm>
            <a:off x="590550" y="2016885"/>
            <a:ext cx="7690565" cy="2290499"/>
          </a:xfrm>
        </p:spPr>
        <p:txBody>
          <a:bodyPr/>
          <a:lstStyle/>
          <a:p>
            <a:pPr>
              <a:lnSpc>
                <a:spcPct val="114000"/>
              </a:lnSpc>
              <a:spcBef>
                <a:spcPts val="600"/>
              </a:spcBef>
            </a:pPr>
            <a:r>
              <a:rPr lang="es-ES" dirty="0"/>
              <a:t>Los padres sois “parte activa”.</a:t>
            </a:r>
          </a:p>
          <a:p>
            <a:pPr>
              <a:lnSpc>
                <a:spcPct val="114000"/>
              </a:lnSpc>
              <a:spcBef>
                <a:spcPts val="600"/>
              </a:spcBef>
            </a:pPr>
            <a:r>
              <a:rPr lang="es-ES" dirty="0"/>
              <a:t>En el seno de la familia tenéis la posibilidad de preparar la intervención quirúrgica de vuestro hijo</a:t>
            </a:r>
            <a:r>
              <a:rPr lang="es-ES" dirty="0" smtClean="0"/>
              <a:t>.</a:t>
            </a:r>
            <a:endParaRPr lang="es-ES" dirty="0"/>
          </a:p>
        </p:txBody>
      </p:sp>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819710" y="343876"/>
            <a:ext cx="5941700"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Fases: desarrollo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rotWithShape="1">
          <a:blip r:embed="rId4">
            <a:extLst>
              <a:ext uri="{28A0092B-C50C-407E-A947-70E740481C1C}">
                <a14:useLocalDpi xmlns:a14="http://schemas.microsoft.com/office/drawing/2010/main" val="0"/>
              </a:ext>
            </a:extLst>
          </a:blip>
          <a:srcRect l="9908" r="9908"/>
          <a:stretch/>
        </p:blipFill>
        <p:spPr>
          <a:xfrm>
            <a:off x="7232927" y="4613382"/>
            <a:ext cx="1739623" cy="1260000"/>
          </a:xfrm>
          <a:prstGeom prst="rect">
            <a:avLst/>
          </a:prstGeom>
        </p:spPr>
      </p:pic>
      <p:sp>
        <p:nvSpPr>
          <p:cNvPr id="2" name="Marcador de contenido 1"/>
          <p:cNvSpPr>
            <a:spLocks noGrp="1"/>
          </p:cNvSpPr>
          <p:nvPr>
            <p:ph idx="1"/>
          </p:nvPr>
        </p:nvSpPr>
        <p:spPr>
          <a:xfrm>
            <a:off x="381000" y="1412875"/>
            <a:ext cx="8273603" cy="4150798"/>
          </a:xfrm>
        </p:spPr>
        <p:txBody>
          <a:bodyPr/>
          <a:lstStyle/>
          <a:p>
            <a:pPr>
              <a:lnSpc>
                <a:spcPct val="114000"/>
              </a:lnSpc>
              <a:spcBef>
                <a:spcPts val="600"/>
              </a:spcBef>
            </a:pPr>
            <a:r>
              <a:rPr lang="es-ES" dirty="0"/>
              <a:t>Los padres tenéis un doble papel en la hospitalización infantil. Sois </a:t>
            </a:r>
            <a:r>
              <a:rPr lang="es-ES" b="1" dirty="0"/>
              <a:t>apoyo y modelo </a:t>
            </a:r>
            <a:r>
              <a:rPr lang="es-ES" dirty="0"/>
              <a:t>que vuestros hijos imitan.</a:t>
            </a:r>
          </a:p>
          <a:p>
            <a:pPr>
              <a:lnSpc>
                <a:spcPct val="114000"/>
              </a:lnSpc>
              <a:spcBef>
                <a:spcPts val="600"/>
              </a:spcBef>
            </a:pPr>
            <a:r>
              <a:rPr lang="es-ES" b="1" dirty="0" smtClean="0"/>
              <a:t>Es </a:t>
            </a:r>
            <a:r>
              <a:rPr lang="es-ES" b="1" dirty="0"/>
              <a:t>bueno tener toda la información</a:t>
            </a:r>
            <a:r>
              <a:rPr lang="es-ES" dirty="0"/>
              <a:t>: No sólo de cómo va a ser la anestesia y la operación. También de los pasos a seguir, las sensaciones,… </a:t>
            </a:r>
          </a:p>
        </p:txBody>
      </p:sp>
    </p:spTree>
    <p:extLst>
      <p:ext uri="{BB962C8B-B14F-4D97-AF65-F5344CB8AC3E}">
        <p14:creationId xmlns:p14="http://schemas.microsoft.com/office/powerpoint/2010/main" val="209358178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8"/>
          <p:cNvPicPr>
            <a:picLocks noChangeAspect="1"/>
          </p:cNvPicPr>
          <p:nvPr/>
        </p:nvPicPr>
        <p:blipFill rotWithShape="1">
          <a:blip r:embed="rId4">
            <a:extLst>
              <a:ext uri="{28A0092B-C50C-407E-A947-70E740481C1C}">
                <a14:useLocalDpi xmlns:a14="http://schemas.microsoft.com/office/drawing/2010/main" val="0"/>
              </a:ext>
            </a:extLst>
          </a:blip>
          <a:srcRect l="9908" r="9908"/>
          <a:stretch/>
        </p:blipFill>
        <p:spPr>
          <a:xfrm>
            <a:off x="7232927" y="4613382"/>
            <a:ext cx="1739623" cy="1260000"/>
          </a:xfrm>
          <a:prstGeom prst="rect">
            <a:avLst/>
          </a:prstGeom>
        </p:spPr>
      </p:pic>
      <p:sp>
        <p:nvSpPr>
          <p:cNvPr id="10" name="Rectangle 2"/>
          <p:cNvSpPr>
            <a:spLocks noGrp="1"/>
          </p:cNvSpPr>
          <p:nvPr>
            <p:ph type="title"/>
          </p:nvPr>
        </p:nvSpPr>
        <p:spPr bwMode="auto">
          <a:xfrm>
            <a:off x="819710" y="343876"/>
            <a:ext cx="5941700"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Fases: desarrollo</a:t>
            </a:r>
          </a:p>
        </p:txBody>
      </p:sp>
      <p:sp>
        <p:nvSpPr>
          <p:cNvPr id="2" name="Marcador de contenido 1"/>
          <p:cNvSpPr>
            <a:spLocks noGrp="1"/>
          </p:cNvSpPr>
          <p:nvPr>
            <p:ph idx="1"/>
          </p:nvPr>
        </p:nvSpPr>
        <p:spPr>
          <a:xfrm>
            <a:off x="380463" y="1369475"/>
            <a:ext cx="8382000" cy="4478149"/>
          </a:xfrm>
        </p:spPr>
        <p:txBody>
          <a:bodyPr/>
          <a:lstStyle/>
          <a:p>
            <a:pPr algn="just">
              <a:lnSpc>
                <a:spcPct val="100000"/>
              </a:lnSpc>
              <a:spcBef>
                <a:spcPts val="600"/>
              </a:spcBef>
            </a:pPr>
            <a:r>
              <a:rPr lang="es-ES" sz="2600" b="1" dirty="0"/>
              <a:t>Estrategias de afrontamiento: </a:t>
            </a:r>
            <a:r>
              <a:rPr lang="es-ES" sz="2600" dirty="0"/>
              <a:t> son en realidad </a:t>
            </a:r>
            <a:r>
              <a:rPr lang="es-ES" sz="2600" b="1" dirty="0"/>
              <a:t>técnicas de “buen afrontamiento”</a:t>
            </a:r>
            <a:r>
              <a:rPr lang="es-ES" sz="2600" dirty="0"/>
              <a:t>. Consisten en una serie de recursos o “trucos”, que aprendéis para hacer frente a las situaciones por las que vais a pasar. Esto se consigue por la información.</a:t>
            </a:r>
          </a:p>
          <a:p>
            <a:pPr algn="just">
              <a:lnSpc>
                <a:spcPct val="100000"/>
              </a:lnSpc>
              <a:spcBef>
                <a:spcPts val="600"/>
              </a:spcBef>
            </a:pPr>
            <a:r>
              <a:rPr lang="es-ES" sz="2600" b="1" dirty="0"/>
              <a:t>La vuelta a casa: </a:t>
            </a:r>
            <a:r>
              <a:rPr lang="es-ES" sz="2600" dirty="0"/>
              <a:t> se basa en que tenga la referencia de que tras el ingreso, </a:t>
            </a:r>
            <a:r>
              <a:rPr lang="es-ES" sz="2600" b="1" dirty="0"/>
              <a:t>volverá a casa ese día</a:t>
            </a:r>
            <a:r>
              <a:rPr lang="es-ES" sz="2600" dirty="0"/>
              <a:t>, con su familia, sus amigos, a su cuarto, con sus juguetes, sus libros, sus películas de vídeo,… Que el día en el </a:t>
            </a:r>
            <a:r>
              <a:rPr lang="es-ES" sz="2600" dirty="0" smtClean="0"/>
              <a:t>hospital 	           se </a:t>
            </a:r>
            <a:r>
              <a:rPr lang="es-ES" sz="2600" dirty="0"/>
              <a:t>acaba, “como un día cualquiera cuando vamos </a:t>
            </a:r>
            <a:r>
              <a:rPr lang="es-ES" sz="2600" dirty="0" smtClean="0"/>
              <a:t>	            al </a:t>
            </a:r>
            <a:r>
              <a:rPr lang="es-ES" sz="2600" dirty="0"/>
              <a:t>cole y a la vuelta jugamos a… </a:t>
            </a:r>
            <a:r>
              <a:rPr lang="es-ES" sz="2600" dirty="0" smtClean="0"/>
              <a:t>“</a:t>
            </a:r>
            <a:endParaRPr lang="es-ES" sz="2600" dirty="0"/>
          </a:p>
        </p:txBody>
      </p:sp>
    </p:spTree>
    <p:extLst>
      <p:ext uri="{BB962C8B-B14F-4D97-AF65-F5344CB8AC3E}">
        <p14:creationId xmlns:p14="http://schemas.microsoft.com/office/powerpoint/2010/main" val="326535552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665163" y="1358809"/>
            <a:ext cx="7813675" cy="3693319"/>
          </a:xfrm>
        </p:spPr>
        <p:txBody>
          <a:bodyPr/>
          <a:lstStyle/>
          <a:p>
            <a:pPr algn="just">
              <a:lnSpc>
                <a:spcPct val="100000"/>
              </a:lnSpc>
              <a:spcBef>
                <a:spcPts val="600"/>
              </a:spcBef>
            </a:pPr>
            <a:r>
              <a:rPr lang="es-ES" sz="3000" u="sng" dirty="0" smtClean="0"/>
              <a:t>El vídeo</a:t>
            </a:r>
            <a:r>
              <a:rPr lang="es-ES" sz="3000" dirty="0" smtClean="0"/>
              <a:t>: </a:t>
            </a:r>
            <a:r>
              <a:rPr lang="es-ES" sz="3000" b="1" dirty="0" smtClean="0"/>
              <a:t>“Un día en el hospital: mañana me operan”</a:t>
            </a:r>
            <a:r>
              <a:rPr lang="es-ES" sz="3000" dirty="0" smtClean="0"/>
              <a:t>: </a:t>
            </a:r>
            <a:r>
              <a:rPr lang="es-ES" sz="3000" dirty="0" smtClean="0"/>
              <a:t>Está </a:t>
            </a:r>
            <a:r>
              <a:rPr lang="es-ES" sz="3000" dirty="0"/>
              <a:t>personalizado en una niña </a:t>
            </a:r>
            <a:r>
              <a:rPr lang="es-ES" sz="3000" dirty="0" smtClean="0"/>
              <a:t>que cuenta </a:t>
            </a:r>
            <a:r>
              <a:rPr lang="es-ES" sz="3000" dirty="0"/>
              <a:t>su experiencia de lo que le ocurrió </a:t>
            </a:r>
            <a:r>
              <a:rPr lang="es-ES" sz="3000" dirty="0" smtClean="0"/>
              <a:t>cuando la operaron. </a:t>
            </a:r>
            <a:r>
              <a:rPr lang="es-ES" sz="3000" dirty="0"/>
              <a:t>Q</a:t>
            </a:r>
            <a:r>
              <a:rPr lang="es-ES" sz="3000" dirty="0" smtClean="0"/>
              <a:t>ue vuestro hijo se </a:t>
            </a:r>
            <a:r>
              <a:rPr lang="es-ES" sz="3000" dirty="0"/>
              <a:t>sienta identificado con ella </a:t>
            </a:r>
            <a:r>
              <a:rPr lang="es-ES" sz="3000" i="1" dirty="0"/>
              <a:t>(“mira como tú</a:t>
            </a:r>
            <a:r>
              <a:rPr lang="es-ES" sz="3000" i="1" dirty="0" smtClean="0"/>
              <a:t>”)</a:t>
            </a:r>
            <a:r>
              <a:rPr lang="es-ES" sz="3000" dirty="0" smtClean="0"/>
              <a:t>. Así sabe que </a:t>
            </a:r>
            <a:r>
              <a:rPr lang="es-ES" sz="3000" dirty="0"/>
              <a:t>la experiencia por la que va a pasar es corta, </a:t>
            </a:r>
            <a:r>
              <a:rPr lang="es-ES" sz="3000" dirty="0" smtClean="0"/>
              <a:t>de pocos días, </a:t>
            </a:r>
            <a:r>
              <a:rPr lang="es-ES" sz="3000" dirty="0"/>
              <a:t>no muy dolorosa </a:t>
            </a:r>
            <a:r>
              <a:rPr lang="es-ES" sz="3000" i="1" dirty="0"/>
              <a:t>(“la niña nos lo dice”) </a:t>
            </a:r>
            <a:r>
              <a:rPr lang="es-ES" sz="3000" dirty="0"/>
              <a:t>y además acaba bien. </a:t>
            </a:r>
            <a:endParaRPr lang="es-ES" sz="3000" b="1"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rotWithShape="1">
          <a:blip r:embed="rId4">
            <a:extLst>
              <a:ext uri="{28A0092B-C50C-407E-A947-70E740481C1C}">
                <a14:useLocalDpi xmlns:a14="http://schemas.microsoft.com/office/drawing/2010/main" val="0"/>
              </a:ext>
            </a:extLst>
          </a:blip>
          <a:srcRect l="9908" r="9908"/>
          <a:stretch/>
        </p:blipFill>
        <p:spPr>
          <a:xfrm>
            <a:off x="7232927" y="4613382"/>
            <a:ext cx="1739623" cy="1260000"/>
          </a:xfrm>
          <a:prstGeom prst="rect">
            <a:avLst/>
          </a:prstGeom>
        </p:spPr>
      </p:pic>
      <p:sp>
        <p:nvSpPr>
          <p:cNvPr id="11" name="Rectangle 2"/>
          <p:cNvSpPr>
            <a:spLocks noGrp="1"/>
          </p:cNvSpPr>
          <p:nvPr>
            <p:ph type="title"/>
          </p:nvPr>
        </p:nvSpPr>
        <p:spPr bwMode="auto">
          <a:xfrm>
            <a:off x="819710" y="343876"/>
            <a:ext cx="5941700"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Fases: desarrollo</a:t>
            </a:r>
          </a:p>
        </p:txBody>
      </p:sp>
    </p:spTree>
    <p:extLst>
      <p:ext uri="{BB962C8B-B14F-4D97-AF65-F5344CB8AC3E}">
        <p14:creationId xmlns:p14="http://schemas.microsoft.com/office/powerpoint/2010/main" val="144639934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391</Words>
  <Application>Microsoft Office PowerPoint</Application>
  <PresentationFormat>Presentación en pantalla (4:3)</PresentationFormat>
  <Paragraphs>23</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Programa de preparación para la cirugía Infantil</vt:lpstr>
      <vt:lpstr>Fases: desarrollo</vt:lpstr>
      <vt:lpstr>Fases: desarrollo</vt:lpstr>
      <vt:lpstr>Fases: desarrollo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18</cp:revision>
  <dcterms:created xsi:type="dcterms:W3CDTF">2016-05-03T15:33:32Z</dcterms:created>
  <dcterms:modified xsi:type="dcterms:W3CDTF">2017-02-15T16:44:37Z</dcterms:modified>
</cp:coreProperties>
</file>