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66" r:id="rId2"/>
    <p:sldId id="274" r:id="rId3"/>
    <p:sldId id="275" r:id="rId4"/>
    <p:sldId id="276" r:id="rId5"/>
    <p:sldId id="277" r:id="rId6"/>
    <p:sldId id="279" r:id="rId7"/>
    <p:sldId id="278" r:id="rId8"/>
  </p:sldIdLst>
  <p:sldSz cx="9144000" cy="6858000" type="screen4x3"/>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2" d="100"/>
          <a:sy n="82" d="100"/>
        </p:scale>
        <p:origin x="-105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88BF4C5A-1E3D-4965-9C65-41FAE993A13E}" type="datetimeFigureOut">
              <a:rPr lang="es-ES" smtClean="0"/>
              <a:t>25/08/2020</a:t>
            </a:fld>
            <a:endParaRPr lang="es-ES"/>
          </a:p>
        </p:txBody>
      </p:sp>
      <p:sp>
        <p:nvSpPr>
          <p:cNvPr id="4" name="Marcador de pie de página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63073D33-B6D1-4DB5-A5AF-571DE50587FE}" type="slidenum">
              <a:rPr lang="es-ES" smtClean="0"/>
              <a:t>‹Nº›</a:t>
            </a:fld>
            <a:endParaRPr lang="es-ES"/>
          </a:p>
        </p:txBody>
      </p:sp>
    </p:spTree>
    <p:extLst>
      <p:ext uri="{BB962C8B-B14F-4D97-AF65-F5344CB8AC3E}">
        <p14:creationId xmlns:p14="http://schemas.microsoft.com/office/powerpoint/2010/main" val="216884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9DD46E38-630D-43E1-9801-0A5857B40ED7}" type="datetimeFigureOut">
              <a:rPr lang="es-ES" smtClean="0"/>
              <a:pPr/>
              <a:t>25/08/2020</a:t>
            </a:fld>
            <a:endParaRPr lang="es-ES"/>
          </a:p>
        </p:txBody>
      </p:sp>
      <p:sp>
        <p:nvSpPr>
          <p:cNvPr id="4" name="Marcador de imagen de diapositiva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8/25/2020 10:54 PM</a:t>
            </a:fld>
            <a:endParaRPr lang="en-US">
              <a:solidFill>
                <a:srgbClr val="000000"/>
              </a:solidFill>
            </a:endParaRPr>
          </a:p>
        </p:txBody>
      </p:sp>
      <p:sp>
        <p:nvSpPr>
          <p:cNvPr id="16389" name="Footer Placeholder 5"/>
          <p:cNvSpPr>
            <a:spLocks noGrp="1"/>
          </p:cNvSpPr>
          <p:nvPr>
            <p:ph type="ftr" sz="quarter" idx="4"/>
          </p:nvPr>
        </p:nvSpPr>
        <p:spPr bwMode="auto">
          <a:xfrm>
            <a:off x="0" y="9431599"/>
            <a:ext cx="6117908" cy="496491"/>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17908" y="9431599"/>
            <a:ext cx="678194" cy="496491"/>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238010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520860" y="394325"/>
            <a:ext cx="7855089" cy="1384995"/>
          </a:xfrm>
          <a:prstGeom prst="rect">
            <a:avLst/>
          </a:prstGeom>
          <a:noFill/>
          <a:ln w="12700">
            <a:noFill/>
            <a:miter lim="800000"/>
            <a:headEnd/>
            <a:tailEnd/>
          </a:ln>
        </p:spPr>
        <p:txBody>
          <a:bodyPr wrap="square">
            <a:spAutoFit/>
          </a:bodyPr>
          <a:lstStyle/>
          <a:p>
            <a:pPr algn="ctr" fontAlgn="base">
              <a:spcAft>
                <a:spcPct val="0"/>
              </a:spcAft>
            </a:pPr>
            <a:r>
              <a:rPr lang="es-ES" sz="4000" b="1" dirty="0">
                <a:solidFill>
                  <a:srgbClr val="000000"/>
                </a:solidFill>
                <a:latin typeface="Arial" charset="0"/>
              </a:rPr>
              <a:t> </a:t>
            </a:r>
          </a:p>
          <a:p>
            <a:pPr algn="ctr" fontAlgn="base">
              <a:spcAft>
                <a:spcPct val="0"/>
              </a:spcAft>
            </a:pPr>
            <a:r>
              <a:rPr lang="es-ES" sz="4400" b="1" dirty="0">
                <a:solidFill>
                  <a:srgbClr val="000000"/>
                </a:solidFill>
                <a:latin typeface="Arial" charset="0"/>
              </a:rPr>
              <a:t>El niño mete el pie</a:t>
            </a:r>
            <a:r>
              <a:rPr lang="es-ES" sz="4000" b="1" dirty="0">
                <a:solidFill>
                  <a:srgbClr val="000000"/>
                </a:solidFill>
                <a:latin typeface="Arial" charset="0"/>
              </a:rPr>
              <a:t>.</a:t>
            </a:r>
            <a:endParaRPr lang="es-ES" sz="4000" dirty="0">
              <a:solidFill>
                <a:srgbClr val="000000"/>
              </a:solidFill>
              <a:latin typeface="Arial" charset="0"/>
            </a:endParaRPr>
          </a:p>
        </p:txBody>
      </p:sp>
      <p:sp>
        <p:nvSpPr>
          <p:cNvPr id="2" name="CuadroTexto 11"/>
          <p:cNvSpPr txBox="1"/>
          <p:nvPr/>
        </p:nvSpPr>
        <p:spPr>
          <a:xfrm>
            <a:off x="1166892" y="3092395"/>
            <a:ext cx="6607175" cy="1015663"/>
          </a:xfrm>
          <a:prstGeom prst="rect">
            <a:avLst/>
          </a:prstGeom>
          <a:noFill/>
        </p:spPr>
        <p:txBody>
          <a:bodyPr wrap="square">
            <a:spAutoFit/>
          </a:bodyPr>
          <a:lstStyle/>
          <a:p>
            <a:pPr fontAlgn="base">
              <a:spcBef>
                <a:spcPct val="0"/>
              </a:spcBef>
              <a:spcAft>
                <a:spcPct val="0"/>
              </a:spcAft>
              <a:defRPr/>
            </a:pPr>
            <a:r>
              <a:rPr lang="es-ES" sz="2000" dirty="0">
                <a:effectLst>
                  <a:outerShdw blurRad="38100" dist="38100" dir="2700000" algn="tl">
                    <a:srgbClr val="000000">
                      <a:alpha val="43137"/>
                    </a:srgbClr>
                  </a:outerShdw>
                </a:effectLst>
                <a:latin typeface="Arial" panose="020B0604020202020204" pitchFamily="34" charset="0"/>
                <a:ea typeface="Times New Roman" pitchFamily="18" charset="0"/>
                <a:cs typeface="Arial" pitchFamily="34" charset="0"/>
              </a:rPr>
              <a:t>Pedro Gorrotxategi </a:t>
            </a:r>
            <a:r>
              <a:rPr lang="es-ES" sz="2000" dirty="0" err="1">
                <a:effectLst>
                  <a:outerShdw blurRad="38100" dist="38100" dir="2700000" algn="tl">
                    <a:srgbClr val="000000">
                      <a:alpha val="43137"/>
                    </a:srgbClr>
                  </a:outerShdw>
                </a:effectLst>
                <a:latin typeface="Arial" pitchFamily="34" charset="0"/>
                <a:ea typeface="Times New Roman" pitchFamily="18" charset="0"/>
                <a:cs typeface="Arial" pitchFamily="34" charset="0"/>
              </a:rPr>
              <a:t>Gorrotxategi</a:t>
            </a:r>
            <a:r>
              <a:rPr lang="es-ES" sz="20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Pediatra</a:t>
            </a:r>
          </a:p>
          <a:p>
            <a:pPr fontAlgn="base">
              <a:spcBef>
                <a:spcPct val="0"/>
              </a:spcBef>
              <a:spcAft>
                <a:spcPct val="0"/>
              </a:spcAft>
              <a:defRPr/>
            </a:pPr>
            <a:r>
              <a:rPr lang="es-ES" sz="20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Ainhoa Zabaleta Rueda. Pediatra </a:t>
            </a:r>
          </a:p>
          <a:p>
            <a:pPr fontAlgn="base">
              <a:spcBef>
                <a:spcPct val="0"/>
              </a:spcBef>
              <a:spcAft>
                <a:spcPct val="0"/>
              </a:spcAft>
              <a:defRPr/>
            </a:pPr>
            <a:endParaRPr lang="es-ES" sz="200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 name="Imagen 8"/>
          <p:cNvPicPr/>
          <p:nvPr/>
        </p:nvPicPr>
        <p:blipFill rotWithShape="1">
          <a:blip r:embed="rId5"/>
          <a:srcRect l="49042" t="62703" r="11495" b="8538"/>
          <a:stretch/>
        </p:blipFill>
        <p:spPr bwMode="auto">
          <a:xfrm>
            <a:off x="5102050" y="4236334"/>
            <a:ext cx="3933418" cy="1584591"/>
          </a:xfrm>
          <a:prstGeom prst="rect">
            <a:avLst/>
          </a:prstGeom>
          <a:ln>
            <a:solidFill>
              <a:schemeClr val="accent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3524496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703262" y="2170111"/>
            <a:ext cx="7813675" cy="2277547"/>
          </a:xfrm>
        </p:spPr>
        <p:txBody>
          <a:bodyPr/>
          <a:lstStyle/>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Al comenzar a andar la marcha es irregular y tambaleante</a:t>
            </a:r>
            <a:r>
              <a:rPr lang="es-ES" sz="2400" dirty="0" smtClean="0">
                <a:solidFill>
                  <a:srgbClr val="000000"/>
                </a:solidFill>
              </a:rPr>
              <a:t>.</a:t>
            </a: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Andan con los pies muy separados</a:t>
            </a:r>
            <a:r>
              <a:rPr lang="es-ES" sz="2400" dirty="0" smtClean="0">
                <a:solidFill>
                  <a:srgbClr val="000000"/>
                </a:solidFill>
              </a:rPr>
              <a:t>.</a:t>
            </a: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A los 2 años es más estable y comienzan a bracear</a:t>
            </a:r>
            <a:r>
              <a:rPr lang="es-ES" sz="2400" dirty="0" smtClean="0">
                <a:solidFill>
                  <a:srgbClr val="000000"/>
                </a:solidFill>
              </a:rPr>
              <a:t>.</a:t>
            </a: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Hacia los 5 a 7 años andan de forma similar al adulto.</a:t>
            </a:r>
          </a:p>
          <a:p>
            <a:pPr marL="0" lvl="0" eaLnBrk="1" hangingPunct="1">
              <a:lnSpc>
                <a:spcPct val="100000"/>
              </a:lnSpc>
              <a:spcBef>
                <a:spcPts val="600"/>
              </a:spcBef>
              <a:buNone/>
            </a:pPr>
            <a:endParaRPr lang="es-ES" dirty="0">
              <a:solidFill>
                <a:srgbClr val="000000"/>
              </a:solidFill>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288403" y="668757"/>
            <a:ext cx="8382000" cy="498598"/>
          </a:xfrm>
        </p:spPr>
        <p:txBody>
          <a:bodyPr/>
          <a:lstStyle/>
          <a:p>
            <a:r>
              <a:rPr lang="es-ES" sz="3600" dirty="0" smtClean="0"/>
              <a:t>LO QUE ES NORMAL:</a:t>
            </a:r>
            <a:endParaRPr lang="es-ES" sz="3600" dirty="0"/>
          </a:p>
        </p:txBody>
      </p:sp>
      <p:pic>
        <p:nvPicPr>
          <p:cNvPr id="7" name="Imagen 8"/>
          <p:cNvPicPr/>
          <p:nvPr/>
        </p:nvPicPr>
        <p:blipFill rotWithShape="1">
          <a:blip r:embed="rId4"/>
          <a:srcRect l="49042" t="62703" r="11495" b="8538"/>
          <a:stretch/>
        </p:blipFill>
        <p:spPr bwMode="auto">
          <a:xfrm>
            <a:off x="5102050" y="4328932"/>
            <a:ext cx="3933418" cy="1491993"/>
          </a:xfrm>
          <a:prstGeom prst="rect">
            <a:avLst/>
          </a:prstGeom>
          <a:ln>
            <a:solidFill>
              <a:schemeClr val="accent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68167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665163" y="1325159"/>
            <a:ext cx="7981126" cy="4385816"/>
          </a:xfrm>
        </p:spPr>
        <p:txBody>
          <a:bodyPr/>
          <a:lstStyle/>
          <a:p>
            <a:pPr marL="60325" lvl="0" indent="-457200" eaLnBrk="1" hangingPunct="1">
              <a:lnSpc>
                <a:spcPct val="100000"/>
              </a:lnSpc>
              <a:spcBef>
                <a:spcPts val="600"/>
              </a:spcBef>
              <a:buFont typeface="Wingdings" panose="05000000000000000000" pitchFamily="2" charset="2"/>
              <a:buChar char="ü"/>
            </a:pPr>
            <a:endParaRPr lang="es-ES" sz="2400" dirty="0" smtClean="0">
              <a:solidFill>
                <a:srgbClr val="000000"/>
              </a:solidFill>
            </a:endParaRPr>
          </a:p>
          <a:p>
            <a:pPr marL="60325" lvl="0" indent="-457200" eaLnBrk="1" hangingPunct="1">
              <a:lnSpc>
                <a:spcPct val="100000"/>
              </a:lnSpc>
              <a:spcBef>
                <a:spcPts val="600"/>
              </a:spcBef>
              <a:buFont typeface="Wingdings" panose="05000000000000000000" pitchFamily="2" charset="2"/>
              <a:buChar char="ü"/>
            </a:pPr>
            <a:r>
              <a:rPr lang="es-ES" sz="2400" dirty="0" smtClean="0">
                <a:solidFill>
                  <a:srgbClr val="000000"/>
                </a:solidFill>
              </a:rPr>
              <a:t>Para </a:t>
            </a:r>
            <a:r>
              <a:rPr lang="es-ES" sz="2400" dirty="0">
                <a:solidFill>
                  <a:srgbClr val="000000"/>
                </a:solidFill>
              </a:rPr>
              <a:t>averiguar la causa hay que revisar toda la extremidad.</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Puede estar en:</a:t>
            </a:r>
          </a:p>
          <a:p>
            <a:pPr marL="922338" lvl="2" indent="-457200" eaLnBrk="1" hangingPunct="1">
              <a:lnSpc>
                <a:spcPct val="100000"/>
              </a:lnSpc>
              <a:spcBef>
                <a:spcPts val="600"/>
              </a:spcBef>
              <a:buFont typeface="Wingdings" panose="05000000000000000000" pitchFamily="2" charset="2"/>
              <a:buChar char="ü"/>
            </a:pPr>
            <a:r>
              <a:rPr lang="es-ES" dirty="0">
                <a:solidFill>
                  <a:srgbClr val="000000"/>
                </a:solidFill>
              </a:rPr>
              <a:t>La cadera</a:t>
            </a:r>
          </a:p>
          <a:p>
            <a:pPr marL="922338" lvl="2" indent="-457200" eaLnBrk="1" hangingPunct="1">
              <a:lnSpc>
                <a:spcPct val="100000"/>
              </a:lnSpc>
              <a:spcBef>
                <a:spcPts val="600"/>
              </a:spcBef>
              <a:buFont typeface="Wingdings" panose="05000000000000000000" pitchFamily="2" charset="2"/>
              <a:buChar char="ü"/>
            </a:pPr>
            <a:r>
              <a:rPr lang="es-ES" dirty="0">
                <a:solidFill>
                  <a:srgbClr val="000000"/>
                </a:solidFill>
              </a:rPr>
              <a:t>La pierna</a:t>
            </a:r>
          </a:p>
          <a:p>
            <a:pPr marL="922338" lvl="2" indent="-457200" eaLnBrk="1" hangingPunct="1">
              <a:lnSpc>
                <a:spcPct val="100000"/>
              </a:lnSpc>
              <a:spcBef>
                <a:spcPts val="600"/>
              </a:spcBef>
              <a:buFont typeface="Wingdings" panose="05000000000000000000" pitchFamily="2" charset="2"/>
              <a:buChar char="ü"/>
            </a:pPr>
            <a:r>
              <a:rPr lang="es-ES" dirty="0">
                <a:solidFill>
                  <a:srgbClr val="000000"/>
                </a:solidFill>
              </a:rPr>
              <a:t>El pie</a:t>
            </a:r>
          </a:p>
          <a:p>
            <a:pPr marL="922338" lvl="2" indent="-457200" eaLnBrk="1" hangingPunct="1">
              <a:lnSpc>
                <a:spcPct val="100000"/>
              </a:lnSpc>
              <a:spcBef>
                <a:spcPts val="600"/>
              </a:spcBef>
              <a:buFont typeface="Wingdings" panose="05000000000000000000" pitchFamily="2" charset="2"/>
              <a:buChar char="ü"/>
            </a:pPr>
            <a:endParaRPr lang="es-ES" b="1" dirty="0">
              <a:solidFill>
                <a:srgbClr val="000000"/>
              </a:solidFill>
            </a:endParaRPr>
          </a:p>
          <a:p>
            <a:pPr marL="922338" lvl="2" indent="-457200" eaLnBrk="1" hangingPunct="1">
              <a:lnSpc>
                <a:spcPct val="100000"/>
              </a:lnSpc>
              <a:spcBef>
                <a:spcPts val="600"/>
              </a:spcBef>
              <a:buFont typeface="Wingdings" panose="05000000000000000000" pitchFamily="2" charset="2"/>
              <a:buChar char="ü"/>
            </a:pPr>
            <a:endParaRPr lang="es-ES" b="1" dirty="0">
              <a:solidFill>
                <a:srgbClr val="000000"/>
              </a:solidFill>
            </a:endParaRPr>
          </a:p>
          <a:p>
            <a:pPr marL="922338" lvl="2" indent="-457200" eaLnBrk="1" hangingPunct="1">
              <a:lnSpc>
                <a:spcPct val="100000"/>
              </a:lnSpc>
              <a:spcBef>
                <a:spcPts val="600"/>
              </a:spcBef>
              <a:buFont typeface="Wingdings" panose="05000000000000000000" pitchFamily="2" charset="2"/>
              <a:buChar char="ü"/>
            </a:pPr>
            <a:endParaRPr lang="es-ES" b="1" dirty="0">
              <a:solidFill>
                <a:srgbClr val="000000"/>
              </a:solidFill>
            </a:endParaRPr>
          </a:p>
          <a:p>
            <a:pPr marL="0" lvl="0" eaLnBrk="1" hangingPunct="1">
              <a:lnSpc>
                <a:spcPct val="100000"/>
              </a:lnSpc>
              <a:spcBef>
                <a:spcPts val="600"/>
              </a:spcBef>
              <a:buNone/>
            </a:pPr>
            <a:r>
              <a:rPr lang="es-ES" sz="2400" dirty="0" smtClean="0">
                <a:solidFill>
                  <a:srgbClr val="000000"/>
                </a:solidFill>
              </a:rPr>
              <a:t>Y </a:t>
            </a:r>
            <a:r>
              <a:rPr lang="es-ES" sz="2400" dirty="0">
                <a:solidFill>
                  <a:srgbClr val="000000"/>
                </a:solidFill>
              </a:rPr>
              <a:t>lo que vemos en las tres ocasiones es que al andar mete el pie</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419100" y="519555"/>
            <a:ext cx="8382000" cy="498598"/>
          </a:xfrm>
        </p:spPr>
        <p:txBody>
          <a:bodyPr/>
          <a:lstStyle/>
          <a:p>
            <a:r>
              <a:rPr lang="es-ES" sz="3600" dirty="0"/>
              <a:t>¿Porqué al andar, mete o saca el pie?</a:t>
            </a:r>
          </a:p>
        </p:txBody>
      </p:sp>
      <p:pic>
        <p:nvPicPr>
          <p:cNvPr id="7" name="Imagen 6"/>
          <p:cNvPicPr/>
          <p:nvPr/>
        </p:nvPicPr>
        <p:blipFill rotWithShape="1">
          <a:blip r:embed="rId4"/>
          <a:srcRect l="49042" t="62703" r="11495" b="8538"/>
          <a:stretch/>
        </p:blipFill>
        <p:spPr bwMode="auto">
          <a:xfrm>
            <a:off x="4360654" y="2733208"/>
            <a:ext cx="4256303" cy="2486974"/>
          </a:xfrm>
          <a:prstGeom prst="rect">
            <a:avLst/>
          </a:prstGeom>
          <a:ln>
            <a:solidFill>
              <a:schemeClr val="accent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8949710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167813" y="923707"/>
            <a:ext cx="8804737" cy="4755148"/>
          </a:xfrm>
        </p:spPr>
        <p:txBody>
          <a:bodyPr/>
          <a:lstStyle/>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Se suelen sentar sobre las rodillas, en forma de W.</a:t>
            </a:r>
          </a:p>
          <a:p>
            <a:pPr marL="60325" lvl="0" indent="-457200" eaLnBrk="1" hangingPunct="1">
              <a:lnSpc>
                <a:spcPct val="100000"/>
              </a:lnSpc>
              <a:spcBef>
                <a:spcPts val="600"/>
              </a:spcBef>
              <a:buFont typeface="Wingdings" panose="05000000000000000000" pitchFamily="2" charset="2"/>
              <a:buChar char="ü"/>
            </a:pP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Al tumbarse boca abajo y separar las piernas con las rodillas flexionadas casi llegan a tocar la cama con los pies.</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Todo esto sucede porque tienen la cabeza del fémur adelantada.</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Para compensarlo al andar meten los pies</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Se da entre los 3 y 8 años, pero puede durar más tiempo.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96838" y="284705"/>
            <a:ext cx="8382000" cy="498598"/>
          </a:xfrm>
        </p:spPr>
        <p:txBody>
          <a:bodyPr/>
          <a:lstStyle/>
          <a:p>
            <a:r>
              <a:rPr lang="es-ES" sz="3600" dirty="0"/>
              <a:t>¿La causa está en la cadera? </a:t>
            </a:r>
            <a:r>
              <a:rPr lang="es-ES" sz="2800" dirty="0" err="1">
                <a:solidFill>
                  <a:srgbClr val="0070C0"/>
                </a:solidFill>
              </a:rPr>
              <a:t>Anteversión</a:t>
            </a:r>
            <a:r>
              <a:rPr lang="es-ES" sz="2800" dirty="0">
                <a:solidFill>
                  <a:srgbClr val="0070C0"/>
                </a:solidFill>
              </a:rPr>
              <a:t> femoral</a:t>
            </a:r>
            <a:r>
              <a:rPr lang="es-ES" sz="3600" dirty="0">
                <a:solidFill>
                  <a:srgbClr val="0070C0"/>
                </a:solidFill>
              </a:rPr>
              <a:t>.</a:t>
            </a:r>
          </a:p>
        </p:txBody>
      </p:sp>
      <p:pic>
        <p:nvPicPr>
          <p:cNvPr id="7" name="Imagen 6" descr="https://www.familiaysalud.es/sites/default/files/styles/article_image/public/sentarse_en_w.jpg?itok=mMVCq6Iy"/>
          <p:cNvPicPr/>
          <p:nvPr/>
        </p:nvPicPr>
        <p:blipFill rotWithShape="1">
          <a:blip r:embed="rId4">
            <a:extLst>
              <a:ext uri="{28A0092B-C50C-407E-A947-70E740481C1C}">
                <a14:useLocalDpi xmlns:a14="http://schemas.microsoft.com/office/drawing/2010/main" val="0"/>
              </a:ext>
            </a:extLst>
          </a:blip>
          <a:srcRect l="30419" r="11331"/>
          <a:stretch/>
        </p:blipFill>
        <p:spPr bwMode="auto">
          <a:xfrm>
            <a:off x="1237707" y="1344989"/>
            <a:ext cx="1262425" cy="2185289"/>
          </a:xfrm>
          <a:prstGeom prst="rect">
            <a:avLst/>
          </a:prstGeom>
          <a:noFill/>
          <a:ln w="25400">
            <a:solidFill>
              <a:schemeClr val="accent1"/>
            </a:solidFill>
          </a:ln>
          <a:extLst>
            <a:ext uri="{53640926-AAD7-44D8-BBD7-CCE9431645EC}">
              <a14:shadowObscured xmlns:a14="http://schemas.microsoft.com/office/drawing/2010/main"/>
            </a:ext>
          </a:extLst>
        </p:spPr>
      </p:pic>
      <p:pic>
        <p:nvPicPr>
          <p:cNvPr id="9" name="Imagen 8" descr="https://www.familiaysalud.es/sintomas-y-enfermedades/sites/default/files/marcha.jpg"/>
          <p:cNvPicPr/>
          <p:nvPr/>
        </p:nvPicPr>
        <p:blipFill rotWithShape="1">
          <a:blip r:embed="rId5">
            <a:extLst>
              <a:ext uri="{BEBA8EAE-BF5A-486C-A8C5-ECC9F3942E4B}">
                <a14:imgProps xmlns:a14="http://schemas.microsoft.com/office/drawing/2010/main">
                  <a14:imgLayer r:embed="rId6">
                    <a14:imgEffect>
                      <a14:sharpenSoften amount="10000"/>
                    </a14:imgEffect>
                    <a14:imgEffect>
                      <a14:brightnessContrast contrast="10000"/>
                    </a14:imgEffect>
                  </a14:imgLayer>
                </a14:imgProps>
              </a:ext>
              <a:ext uri="{28A0092B-C50C-407E-A947-70E740481C1C}">
                <a14:useLocalDpi xmlns:a14="http://schemas.microsoft.com/office/drawing/2010/main" val="0"/>
              </a:ext>
            </a:extLst>
          </a:blip>
          <a:srcRect l="27876"/>
          <a:stretch/>
        </p:blipFill>
        <p:spPr bwMode="auto">
          <a:xfrm>
            <a:off x="3570026" y="1605465"/>
            <a:ext cx="3378200" cy="1664335"/>
          </a:xfrm>
          <a:prstGeom prst="rect">
            <a:avLst/>
          </a:prstGeom>
          <a:noFill/>
          <a:ln w="25400">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2918041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434975" y="989493"/>
            <a:ext cx="8328025" cy="5616922"/>
          </a:xfrm>
        </p:spPr>
        <p:txBody>
          <a:bodyPr/>
          <a:lstStyle/>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Al andar mete o saca el pie. </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Es la tibia la que está girada y que lleva el pie hacia adentro o fuera</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En la evolución de la marcha normal, los niños inicialmente meten algo el pie y cuando son mayorcitos lo desvían hacia afuera</a:t>
            </a:r>
            <a:r>
              <a:rPr lang="es-ES" sz="2400" b="1" dirty="0">
                <a:solidFill>
                  <a:srgbClr val="000000"/>
                </a:solidFill>
              </a:rPr>
              <a:t>.</a:t>
            </a:r>
          </a:p>
          <a:p>
            <a:pPr marL="60325" lvl="0" indent="-457200" eaLnBrk="1" hangingPunct="1">
              <a:lnSpc>
                <a:spcPct val="100000"/>
              </a:lnSpc>
              <a:spcBef>
                <a:spcPts val="600"/>
              </a:spcBef>
              <a:buFont typeface="Wingdings" panose="05000000000000000000" pitchFamily="2" charset="2"/>
              <a:buChar char="ü"/>
            </a:pPr>
            <a:endParaRPr lang="es-ES" sz="2400" b="1"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b="1"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b="1"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b="1" dirty="0">
              <a:solidFill>
                <a:srgbClr val="000000"/>
              </a:solidFill>
            </a:endParaRPr>
          </a:p>
          <a:p>
            <a:pPr marL="60325" lvl="0" indent="-457200" eaLnBrk="1" hangingPunct="1">
              <a:lnSpc>
                <a:spcPct val="100000"/>
              </a:lnSpc>
              <a:spcBef>
                <a:spcPts val="600"/>
              </a:spcBef>
              <a:buFont typeface="Wingdings" panose="05000000000000000000" pitchFamily="2" charset="2"/>
              <a:buChar char="ü"/>
            </a:pPr>
            <a:endParaRPr lang="es-ES" sz="2400" dirty="0" smtClean="0">
              <a:solidFill>
                <a:srgbClr val="000000"/>
              </a:solidFill>
            </a:endParaRPr>
          </a:p>
          <a:p>
            <a:pPr marL="60325" lvl="0" indent="-457200" eaLnBrk="1" hangingPunct="1">
              <a:lnSpc>
                <a:spcPct val="100000"/>
              </a:lnSpc>
              <a:spcBef>
                <a:spcPts val="600"/>
              </a:spcBef>
              <a:buFont typeface="Wingdings" panose="05000000000000000000" pitchFamily="2" charset="2"/>
              <a:buChar char="ü"/>
            </a:pPr>
            <a:r>
              <a:rPr lang="es-ES" sz="2400" dirty="0" smtClean="0">
                <a:solidFill>
                  <a:srgbClr val="000000"/>
                </a:solidFill>
              </a:rPr>
              <a:t>Es </a:t>
            </a:r>
            <a:r>
              <a:rPr lang="es-ES" sz="2400" dirty="0">
                <a:solidFill>
                  <a:srgbClr val="000000"/>
                </a:solidFill>
              </a:rPr>
              <a:t>por eso que cuando de pequeños meten el pie, tiende a resolverse y cuando lo saca, es más fácil que persista.</a:t>
            </a:r>
          </a:p>
          <a:p>
            <a:pPr marL="0" lvl="0" eaLnBrk="1" hangingPunct="1">
              <a:lnSpc>
                <a:spcPct val="100000"/>
              </a:lnSpc>
              <a:spcBef>
                <a:spcPts val="600"/>
              </a:spcBef>
              <a:buNone/>
            </a:pPr>
            <a:endParaRPr lang="es-ES" dirty="0">
              <a:solidFill>
                <a:srgbClr val="000000"/>
              </a:solidFill>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381000" y="230188"/>
            <a:ext cx="8382000" cy="498598"/>
          </a:xfrm>
        </p:spPr>
        <p:txBody>
          <a:bodyPr/>
          <a:lstStyle/>
          <a:p>
            <a:r>
              <a:rPr lang="es-ES" sz="3600" dirty="0"/>
              <a:t>¿La causa está en la pierna? </a:t>
            </a:r>
            <a:r>
              <a:rPr lang="es-ES" sz="3200" dirty="0">
                <a:solidFill>
                  <a:srgbClr val="0070C0"/>
                </a:solidFill>
              </a:rPr>
              <a:t>Torsión tibial</a:t>
            </a:r>
            <a:endParaRPr lang="es-ES" sz="3600" dirty="0">
              <a:solidFill>
                <a:srgbClr val="0070C0"/>
              </a:solidFill>
            </a:endParaRPr>
          </a:p>
        </p:txBody>
      </p:sp>
      <p:pic>
        <p:nvPicPr>
          <p:cNvPr id="7" name="Imagen 6" descr="C:\Users\15942502Y\Documents\familia y salud\marcha normal.png"/>
          <p:cNvPicPr/>
          <p:nvPr/>
        </p:nvPicPr>
        <p:blipFill>
          <a:blip r:embed="rId4">
            <a:extLst>
              <a:ext uri="{28A0092B-C50C-407E-A947-70E740481C1C}">
                <a14:useLocalDpi xmlns:a14="http://schemas.microsoft.com/office/drawing/2010/main" val="0"/>
              </a:ext>
            </a:extLst>
          </a:blip>
          <a:srcRect/>
          <a:stretch>
            <a:fillRect/>
          </a:stretch>
        </p:blipFill>
        <p:spPr bwMode="auto">
          <a:xfrm>
            <a:off x="2038961" y="3090441"/>
            <a:ext cx="5142278" cy="2037606"/>
          </a:xfrm>
          <a:prstGeom prst="rect">
            <a:avLst/>
          </a:prstGeom>
          <a:noFill/>
          <a:ln>
            <a:noFill/>
          </a:ln>
        </p:spPr>
      </p:pic>
    </p:spTree>
    <p:extLst>
      <p:ext uri="{BB962C8B-B14F-4D97-AF65-F5344CB8AC3E}">
        <p14:creationId xmlns:p14="http://schemas.microsoft.com/office/powerpoint/2010/main" val="167643959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607290" y="1683974"/>
            <a:ext cx="7813675" cy="3539430"/>
          </a:xfrm>
        </p:spPr>
        <p:txBody>
          <a:bodyPr/>
          <a:lstStyle/>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Es la parte anterior del pie la que está desviada hacia adentro</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Se suele dar en niños pequeños.</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Se suele resolver solo para el año de vida.</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Si es rígido </a:t>
            </a:r>
            <a:endParaRPr lang="es-ES" sz="2400" dirty="0" smtClean="0">
              <a:solidFill>
                <a:srgbClr val="000000"/>
              </a:solidFill>
            </a:endParaRPr>
          </a:p>
          <a:p>
            <a:pPr marL="0" lvl="0" indent="0" eaLnBrk="1" hangingPunct="1">
              <a:lnSpc>
                <a:spcPct val="100000"/>
              </a:lnSpc>
              <a:spcBef>
                <a:spcPts val="600"/>
              </a:spcBef>
              <a:buNone/>
            </a:pPr>
            <a:r>
              <a:rPr lang="es-ES" sz="2400" dirty="0">
                <a:solidFill>
                  <a:srgbClr val="000000"/>
                </a:solidFill>
              </a:rPr>
              <a:t> </a:t>
            </a:r>
            <a:r>
              <a:rPr lang="es-ES" sz="2400" dirty="0" smtClean="0">
                <a:solidFill>
                  <a:srgbClr val="000000"/>
                </a:solidFill>
              </a:rPr>
              <a:t>     </a:t>
            </a:r>
            <a:r>
              <a:rPr lang="es-ES" sz="2400" dirty="0" smtClean="0">
                <a:solidFill>
                  <a:srgbClr val="000000"/>
                </a:solidFill>
              </a:rPr>
              <a:t>(</a:t>
            </a:r>
            <a:r>
              <a:rPr lang="es-ES" sz="2400" dirty="0">
                <a:solidFill>
                  <a:srgbClr val="000000"/>
                </a:solidFill>
              </a:rPr>
              <a:t>no se puede enderezar con la mano)</a:t>
            </a:r>
          </a:p>
          <a:p>
            <a:pPr marL="0" lvl="0" indent="0" eaLnBrk="1" hangingPunct="1">
              <a:lnSpc>
                <a:spcPct val="100000"/>
              </a:lnSpc>
              <a:spcBef>
                <a:spcPts val="600"/>
              </a:spcBef>
              <a:buNone/>
            </a:pPr>
            <a:r>
              <a:rPr lang="es-ES" sz="2400" dirty="0" smtClean="0">
                <a:solidFill>
                  <a:srgbClr val="000000"/>
                </a:solidFill>
              </a:rPr>
              <a:t>       Hay </a:t>
            </a:r>
            <a:r>
              <a:rPr lang="es-ES" sz="2400" dirty="0">
                <a:solidFill>
                  <a:srgbClr val="000000"/>
                </a:solidFill>
              </a:rPr>
              <a:t>que consultar al pediatra</a:t>
            </a:r>
          </a:p>
          <a:p>
            <a:pPr marL="0" lvl="0" eaLnBrk="1" hangingPunct="1">
              <a:lnSpc>
                <a:spcPct val="100000"/>
              </a:lnSpc>
              <a:spcBef>
                <a:spcPts val="600"/>
              </a:spcBef>
              <a:buNone/>
            </a:pPr>
            <a:endParaRPr lang="es-ES" dirty="0">
              <a:solidFill>
                <a:srgbClr val="000000"/>
              </a:solidFill>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381000" y="230188"/>
            <a:ext cx="8382000" cy="498598"/>
          </a:xfrm>
        </p:spPr>
        <p:txBody>
          <a:bodyPr/>
          <a:lstStyle/>
          <a:p>
            <a:r>
              <a:rPr lang="es-ES" sz="3600" dirty="0"/>
              <a:t>¿La causa está en el pie? </a:t>
            </a:r>
            <a:r>
              <a:rPr lang="es-ES" sz="3200" dirty="0">
                <a:solidFill>
                  <a:srgbClr val="0070C0"/>
                </a:solidFill>
              </a:rPr>
              <a:t>Metatarso varo</a:t>
            </a:r>
          </a:p>
        </p:txBody>
      </p:sp>
      <p:pic>
        <p:nvPicPr>
          <p:cNvPr id="7" name="Imagen 6" descr="https://www.familiaysalud.es/sintomas-y-enfermedades/sites/default/files/pies.jpg"/>
          <p:cNvPicPr/>
          <p:nvPr/>
        </p:nvPicPr>
        <p:blipFill rotWithShape="1">
          <a:blip r:embed="rId4">
            <a:extLst>
              <a:ext uri="{28A0092B-C50C-407E-A947-70E740481C1C}">
                <a14:useLocalDpi xmlns:a14="http://schemas.microsoft.com/office/drawing/2010/main" val="0"/>
              </a:ext>
            </a:extLst>
          </a:blip>
          <a:srcRect r="66286"/>
          <a:stretch/>
        </p:blipFill>
        <p:spPr bwMode="auto">
          <a:xfrm>
            <a:off x="6954239" y="2805473"/>
            <a:ext cx="1738349" cy="2765171"/>
          </a:xfrm>
          <a:prstGeom prst="rect">
            <a:avLst/>
          </a:prstGeom>
          <a:noFill/>
          <a:ln w="25400">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902447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572565" y="1440906"/>
            <a:ext cx="7813675" cy="4062651"/>
          </a:xfrm>
        </p:spPr>
        <p:txBody>
          <a:bodyPr/>
          <a:lstStyle/>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En general estos trastornos son transitorios.</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No suele necesitar de tratamiento ortopédico.</a:t>
            </a:r>
          </a:p>
          <a:p>
            <a:pPr marL="60325" lvl="0" indent="-457200" eaLnBrk="1" hangingPunct="1">
              <a:lnSpc>
                <a:spcPct val="100000"/>
              </a:lnSpc>
              <a:spcBef>
                <a:spcPts val="600"/>
              </a:spcBef>
              <a:buFont typeface="Wingdings" panose="05000000000000000000" pitchFamily="2" charset="2"/>
              <a:buChar char="ü"/>
            </a:pPr>
            <a:r>
              <a:rPr lang="es-ES" sz="2400" dirty="0">
                <a:solidFill>
                  <a:srgbClr val="000000"/>
                </a:solidFill>
              </a:rPr>
              <a:t>Hay que consultar</a:t>
            </a:r>
            <a:r>
              <a:rPr lang="es-ES" sz="2400" dirty="0" smtClean="0">
                <a:solidFill>
                  <a:srgbClr val="000000"/>
                </a:solidFill>
              </a:rPr>
              <a:t>:</a:t>
            </a:r>
            <a:endParaRPr lang="es-ES" sz="2400" dirty="0">
              <a:solidFill>
                <a:srgbClr val="000000"/>
              </a:solidFill>
            </a:endParaRPr>
          </a:p>
          <a:p>
            <a:pPr marL="922338" lvl="2" indent="-457200" eaLnBrk="1" hangingPunct="1">
              <a:lnSpc>
                <a:spcPct val="100000"/>
              </a:lnSpc>
              <a:spcBef>
                <a:spcPts val="600"/>
              </a:spcBef>
              <a:buFont typeface="Wingdings" panose="05000000000000000000" pitchFamily="2" charset="2"/>
              <a:buChar char="ü"/>
            </a:pPr>
            <a:r>
              <a:rPr lang="es-ES" dirty="0">
                <a:solidFill>
                  <a:srgbClr val="000000"/>
                </a:solidFill>
              </a:rPr>
              <a:t>Si hay dolor al caminar</a:t>
            </a:r>
          </a:p>
          <a:p>
            <a:pPr marL="922338" lvl="2" indent="-457200" eaLnBrk="1" hangingPunct="1">
              <a:lnSpc>
                <a:spcPct val="100000"/>
              </a:lnSpc>
              <a:spcBef>
                <a:spcPts val="600"/>
              </a:spcBef>
              <a:buFont typeface="Wingdings" panose="05000000000000000000" pitchFamily="2" charset="2"/>
              <a:buChar char="ü"/>
            </a:pPr>
            <a:r>
              <a:rPr lang="es-ES" dirty="0">
                <a:solidFill>
                  <a:srgbClr val="000000"/>
                </a:solidFill>
              </a:rPr>
              <a:t>Si es de un solo lado</a:t>
            </a:r>
          </a:p>
          <a:p>
            <a:pPr marL="922338" lvl="2" indent="-457200" eaLnBrk="1" hangingPunct="1">
              <a:lnSpc>
                <a:spcPct val="100000"/>
              </a:lnSpc>
              <a:spcBef>
                <a:spcPts val="600"/>
              </a:spcBef>
              <a:buFont typeface="Wingdings" panose="05000000000000000000" pitchFamily="2" charset="2"/>
              <a:buChar char="ü"/>
            </a:pPr>
            <a:r>
              <a:rPr lang="es-ES" dirty="0">
                <a:solidFill>
                  <a:srgbClr val="000000"/>
                </a:solidFill>
              </a:rPr>
              <a:t>Si estéticamente es muy llamativo</a:t>
            </a:r>
          </a:p>
          <a:p>
            <a:pPr marL="922338" lvl="2" indent="-457200" eaLnBrk="1" hangingPunct="1">
              <a:lnSpc>
                <a:spcPct val="100000"/>
              </a:lnSpc>
              <a:spcBef>
                <a:spcPts val="600"/>
              </a:spcBef>
              <a:buFont typeface="Wingdings" panose="05000000000000000000" pitchFamily="2" charset="2"/>
              <a:buChar char="ü"/>
            </a:pPr>
            <a:r>
              <a:rPr lang="es-ES" dirty="0">
                <a:solidFill>
                  <a:srgbClr val="000000"/>
                </a:solidFill>
              </a:rPr>
              <a:t>Siempre que los padres tengan dudas.</a:t>
            </a:r>
          </a:p>
          <a:p>
            <a:pPr marL="60325" lvl="0" indent="-457200" eaLnBrk="1" hangingPunct="1">
              <a:lnSpc>
                <a:spcPct val="100000"/>
              </a:lnSpc>
              <a:spcBef>
                <a:spcPts val="600"/>
              </a:spcBef>
              <a:buFont typeface="Wingdings" panose="05000000000000000000" pitchFamily="2" charset="2"/>
              <a:buChar char="ü"/>
            </a:pPr>
            <a:endParaRPr lang="es-ES" sz="2400" dirty="0">
              <a:solidFill>
                <a:srgbClr val="000000"/>
              </a:solidFill>
            </a:endParaRPr>
          </a:p>
          <a:p>
            <a:pPr marL="0" lvl="0" eaLnBrk="1" hangingPunct="1">
              <a:lnSpc>
                <a:spcPct val="100000"/>
              </a:lnSpc>
              <a:spcBef>
                <a:spcPts val="600"/>
              </a:spcBef>
              <a:buNone/>
            </a:pPr>
            <a:endParaRPr lang="es-ES" dirty="0">
              <a:solidFill>
                <a:srgbClr val="000000"/>
              </a:solidFill>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Título 1"/>
          <p:cNvSpPr>
            <a:spLocks noGrp="1"/>
          </p:cNvSpPr>
          <p:nvPr>
            <p:ph type="title"/>
          </p:nvPr>
        </p:nvSpPr>
        <p:spPr>
          <a:xfrm>
            <a:off x="381000" y="230188"/>
            <a:ext cx="8382000" cy="498598"/>
          </a:xfrm>
        </p:spPr>
        <p:txBody>
          <a:bodyPr/>
          <a:lstStyle/>
          <a:p>
            <a:r>
              <a:rPr lang="es-ES" sz="3600" dirty="0" smtClean="0"/>
              <a:t>¿</a:t>
            </a:r>
            <a:r>
              <a:rPr lang="es-ES" sz="3600" dirty="0"/>
              <a:t>Qué tenemos que tener en cuenta?</a:t>
            </a:r>
          </a:p>
        </p:txBody>
      </p:sp>
      <p:pic>
        <p:nvPicPr>
          <p:cNvPr id="7" name="Imagen 8"/>
          <p:cNvPicPr/>
          <p:nvPr/>
        </p:nvPicPr>
        <p:blipFill rotWithShape="1">
          <a:blip r:embed="rId4"/>
          <a:srcRect l="49042" t="62703" r="11495" b="8538"/>
          <a:stretch/>
        </p:blipFill>
        <p:spPr bwMode="auto">
          <a:xfrm>
            <a:off x="5102050" y="4560925"/>
            <a:ext cx="3933418" cy="1260000"/>
          </a:xfrm>
          <a:prstGeom prst="rect">
            <a:avLst/>
          </a:prstGeom>
          <a:ln>
            <a:solidFill>
              <a:schemeClr val="accent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61338231"/>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TotalTime>
  <Words>484</Words>
  <Application>Microsoft Office PowerPoint</Application>
  <PresentationFormat>Presentación en pantalla (4:3)</PresentationFormat>
  <Paragraphs>67</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1_White with Blue Bar Segoe Template_TP10286789</vt:lpstr>
      <vt:lpstr>Presentación de PowerPoint</vt:lpstr>
      <vt:lpstr>LO QUE ES NORMAL:</vt:lpstr>
      <vt:lpstr>¿Porqué al andar, mete o saca el pie?</vt:lpstr>
      <vt:lpstr>¿La causa está en la cadera? Anteversión femoral.</vt:lpstr>
      <vt:lpstr>¿La causa está en la pierna? Torsión tibial</vt:lpstr>
      <vt:lpstr>¿La causa está en el pie? Metatarso varo</vt:lpstr>
      <vt:lpstr>¿Qué tenemos que tener en cuenta?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49</cp:revision>
  <cp:lastPrinted>2020-08-07T11:31:33Z</cp:lastPrinted>
  <dcterms:created xsi:type="dcterms:W3CDTF">2016-05-03T15:33:32Z</dcterms:created>
  <dcterms:modified xsi:type="dcterms:W3CDTF">2020-08-25T20:59:20Z</dcterms:modified>
</cp:coreProperties>
</file>