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5" d="100"/>
          <a:sy n="115" d="100"/>
        </p:scale>
        <p:origin x="15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11/05/2023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5/11/2023 12:24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7" y="1465072"/>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¿Qué es una dieta baja en FODMAP?</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Eduardo Ortega Páez.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 name="Imagen 9">
            <a:extLst>
              <a:ext uri="{FF2B5EF4-FFF2-40B4-BE49-F238E27FC236}">
                <a16:creationId xmlns:a16="http://schemas.microsoft.com/office/drawing/2014/main" id="{A3C1D8FA-4551-3B4A-8987-6C9C51D8D3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733" y="234950"/>
            <a:ext cx="1016000" cy="622300"/>
          </a:xfrm>
          <a:prstGeom prst="rect">
            <a:avLst/>
          </a:prstGeom>
        </p:spPr>
      </p:pic>
      <p:pic>
        <p:nvPicPr>
          <p:cNvPr id="11" name="Imagen 10">
            <a:extLst>
              <a:ext uri="{FF2B5EF4-FFF2-40B4-BE49-F238E27FC236}">
                <a16:creationId xmlns:a16="http://schemas.microsoft.com/office/drawing/2014/main" id="{05797C6B-B8A1-FE4D-9656-1B52B1599D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8933" y="6202363"/>
            <a:ext cx="1625600" cy="508000"/>
          </a:xfrm>
          <a:prstGeom prst="rect">
            <a:avLst/>
          </a:prstGeom>
        </p:spPr>
      </p:pic>
      <p:pic>
        <p:nvPicPr>
          <p:cNvPr id="3" name="Imagen 2"/>
          <p:cNvPicPr>
            <a:picLocks noChangeAspect="1"/>
          </p:cNvPicPr>
          <p:nvPr/>
        </p:nvPicPr>
        <p:blipFill>
          <a:blip r:embed="rId5"/>
          <a:stretch>
            <a:fillRect/>
          </a:stretch>
        </p:blipFill>
        <p:spPr>
          <a:xfrm>
            <a:off x="7223651" y="4637993"/>
            <a:ext cx="1853345" cy="1310754"/>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218795"/>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son los FODMAP? ¿Dónde se encuentran?</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532503" y="1491704"/>
            <a:ext cx="8121046" cy="4748736"/>
          </a:xfrm>
        </p:spPr>
        <p:txBody>
          <a:bodyPr/>
          <a:lstStyle/>
          <a:p>
            <a:pPr>
              <a:lnSpc>
                <a:spcPct val="114000"/>
              </a:lnSpc>
              <a:spcBef>
                <a:spcPts val="600"/>
              </a:spcBef>
            </a:pPr>
            <a:r>
              <a:rPr lang="es-ES" sz="2400" dirty="0"/>
              <a:t>Los FODMAP son alimentos (F). </a:t>
            </a:r>
          </a:p>
          <a:p>
            <a:pPr>
              <a:lnSpc>
                <a:spcPct val="114000"/>
              </a:lnSpc>
              <a:spcBef>
                <a:spcPts val="600"/>
              </a:spcBef>
            </a:pPr>
            <a:r>
              <a:rPr lang="es-ES" sz="2400" dirty="0"/>
              <a:t>Contienen azúcares como los </a:t>
            </a:r>
            <a:r>
              <a:rPr lang="es-ES" sz="2400" dirty="0" err="1"/>
              <a:t>Oligosácaridos</a:t>
            </a:r>
            <a:r>
              <a:rPr lang="es-ES" sz="2400" dirty="0"/>
              <a:t> (O), disacáridos (D) y (A) Polioles(P).</a:t>
            </a:r>
          </a:p>
          <a:p>
            <a:pPr>
              <a:lnSpc>
                <a:spcPct val="114000"/>
              </a:lnSpc>
              <a:spcBef>
                <a:spcPts val="600"/>
              </a:spcBef>
            </a:pPr>
            <a:r>
              <a:rPr lang="es-ES" sz="2400" dirty="0"/>
              <a:t>Se encuentran en una gran cantidad de alimentos: derivados lácteos, fruta, verduras, legumbres y edulcorantes</a:t>
            </a:r>
          </a:p>
          <a:p>
            <a:pPr>
              <a:lnSpc>
                <a:spcPct val="114000"/>
              </a:lnSpc>
              <a:spcBef>
                <a:spcPts val="600"/>
              </a:spcBef>
            </a:pPr>
            <a:r>
              <a:rPr lang="es-ES" sz="2400" dirty="0"/>
              <a:t>Normalmente se absorben en el intestino.</a:t>
            </a:r>
          </a:p>
          <a:p>
            <a:pPr>
              <a:lnSpc>
                <a:spcPct val="114000"/>
              </a:lnSpc>
              <a:spcBef>
                <a:spcPts val="600"/>
              </a:spcBef>
            </a:pPr>
            <a:r>
              <a:rPr lang="es-ES" sz="2400" dirty="0"/>
              <a:t>En algunos niños pueden llegar al colon sin </a:t>
            </a:r>
            <a:endParaRPr lang="es-ES" sz="2400" dirty="0" smtClean="0"/>
          </a:p>
          <a:p>
            <a:pPr marL="0" indent="0">
              <a:lnSpc>
                <a:spcPct val="114000"/>
              </a:lnSpc>
              <a:spcBef>
                <a:spcPts val="600"/>
              </a:spcBef>
              <a:buNone/>
            </a:pPr>
            <a:r>
              <a:rPr lang="es-ES" sz="2400" dirty="0" smtClean="0"/>
              <a:t>      absorber </a:t>
            </a:r>
            <a:r>
              <a:rPr lang="es-ES" sz="2400" dirty="0"/>
              <a:t>y producir problemas: distensión, </a:t>
            </a:r>
            <a:endParaRPr lang="es-ES" sz="2400" dirty="0" smtClean="0"/>
          </a:p>
          <a:p>
            <a:pPr marL="0" indent="0">
              <a:lnSpc>
                <a:spcPct val="114000"/>
              </a:lnSpc>
              <a:spcBef>
                <a:spcPts val="600"/>
              </a:spcBef>
              <a:buNone/>
            </a:pPr>
            <a:r>
              <a:rPr lang="es-ES" sz="2400" dirty="0" smtClean="0"/>
              <a:t>      dolor </a:t>
            </a:r>
            <a:r>
              <a:rPr lang="es-ES" sz="2400" dirty="0"/>
              <a:t>abdominal, diarrea.</a:t>
            </a:r>
          </a:p>
          <a:p>
            <a:pPr marL="0" indent="0">
              <a:lnSpc>
                <a:spcPct val="114000"/>
              </a:lnSpc>
              <a:spcBef>
                <a:spcPts val="600"/>
              </a:spcBef>
              <a:buNone/>
            </a:pPr>
            <a:endParaRPr lang="es-ES" sz="2400" dirty="0"/>
          </a:p>
        </p:txBody>
      </p:sp>
      <p:pic>
        <p:nvPicPr>
          <p:cNvPr id="4" name="Imagen 3">
            <a:extLst>
              <a:ext uri="{FF2B5EF4-FFF2-40B4-BE49-F238E27FC236}">
                <a16:creationId xmlns:a16="http://schemas.microsoft.com/office/drawing/2014/main" id="{66489A8B-0FB9-204E-9DC2-AA11A0122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733" y="234950"/>
            <a:ext cx="1016000" cy="622300"/>
          </a:xfrm>
          <a:prstGeom prst="rect">
            <a:avLst/>
          </a:prstGeom>
        </p:spPr>
      </p:pic>
      <p:pic>
        <p:nvPicPr>
          <p:cNvPr id="7" name="Imagen 6">
            <a:extLst>
              <a:ext uri="{FF2B5EF4-FFF2-40B4-BE49-F238E27FC236}">
                <a16:creationId xmlns:a16="http://schemas.microsoft.com/office/drawing/2014/main" id="{379F8A8C-0B38-A84F-A956-78E20838DD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4133" y="6195490"/>
            <a:ext cx="1625600" cy="508000"/>
          </a:xfrm>
          <a:prstGeom prst="rect">
            <a:avLst/>
          </a:prstGeom>
        </p:spPr>
      </p:pic>
      <p:sp>
        <p:nvSpPr>
          <p:cNvPr id="19" name="CuadroTexto 18">
            <a:extLst>
              <a:ext uri="{FF2B5EF4-FFF2-40B4-BE49-F238E27FC236}">
                <a16:creationId xmlns:a16="http://schemas.microsoft.com/office/drawing/2014/main" id="{4F8B5EFC-6E45-9343-B2EA-BC8C349973B4}"/>
              </a:ext>
            </a:extLst>
          </p:cNvPr>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 name="Imagen 1"/>
          <p:cNvPicPr>
            <a:picLocks noChangeAspect="1"/>
          </p:cNvPicPr>
          <p:nvPr/>
        </p:nvPicPr>
        <p:blipFill>
          <a:blip r:embed="rId4"/>
          <a:stretch>
            <a:fillRect/>
          </a:stretch>
        </p:blipFill>
        <p:spPr>
          <a:xfrm>
            <a:off x="7219821" y="4642324"/>
            <a:ext cx="1853345" cy="1310754"/>
          </a:xfrm>
          <a:prstGeom prst="rect">
            <a:avLst/>
          </a:prstGeom>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¿Está indicada una dieta baja en FODMAP? ¿Tiene algún riesgo?</a:t>
            </a:r>
          </a:p>
        </p:txBody>
      </p:sp>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573885" y="1517889"/>
            <a:ext cx="7817638" cy="4198778"/>
          </a:xfrm>
        </p:spPr>
        <p:txBody>
          <a:bodyPr/>
          <a:lstStyle/>
          <a:p>
            <a:pPr>
              <a:lnSpc>
                <a:spcPct val="114000"/>
              </a:lnSpc>
              <a:spcBef>
                <a:spcPts val="600"/>
              </a:spcBef>
            </a:pPr>
            <a:r>
              <a:rPr lang="es-ES" sz="2800" dirty="0"/>
              <a:t>Las dietas bajas en FODMAP están indicadas en algunos pacientes con dolor abdominal crónico funcional y en el síndrome de intestino irritable.</a:t>
            </a:r>
          </a:p>
          <a:p>
            <a:pPr>
              <a:lnSpc>
                <a:spcPct val="114000"/>
              </a:lnSpc>
              <a:spcBef>
                <a:spcPts val="600"/>
              </a:spcBef>
            </a:pPr>
            <a:r>
              <a:rPr lang="es-ES" sz="2800" dirty="0"/>
              <a:t>Siempre bajo supervisión médica y en cortos períodos de tiempo.</a:t>
            </a:r>
          </a:p>
          <a:p>
            <a:pPr>
              <a:lnSpc>
                <a:spcPct val="114000"/>
              </a:lnSpc>
              <a:spcBef>
                <a:spcPts val="600"/>
              </a:spcBef>
            </a:pPr>
            <a:r>
              <a:rPr lang="es-ES" sz="2800" dirty="0"/>
              <a:t>Si se usa sin recomendación médica puede producir escasez de nutrientes o calorías.</a:t>
            </a:r>
          </a:p>
          <a:p>
            <a:pPr>
              <a:lnSpc>
                <a:spcPct val="114000"/>
              </a:lnSpc>
              <a:spcBef>
                <a:spcPts val="600"/>
              </a:spcBef>
            </a:pPr>
            <a:endParaRPr lang="es-ES" dirty="0"/>
          </a:p>
        </p:txBody>
      </p:sp>
      <p:pic>
        <p:nvPicPr>
          <p:cNvPr id="10" name="Imagen 9">
            <a:extLst>
              <a:ext uri="{FF2B5EF4-FFF2-40B4-BE49-F238E27FC236}">
                <a16:creationId xmlns:a16="http://schemas.microsoft.com/office/drawing/2014/main" id="{62D7A9DF-0992-EE4D-8B8B-CB6951E0AA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733" y="234950"/>
            <a:ext cx="1016000" cy="622300"/>
          </a:xfrm>
          <a:prstGeom prst="rect">
            <a:avLst/>
          </a:prstGeom>
        </p:spPr>
      </p:pic>
      <p:pic>
        <p:nvPicPr>
          <p:cNvPr id="11" name="Imagen 10">
            <a:extLst>
              <a:ext uri="{FF2B5EF4-FFF2-40B4-BE49-F238E27FC236}">
                <a16:creationId xmlns:a16="http://schemas.microsoft.com/office/drawing/2014/main" id="{1DC93501-8A30-A14E-B712-DC2842B50F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8933" y="6202363"/>
            <a:ext cx="1625600" cy="508000"/>
          </a:xfrm>
          <a:prstGeom prst="rect">
            <a:avLst/>
          </a:prstGeom>
        </p:spPr>
      </p:pic>
      <p:pic>
        <p:nvPicPr>
          <p:cNvPr id="2" name="Imagen 1"/>
          <p:cNvPicPr>
            <a:picLocks noChangeAspect="1"/>
          </p:cNvPicPr>
          <p:nvPr/>
        </p:nvPicPr>
        <p:blipFill>
          <a:blip r:embed="rId4"/>
          <a:stretch>
            <a:fillRect/>
          </a:stretch>
        </p:blipFill>
        <p:spPr>
          <a:xfrm>
            <a:off x="7228933" y="4653214"/>
            <a:ext cx="1850593" cy="1306301"/>
          </a:xfrm>
          <a:prstGeom prst="rect">
            <a:avLst/>
          </a:prstGeom>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7636</TotalTime>
  <Words>280</Words>
  <Application>Microsoft Office PowerPoint</Application>
  <PresentationFormat>Presentación en pantalla (4:3)</PresentationFormat>
  <Paragraphs>21</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Wingdings</vt:lpstr>
      <vt:lpstr>1_White with Blue Bar Segoe Template_TP10286789</vt:lpstr>
      <vt:lpstr>Presentación de PowerPoint</vt:lpstr>
      <vt:lpstr>¿Qué son los FODMAP? ¿Dónde se encuentran?</vt:lpstr>
      <vt:lpstr>¿Está indicada una dieta baja en FODMAP? ¿Tiene algún riesgo?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Escudero Lirio.Margarita</cp:lastModifiedBy>
  <cp:revision>21</cp:revision>
  <dcterms:created xsi:type="dcterms:W3CDTF">2016-05-03T15:33:32Z</dcterms:created>
  <dcterms:modified xsi:type="dcterms:W3CDTF">2023-05-11T10:25:13Z</dcterms:modified>
</cp:coreProperties>
</file>