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6"/>
  </p:notesMasterIdLst>
  <p:sldIdLst>
    <p:sldId id="266" r:id="rId2"/>
    <p:sldId id="275" r:id="rId3"/>
    <p:sldId id="268" r:id="rId4"/>
    <p:sldId id="274" r:id="rId5"/>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77" d="100"/>
          <a:sy n="77" d="100"/>
        </p:scale>
        <p:origin x="-1200" y="-3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D46E38-630D-43E1-9801-0A5857B40ED7}" type="datetimeFigureOut">
              <a:rPr lang="es-ES" smtClean="0"/>
              <a:t>25/08/2020</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519295-932D-40A1-A176-D7B0E145A51E}" type="slidenum">
              <a:rPr lang="es-ES" smtClean="0"/>
              <a:t>‹Nº›</a:t>
            </a:fld>
            <a:endParaRPr lang="es-ES"/>
          </a:p>
        </p:txBody>
      </p:sp>
    </p:spTree>
    <p:extLst>
      <p:ext uri="{BB962C8B-B14F-4D97-AF65-F5344CB8AC3E}">
        <p14:creationId xmlns:p14="http://schemas.microsoft.com/office/powerpoint/2010/main" val="1574220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altLang="es-ES" sz="900">
              <a:latin typeface="Arial" charset="0"/>
              <a:cs typeface="Arial" charset="0"/>
            </a:endParaRPr>
          </a:p>
        </p:txBody>
      </p:sp>
      <p:sp>
        <p:nvSpPr>
          <p:cNvPr id="16387"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a:solidFill>
                <a:srgbClr val="000000"/>
              </a:solidFill>
            </a:endParaRPr>
          </a:p>
        </p:txBody>
      </p:sp>
      <p:sp>
        <p:nvSpPr>
          <p:cNvPr id="16388"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F6F38CDF-4E54-4B60-BA0B-20D7060343C0}" type="datetime8">
              <a:rPr lang="en-US">
                <a:solidFill>
                  <a:srgbClr val="000000"/>
                </a:solidFill>
              </a:rPr>
              <a:pPr fontAlgn="base">
                <a:spcBef>
                  <a:spcPct val="0"/>
                </a:spcBef>
                <a:spcAft>
                  <a:spcPct val="0"/>
                </a:spcAft>
                <a:defRPr/>
              </a:pPr>
              <a:t>8/25/2020 9:03 PM</a:t>
            </a:fld>
            <a:endParaRPr lang="en-US">
              <a:solidFill>
                <a:srgbClr val="000000"/>
              </a:solidFill>
            </a:endParaRPr>
          </a:p>
        </p:txBody>
      </p:sp>
      <p:sp>
        <p:nvSpPr>
          <p:cNvPr id="16389" name="Footer Placeholder 5"/>
          <p:cNvSpPr>
            <a:spLocks noGrp="1"/>
          </p:cNvSpPr>
          <p:nvPr>
            <p:ph type="ftr" sz="quarter" idx="4"/>
          </p:nvPr>
        </p:nvSpPr>
        <p:spPr bwMode="auto">
          <a:xfrm>
            <a:off x="0" y="8685213"/>
            <a:ext cx="6172200"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z="500">
                <a:solidFill>
                  <a:srgbClr val="000000"/>
                </a:solidFill>
              </a:rPr>
              <a:t>© 2007 Microsoft Corporation. Todos los derechos reservados. Microsoft, Windows, Windows Vista y otros nombres de productos son o podrían ser marcas registradas o marcas comerciales en los EE.UU. u otros países.</a:t>
            </a:r>
          </a:p>
          <a:p>
            <a:pPr fontAlgn="base">
              <a:spcBef>
                <a:spcPct val="0"/>
              </a:spcBef>
              <a:spcAft>
                <a:spcPct val="0"/>
              </a:spcAft>
              <a:defRPr/>
            </a:pPr>
            <a:r>
              <a:rPr lang="en-US" sz="500">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a:solidFill>
                  <a:srgbClr val="000000"/>
                </a:solidFill>
              </a:rPr>
            </a:br>
            <a:r>
              <a:rPr lang="en-US" sz="500">
                <a:solidFill>
                  <a:srgbClr val="000000"/>
                </a:solidFill>
              </a:rPr>
              <a:t>MICROSOFT NO FACILITA GARANTÍAS EXPRESAS, IMPLÍCITAS O ESTATUTORIAS EN RELACIÓN A LA INFORMACIÓN CONTENIDA EN ESTA PRESENTACIÓN.</a:t>
            </a:r>
          </a:p>
          <a:p>
            <a:pPr fontAlgn="base">
              <a:spcBef>
                <a:spcPct val="0"/>
              </a:spcBef>
              <a:spcAft>
                <a:spcPct val="0"/>
              </a:spcAft>
              <a:defRPr/>
            </a:pPr>
            <a:endParaRPr lang="en-US" sz="500">
              <a:solidFill>
                <a:srgbClr val="000000"/>
              </a:solidFill>
            </a:endParaRPr>
          </a:p>
        </p:txBody>
      </p:sp>
      <p:sp>
        <p:nvSpPr>
          <p:cNvPr id="16390" name="Slide Number Placeholder 6"/>
          <p:cNvSpPr>
            <a:spLocks noGrp="1"/>
          </p:cNvSpPr>
          <p:nvPr>
            <p:ph type="sldNum" sz="quarter" idx="5"/>
          </p:nvPr>
        </p:nvSpPr>
        <p:spPr bwMode="auto">
          <a:xfrm>
            <a:off x="6172200" y="8685213"/>
            <a:ext cx="684213"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fld id="{8BD6B175-3349-4FA5-9BE1-83870639E76A}" type="slidenum">
              <a:rPr lang="en-US">
                <a:solidFill>
                  <a:srgbClr val="000000"/>
                </a:solidFill>
              </a:rPr>
              <a:pPr fontAlgn="base">
                <a:spcBef>
                  <a:spcPct val="0"/>
                </a:spcBef>
                <a:spcAft>
                  <a:spcPct val="0"/>
                </a:spcAft>
                <a:defRPr/>
              </a:pPr>
              <a:t>1</a:t>
            </a:fld>
            <a:endParaRPr lang="en-US">
              <a:solidFill>
                <a:srgbClr val="000000"/>
              </a:solidFill>
            </a:endParaRPr>
          </a:p>
        </p:txBody>
      </p:sp>
    </p:spTree>
    <p:extLst>
      <p:ext uri="{BB962C8B-B14F-4D97-AF65-F5344CB8AC3E}">
        <p14:creationId xmlns:p14="http://schemas.microsoft.com/office/powerpoint/2010/main" val="38883118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Tree>
    <p:extLst>
      <p:ext uri="{BB962C8B-B14F-4D97-AF65-F5344CB8AC3E}">
        <p14:creationId xmlns:p14="http://schemas.microsoft.com/office/powerpoint/2010/main" val="942282825"/>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1548712065"/>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es-ES"/>
              <a:t>Haga clic para modificar el estilo de texto del patrón</a:t>
            </a:r>
          </a:p>
        </p:txBody>
      </p:sp>
    </p:spTree>
    <p:extLst>
      <p:ext uri="{BB962C8B-B14F-4D97-AF65-F5344CB8AC3E}">
        <p14:creationId xmlns:p14="http://schemas.microsoft.com/office/powerpoint/2010/main" val="3184666631"/>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398600886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375922538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416723299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26328386"/>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097829874"/>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3464494243"/>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Tree>
    <p:extLst>
      <p:ext uri="{BB962C8B-B14F-4D97-AF65-F5344CB8AC3E}">
        <p14:creationId xmlns:p14="http://schemas.microsoft.com/office/powerpoint/2010/main" val="2986659097"/>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3650662711"/>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23945828"/>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pic>
        <p:nvPicPr>
          <p:cNvPr id="1026" name="Picture 25" descr="7-00029_BAK_v03TOP"/>
          <p:cNvPicPr>
            <a:picLocks noChangeAspect="1" noChangeArrowheads="1"/>
          </p:cNvPicPr>
          <p:nvPr/>
        </p:nvPicPr>
        <p:blipFill>
          <a:blip r:embed="rId15"/>
          <a:srcRect/>
          <a:stretch>
            <a:fillRect/>
          </a:stretch>
        </p:blipFill>
        <p:spPr bwMode="auto">
          <a:xfrm>
            <a:off x="-15875" y="6007100"/>
            <a:ext cx="9159875" cy="849313"/>
          </a:xfrm>
          <a:prstGeom prst="rect">
            <a:avLst/>
          </a:prstGeom>
          <a:noFill/>
          <a:ln w="9525">
            <a:noFill/>
            <a:miter lim="800000"/>
            <a:headEnd/>
            <a:tailEnd/>
          </a:ln>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s-ES"/>
              <a:t>Haga clic para modificar el estilo de título del patrón</a:t>
            </a:r>
            <a:endParaRPr lang="en-US" dirty="0"/>
          </a:p>
        </p:txBody>
      </p:sp>
      <p:sp>
        <p:nvSpPr>
          <p:cNvPr id="1028" name="Text Placeholder 2"/>
          <p:cNvSpPr>
            <a:spLocks noGrp="1"/>
          </p:cNvSpPr>
          <p:nvPr>
            <p:ph type="body" idx="1"/>
          </p:nvPr>
        </p:nvSpPr>
        <p:spPr bwMode="auto">
          <a:xfrm>
            <a:off x="381000" y="1412875"/>
            <a:ext cx="8382000" cy="21351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Tree>
    <p:extLst>
      <p:ext uri="{BB962C8B-B14F-4D97-AF65-F5344CB8AC3E}">
        <p14:creationId xmlns:p14="http://schemas.microsoft.com/office/powerpoint/2010/main" val="12708468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ransition>
    <p:fade/>
  </p:transition>
  <p:txStyles>
    <p:titleStyle>
      <a:lvl1pPr algn="l" defTabSz="912813" rtl="0" eaLnBrk="0" fontAlgn="base" hangingPunct="0">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marL="396875" indent="-396875" algn="l" defTabSz="912813" rtl="0" eaLnBrk="0" fontAlgn="base" hangingPunct="0">
        <a:lnSpc>
          <a:spcPct val="90000"/>
        </a:lnSpc>
        <a:spcBef>
          <a:spcPct val="20000"/>
        </a:spcBef>
        <a:spcAft>
          <a:spcPct val="0"/>
        </a:spcAft>
        <a:buBlip>
          <a:blip r:embed="rId16"/>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17"/>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9.xml"/><Relationship Id="rId6" Type="http://schemas.openxmlformats.org/officeDocument/2006/relationships/hyperlink" Target="https://www.familiaysalud.es/autor/elia-acitores-suz" TargetMode="External"/><Relationship Id="rId5" Type="http://schemas.openxmlformats.org/officeDocument/2006/relationships/hyperlink" Target="https://www.familiaysalud.es/autor/francisco-hijano-bandera" TargetMode="Externa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www.familiaysalud.es/sintomas-y-enfermedades/aparato-locomotor/extremidades/genu-varo-y-genu-valgo" TargetMode="External"/><Relationship Id="rId1" Type="http://schemas.openxmlformats.org/officeDocument/2006/relationships/slideLayout" Target="../slideLayouts/slideLayout4.xml"/><Relationship Id="rId5" Type="http://schemas.openxmlformats.org/officeDocument/2006/relationships/image" Target="../media/image8.pn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Imagen 3"/>
          <p:cNvPicPr>
            <a:picLocks noChangeAspect="1"/>
          </p:cNvPicPr>
          <p:nvPr/>
        </p:nvPicPr>
        <p:blipFill>
          <a:blip r:embed="rId3"/>
          <a:srcRect/>
          <a:stretch>
            <a:fillRect/>
          </a:stretch>
        </p:blipFill>
        <p:spPr bwMode="auto">
          <a:xfrm>
            <a:off x="7524750" y="6330950"/>
            <a:ext cx="1447800" cy="447675"/>
          </a:xfrm>
          <a:prstGeom prst="rect">
            <a:avLst/>
          </a:prstGeom>
          <a:noFill/>
          <a:ln w="9525">
            <a:noFill/>
            <a:miter lim="800000"/>
            <a:headEnd/>
            <a:tailEnd/>
          </a:ln>
        </p:spPr>
      </p:pic>
      <p:pic>
        <p:nvPicPr>
          <p:cNvPr id="15362" name="Imagen 4"/>
          <p:cNvPicPr>
            <a:picLocks noChangeAspect="1"/>
          </p:cNvPicPr>
          <p:nvPr/>
        </p:nvPicPr>
        <p:blipFill>
          <a:blip r:embed="rId4"/>
          <a:srcRect/>
          <a:stretch>
            <a:fillRect/>
          </a:stretch>
        </p:blipFill>
        <p:spPr bwMode="auto">
          <a:xfrm>
            <a:off x="7559675" y="234950"/>
            <a:ext cx="1439863" cy="882650"/>
          </a:xfrm>
          <a:prstGeom prst="rect">
            <a:avLst/>
          </a:prstGeom>
          <a:noFill/>
          <a:ln w="9525">
            <a:noFill/>
            <a:miter lim="800000"/>
            <a:headEnd/>
            <a:tailEnd/>
          </a:ln>
        </p:spPr>
      </p:pic>
      <p:sp>
        <p:nvSpPr>
          <p:cNvPr id="12" name="CuadroTexto 11"/>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15364" name="Text Box 5"/>
          <p:cNvSpPr txBox="1">
            <a:spLocks noChangeArrowheads="1"/>
          </p:cNvSpPr>
          <p:nvPr/>
        </p:nvSpPr>
        <p:spPr bwMode="auto">
          <a:xfrm>
            <a:off x="328474" y="1583714"/>
            <a:ext cx="7855089" cy="769441"/>
          </a:xfrm>
          <a:prstGeom prst="rect">
            <a:avLst/>
          </a:prstGeom>
          <a:noFill/>
          <a:ln w="12700">
            <a:solidFill>
              <a:schemeClr val="tx1"/>
            </a:solidFill>
            <a:miter lim="800000"/>
            <a:headEnd/>
            <a:tailEnd/>
          </a:ln>
        </p:spPr>
        <p:txBody>
          <a:bodyPr wrap="square">
            <a:spAutoFit/>
          </a:bodyPr>
          <a:lstStyle/>
          <a:p>
            <a:pPr algn="ctr" fontAlgn="base">
              <a:spcAft>
                <a:spcPct val="0"/>
              </a:spcAft>
            </a:pPr>
            <a:r>
              <a:rPr lang="es-ES" sz="4400" b="1" dirty="0">
                <a:solidFill>
                  <a:srgbClr val="000000"/>
                </a:solidFill>
                <a:latin typeface="Arial" charset="0"/>
              </a:rPr>
              <a:t>Deformidades de las piernas </a:t>
            </a:r>
            <a:endParaRPr lang="es-ES" sz="4400" dirty="0">
              <a:solidFill>
                <a:srgbClr val="000000"/>
              </a:solidFill>
              <a:latin typeface="Arial" charset="0"/>
            </a:endParaRPr>
          </a:p>
        </p:txBody>
      </p:sp>
      <p:sp>
        <p:nvSpPr>
          <p:cNvPr id="2" name="CuadroTexto 11"/>
          <p:cNvSpPr txBox="1"/>
          <p:nvPr/>
        </p:nvSpPr>
        <p:spPr>
          <a:xfrm>
            <a:off x="328474" y="2741310"/>
            <a:ext cx="6607175" cy="1538883"/>
          </a:xfrm>
          <a:prstGeom prst="rect">
            <a:avLst/>
          </a:prstGeom>
          <a:noFill/>
        </p:spPr>
        <p:txBody>
          <a:bodyPr wrap="square">
            <a:spAutoFit/>
          </a:bodyPr>
          <a:lstStyle/>
          <a:p>
            <a:pPr fontAlgn="base">
              <a:spcBef>
                <a:spcPct val="0"/>
              </a:spcBef>
              <a:spcAft>
                <a:spcPct val="0"/>
              </a:spcAft>
              <a:defRPr/>
            </a:pPr>
            <a:r>
              <a:rPr lang="es-ES" sz="2000" dirty="0">
                <a:effectLst>
                  <a:outerShdw blurRad="38100" dist="38100" dir="2700000" algn="tl">
                    <a:srgbClr val="000000">
                      <a:alpha val="43137"/>
                    </a:srgbClr>
                  </a:outerShdw>
                </a:effectLst>
                <a:latin typeface="Arial" panose="020B0604020202020204" pitchFamily="34" charset="0"/>
                <a:ea typeface="Times New Roman" pitchFamily="18" charset="0"/>
                <a:cs typeface="Arial" pitchFamily="34" charset="0"/>
              </a:rPr>
              <a:t>Pedro Gorrotxategi </a:t>
            </a:r>
            <a:r>
              <a:rPr lang="es-ES" sz="2000" dirty="0" err="1">
                <a:effectLst>
                  <a:outerShdw blurRad="38100" dist="38100" dir="2700000" algn="tl">
                    <a:srgbClr val="000000">
                      <a:alpha val="43137"/>
                    </a:srgbClr>
                  </a:outerShdw>
                </a:effectLst>
                <a:latin typeface="Arial" pitchFamily="34" charset="0"/>
                <a:ea typeface="Times New Roman" pitchFamily="18" charset="0"/>
                <a:cs typeface="Arial" pitchFamily="34" charset="0"/>
              </a:rPr>
              <a:t>Gorrotxategi</a:t>
            </a:r>
            <a:r>
              <a:rPr lang="es-ES" sz="2000" dirty="0">
                <a:solidFill>
                  <a:srgbClr val="0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Pediatra</a:t>
            </a:r>
          </a:p>
          <a:p>
            <a:pPr fontAlgn="base">
              <a:spcBef>
                <a:spcPct val="0"/>
              </a:spcBef>
              <a:spcAft>
                <a:spcPct val="0"/>
              </a:spcAft>
              <a:defRPr/>
            </a:pPr>
            <a:endParaRPr lang="es-ES" sz="2000" dirty="0">
              <a:solidFill>
                <a:srgbClr val="0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r>
              <a:rPr lang="es-ES" dirty="0"/>
              <a:t>Revisión de la redacción inicial  realizada por:</a:t>
            </a:r>
          </a:p>
          <a:p>
            <a:pPr lvl="1"/>
            <a:r>
              <a:rPr lang="es-ES" b="1" dirty="0">
                <a:hlinkClick r:id="rId5"/>
              </a:rPr>
              <a:t>Francisco </a:t>
            </a:r>
            <a:r>
              <a:rPr lang="es-ES" b="1" dirty="0" err="1">
                <a:hlinkClick r:id="rId5"/>
              </a:rPr>
              <a:t>Hijano</a:t>
            </a:r>
            <a:r>
              <a:rPr lang="es-ES" b="1" dirty="0">
                <a:hlinkClick r:id="rId5"/>
              </a:rPr>
              <a:t> Bandera</a:t>
            </a:r>
            <a:r>
              <a:rPr lang="es-ES" dirty="0"/>
              <a:t>. Pediatra. </a:t>
            </a:r>
            <a:endParaRPr lang="es-ES" dirty="0" smtClean="0"/>
          </a:p>
          <a:p>
            <a:pPr lvl="1"/>
            <a:r>
              <a:rPr lang="es-ES" b="1" dirty="0" smtClean="0">
                <a:hlinkClick r:id="rId6"/>
              </a:rPr>
              <a:t>Elia </a:t>
            </a:r>
            <a:r>
              <a:rPr lang="es-ES" b="1" dirty="0" err="1">
                <a:hlinkClick r:id="rId6"/>
              </a:rPr>
              <a:t>Acitores</a:t>
            </a:r>
            <a:r>
              <a:rPr lang="es-ES" b="1" dirty="0">
                <a:hlinkClick r:id="rId6"/>
              </a:rPr>
              <a:t> </a:t>
            </a:r>
            <a:r>
              <a:rPr lang="es-ES" b="1" dirty="0" err="1">
                <a:hlinkClick r:id="rId6"/>
              </a:rPr>
              <a:t>Suz</a:t>
            </a:r>
            <a:r>
              <a:rPr lang="es-ES" dirty="0"/>
              <a:t>. Pediatra. </a:t>
            </a:r>
            <a:endParaRPr lang="es-ES" sz="2000" dirty="0">
              <a:solidFill>
                <a:srgbClr val="0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8" name="Imagen 7" descr="https://www.familiaysalud.es/sites/default/files/styles/article_image/public/pie_abductus.jpg?itok=ds38iNos"/>
          <p:cNvPicPr/>
          <p:nvPr/>
        </p:nvPicPr>
        <p:blipFill rotWithShape="1">
          <a:blip r:embed="rId7"/>
          <a:srcRect b="7548"/>
          <a:stretch/>
        </p:blipFill>
        <p:spPr bwMode="auto">
          <a:xfrm>
            <a:off x="6658252" y="4296293"/>
            <a:ext cx="2341286" cy="1430065"/>
          </a:xfrm>
          <a:prstGeom prst="rect">
            <a:avLst/>
          </a:prstGeom>
          <a:noFill/>
          <a:ln w="9525" cap="flat" cmpd="sng" algn="ctr">
            <a:solidFill>
              <a:srgbClr val="F79646">
                <a:lumMod val="50000"/>
              </a:srgbClr>
            </a:solidFill>
            <a:prstDash val="solid"/>
            <a:miter lim="800000"/>
            <a:headEnd type="none" w="med" len="med"/>
            <a:tailEnd type="none" w="med" len="med"/>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7773383"/>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p:cNvSpPr>
          <p:nvPr>
            <p:ph type="body" idx="1"/>
          </p:nvPr>
        </p:nvSpPr>
        <p:spPr>
          <a:xfrm>
            <a:off x="4208016" y="1887549"/>
            <a:ext cx="4791522" cy="3818307"/>
          </a:xfrm>
          <a:ln>
            <a:solidFill>
              <a:schemeClr val="tx1"/>
            </a:solidFill>
          </a:ln>
        </p:spPr>
        <p:txBody>
          <a:bodyPr/>
          <a:lstStyle/>
          <a:p>
            <a:pPr>
              <a:buFont typeface="Wingdings" panose="05000000000000000000" pitchFamily="2" charset="2"/>
              <a:buChar char="Ø"/>
            </a:pPr>
            <a:r>
              <a:rPr lang="es-ES" sz="2400" dirty="0"/>
              <a:t>Las piernas arqueadas se observan entre el año y los dos años de edad. (</a:t>
            </a:r>
            <a:r>
              <a:rPr lang="es-ES" sz="2400" dirty="0" err="1">
                <a:hlinkClick r:id="rId2"/>
              </a:rPr>
              <a:t>genu</a:t>
            </a:r>
            <a:r>
              <a:rPr lang="es-ES" sz="2400" dirty="0">
                <a:hlinkClick r:id="rId2"/>
              </a:rPr>
              <a:t> varo</a:t>
            </a:r>
            <a:r>
              <a:rPr lang="es-ES" sz="2400" dirty="0"/>
              <a:t>). </a:t>
            </a:r>
          </a:p>
          <a:p>
            <a:pPr>
              <a:buFont typeface="Wingdings" panose="05000000000000000000" pitchFamily="2" charset="2"/>
              <a:buChar char="Ø"/>
            </a:pPr>
            <a:r>
              <a:rPr lang="es-ES" sz="2400" dirty="0"/>
              <a:t>Entre los tres y los seis que las rodillas están juntas y los tobillos separados o piernas en “X” (</a:t>
            </a:r>
            <a:r>
              <a:rPr lang="es-ES" sz="2400" dirty="0" err="1">
                <a:hlinkClick r:id="rId2"/>
              </a:rPr>
              <a:t>genu</a:t>
            </a:r>
            <a:r>
              <a:rPr lang="es-ES" sz="2400" dirty="0">
                <a:hlinkClick r:id="rId2"/>
              </a:rPr>
              <a:t> valgo</a:t>
            </a:r>
            <a:r>
              <a:rPr lang="es-ES" sz="2400" dirty="0"/>
              <a:t>).</a:t>
            </a:r>
          </a:p>
          <a:p>
            <a:pPr>
              <a:buFont typeface="Wingdings" panose="05000000000000000000" pitchFamily="2" charset="2"/>
              <a:buChar char="Ø"/>
            </a:pPr>
            <a:r>
              <a:rPr lang="es-ES" sz="2400" dirty="0"/>
              <a:t> En el niño mayor y el adulto queda un valgo moderado. Es decir, están un poco separados los tobillos pero no mucho.</a:t>
            </a:r>
          </a:p>
          <a:p>
            <a:pPr marL="0" lvl="0" eaLnBrk="1" hangingPunct="1">
              <a:lnSpc>
                <a:spcPct val="100000"/>
              </a:lnSpc>
              <a:spcBef>
                <a:spcPts val="600"/>
              </a:spcBef>
              <a:buNone/>
            </a:pPr>
            <a:endParaRPr lang="es-ES" sz="2400" dirty="0">
              <a:solidFill>
                <a:srgbClr val="000000"/>
              </a:solidFill>
            </a:endParaRPr>
          </a:p>
        </p:txBody>
      </p:sp>
      <p:pic>
        <p:nvPicPr>
          <p:cNvPr id="19460" name="Imagen 3"/>
          <p:cNvPicPr>
            <a:picLocks noChangeAspect="1"/>
          </p:cNvPicPr>
          <p:nvPr/>
        </p:nvPicPr>
        <p:blipFill>
          <a:blip r:embed="rId3"/>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4"/>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2" name="Título 1"/>
          <p:cNvSpPr>
            <a:spLocks noGrp="1"/>
          </p:cNvSpPr>
          <p:nvPr>
            <p:ph type="title"/>
          </p:nvPr>
        </p:nvSpPr>
        <p:spPr>
          <a:xfrm>
            <a:off x="192774" y="234950"/>
            <a:ext cx="7143750" cy="1240266"/>
          </a:xfrm>
        </p:spPr>
        <p:txBody>
          <a:bodyPr/>
          <a:lstStyle/>
          <a:p>
            <a:pPr algn="ctr"/>
            <a:r>
              <a:rPr lang="es-ES" sz="3600" b="1" dirty="0">
                <a:effectLst/>
              </a:rPr>
              <a:t>PIERNAS ARQUEDAS O EN PARÉNTESIS </a:t>
            </a:r>
            <a:br>
              <a:rPr lang="es-ES" sz="3600" b="1" dirty="0">
                <a:effectLst/>
              </a:rPr>
            </a:br>
            <a:r>
              <a:rPr lang="es-ES" sz="3600" b="1" dirty="0">
                <a:effectLst/>
              </a:rPr>
              <a:t>Y PIERNAS EN “X”</a:t>
            </a:r>
            <a:r>
              <a:rPr lang="es-ES" sz="3600" dirty="0">
                <a:effectLst/>
              </a:rPr>
              <a:t/>
            </a:r>
            <a:br>
              <a:rPr lang="es-ES" sz="3600" dirty="0">
                <a:effectLst/>
              </a:rPr>
            </a:br>
            <a:r>
              <a:rPr lang="es-ES" sz="4400" b="1" dirty="0">
                <a:effectLst/>
              </a:rPr>
              <a:t> </a:t>
            </a:r>
            <a:r>
              <a:rPr lang="es-ES" sz="4400" dirty="0">
                <a:effectLst/>
              </a:rPr>
              <a:t/>
            </a:r>
            <a:br>
              <a:rPr lang="es-ES" sz="4400" dirty="0">
                <a:effectLst/>
              </a:rPr>
            </a:br>
            <a:endParaRPr lang="es-ES" sz="4400" dirty="0"/>
          </a:p>
        </p:txBody>
      </p:sp>
      <p:pic>
        <p:nvPicPr>
          <p:cNvPr id="9" name="Imagen 8" descr="C:\Users\usuario\Documents\familia y salud guarrderias\piernas..png"/>
          <p:cNvPicPr/>
          <p:nvPr/>
        </p:nvPicPr>
        <p:blipFill>
          <a:blip r:embed="rId5"/>
          <a:srcRect/>
          <a:stretch>
            <a:fillRect/>
          </a:stretch>
        </p:blipFill>
        <p:spPr bwMode="auto">
          <a:xfrm>
            <a:off x="105793" y="2581704"/>
            <a:ext cx="3560685" cy="2647244"/>
          </a:xfrm>
          <a:prstGeom prst="rect">
            <a:avLst/>
          </a:prstGeom>
          <a:noFill/>
          <a:ln w="9525">
            <a:solidFill>
              <a:schemeClr val="tx1"/>
            </a:solidFill>
            <a:miter lim="800000"/>
            <a:headEnd/>
            <a:tailEnd/>
          </a:ln>
        </p:spPr>
      </p:pic>
      <p:sp>
        <p:nvSpPr>
          <p:cNvPr id="4" name="CuadroTexto 3"/>
          <p:cNvSpPr txBox="1"/>
          <p:nvPr/>
        </p:nvSpPr>
        <p:spPr>
          <a:xfrm>
            <a:off x="0" y="1887549"/>
            <a:ext cx="4069704" cy="523220"/>
          </a:xfrm>
          <a:prstGeom prst="rect">
            <a:avLst/>
          </a:prstGeom>
          <a:noFill/>
        </p:spPr>
        <p:txBody>
          <a:bodyPr wrap="none" rtlCol="0">
            <a:spAutoFit/>
          </a:bodyPr>
          <a:lstStyle/>
          <a:p>
            <a:r>
              <a:rPr lang="es-ES" sz="2800" b="1" dirty="0"/>
              <a:t>¿A qué edad se observan?</a:t>
            </a:r>
          </a:p>
        </p:txBody>
      </p:sp>
    </p:spTree>
    <p:extLst>
      <p:ext uri="{BB962C8B-B14F-4D97-AF65-F5344CB8AC3E}">
        <p14:creationId xmlns:p14="http://schemas.microsoft.com/office/powerpoint/2010/main" val="61162395"/>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p:cNvSpPr>
          <p:nvPr>
            <p:ph type="body" idx="1"/>
          </p:nvPr>
        </p:nvSpPr>
        <p:spPr>
          <a:xfrm>
            <a:off x="3756104" y="1648529"/>
            <a:ext cx="5066620" cy="3767185"/>
          </a:xfrm>
          <a:ln>
            <a:solidFill>
              <a:schemeClr val="tx1"/>
            </a:solidFill>
          </a:ln>
        </p:spPr>
        <p:txBody>
          <a:bodyPr/>
          <a:lstStyle/>
          <a:p>
            <a:pPr lvl="0"/>
            <a:r>
              <a:rPr lang="es-ES" sz="2400" dirty="0"/>
              <a:t>Cuando la curvatura es muy llamativa.</a:t>
            </a:r>
          </a:p>
          <a:p>
            <a:pPr marL="0" lvl="0" indent="0">
              <a:buNone/>
            </a:pPr>
            <a:endParaRPr lang="es-ES" sz="2400" dirty="0"/>
          </a:p>
          <a:p>
            <a:pPr lvl="0"/>
            <a:r>
              <a:rPr lang="es-ES" sz="2400" dirty="0"/>
              <a:t>Si sólo se afecta una pierna.</a:t>
            </a:r>
          </a:p>
          <a:p>
            <a:pPr marL="0" lvl="0" indent="0">
              <a:buNone/>
            </a:pPr>
            <a:endParaRPr lang="es-ES" sz="2400" dirty="0"/>
          </a:p>
          <a:p>
            <a:pPr lvl="0"/>
            <a:r>
              <a:rPr lang="es-ES" sz="2400" dirty="0"/>
              <a:t>Si el arqueamiento empeora a partir de los 3-4 años.</a:t>
            </a:r>
          </a:p>
          <a:p>
            <a:pPr marL="0" lvl="0" indent="0">
              <a:buNone/>
            </a:pPr>
            <a:endParaRPr lang="es-ES" sz="2400" dirty="0"/>
          </a:p>
          <a:p>
            <a:pPr lvl="0"/>
            <a:r>
              <a:rPr lang="es-ES" sz="2400" dirty="0"/>
              <a:t>Si las rodillas siguen juntas después de los 8-10 años.</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2" name="Título 1"/>
          <p:cNvSpPr>
            <a:spLocks noGrp="1"/>
          </p:cNvSpPr>
          <p:nvPr>
            <p:ph type="title"/>
          </p:nvPr>
        </p:nvSpPr>
        <p:spPr>
          <a:xfrm>
            <a:off x="179388" y="234950"/>
            <a:ext cx="7143750" cy="1141412"/>
          </a:xfrm>
        </p:spPr>
        <p:txBody>
          <a:bodyPr/>
          <a:lstStyle/>
          <a:p>
            <a:pPr algn="ctr"/>
            <a:r>
              <a:rPr lang="es-ES" sz="3600" b="1" dirty="0">
                <a:effectLst/>
              </a:rPr>
              <a:t>PIERNAS ARQUEDAS O EN PARÉNTESIS </a:t>
            </a:r>
            <a:br>
              <a:rPr lang="es-ES" sz="3600" b="1" dirty="0">
                <a:effectLst/>
              </a:rPr>
            </a:br>
            <a:r>
              <a:rPr lang="es-ES" sz="3600" b="1" dirty="0">
                <a:effectLst/>
              </a:rPr>
              <a:t>Y PIERNAS EN “X”</a:t>
            </a:r>
            <a:r>
              <a:rPr lang="es-ES" sz="3600" dirty="0">
                <a:effectLst/>
              </a:rPr>
              <a:t/>
            </a:r>
            <a:br>
              <a:rPr lang="es-ES" sz="3600" dirty="0">
                <a:effectLst/>
              </a:rPr>
            </a:br>
            <a:r>
              <a:rPr lang="es-ES" b="1" dirty="0">
                <a:effectLst/>
              </a:rPr>
              <a:t> </a:t>
            </a:r>
            <a:r>
              <a:rPr lang="es-ES" dirty="0">
                <a:effectLst/>
              </a:rPr>
              <a:t/>
            </a:r>
            <a:br>
              <a:rPr lang="es-ES" dirty="0">
                <a:effectLst/>
              </a:rPr>
            </a:br>
            <a:endParaRPr lang="es-ES" dirty="0"/>
          </a:p>
        </p:txBody>
      </p:sp>
      <p:pic>
        <p:nvPicPr>
          <p:cNvPr id="9" name="Imagen 8" descr="C:\Users\usuario\Documents\familia y salud guarrderias\piernas..png"/>
          <p:cNvPicPr/>
          <p:nvPr/>
        </p:nvPicPr>
        <p:blipFill>
          <a:blip r:embed="rId4"/>
          <a:srcRect/>
          <a:stretch>
            <a:fillRect/>
          </a:stretch>
        </p:blipFill>
        <p:spPr bwMode="auto">
          <a:xfrm>
            <a:off x="455803" y="2679072"/>
            <a:ext cx="2759167" cy="2174116"/>
          </a:xfrm>
          <a:prstGeom prst="rect">
            <a:avLst/>
          </a:prstGeom>
          <a:noFill/>
          <a:ln w="9525">
            <a:solidFill>
              <a:schemeClr val="tx1"/>
            </a:solidFill>
            <a:miter lim="800000"/>
            <a:headEnd/>
            <a:tailEnd/>
          </a:ln>
        </p:spPr>
      </p:pic>
      <p:sp>
        <p:nvSpPr>
          <p:cNvPr id="4" name="CuadroTexto 3"/>
          <p:cNvSpPr txBox="1"/>
          <p:nvPr/>
        </p:nvSpPr>
        <p:spPr>
          <a:xfrm>
            <a:off x="179388" y="1648529"/>
            <a:ext cx="3459924" cy="830997"/>
          </a:xfrm>
          <a:prstGeom prst="rect">
            <a:avLst/>
          </a:prstGeom>
          <a:noFill/>
        </p:spPr>
        <p:txBody>
          <a:bodyPr wrap="square" rtlCol="0">
            <a:spAutoFit/>
          </a:bodyPr>
          <a:lstStyle/>
          <a:p>
            <a:r>
              <a:rPr lang="es-ES" sz="2400" b="1" dirty="0"/>
              <a:t>¿Cuándo se debe pensar en una enfermedad?</a:t>
            </a:r>
            <a:endParaRPr lang="es-ES" sz="2400" dirty="0"/>
          </a:p>
        </p:txBody>
      </p:sp>
    </p:spTree>
    <p:extLst>
      <p:ext uri="{BB962C8B-B14F-4D97-AF65-F5344CB8AC3E}">
        <p14:creationId xmlns:p14="http://schemas.microsoft.com/office/powerpoint/2010/main" val="974411092"/>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p:cNvSpPr>
          <p:nvPr>
            <p:ph type="body" idx="1"/>
          </p:nvPr>
        </p:nvSpPr>
        <p:spPr>
          <a:xfrm>
            <a:off x="603379" y="1726359"/>
            <a:ext cx="7813675" cy="2569934"/>
          </a:xfrm>
        </p:spPr>
        <p:txBody>
          <a:bodyPr/>
          <a:lstStyle/>
          <a:p>
            <a:pPr marL="60325" lvl="0" indent="-457200" eaLnBrk="1" hangingPunct="1">
              <a:lnSpc>
                <a:spcPct val="100000"/>
              </a:lnSpc>
              <a:spcBef>
                <a:spcPts val="600"/>
              </a:spcBef>
              <a:buFont typeface="Wingdings" panose="05000000000000000000" pitchFamily="2" charset="2"/>
              <a:buChar char="ü"/>
            </a:pPr>
            <a:r>
              <a:rPr lang="es-ES" sz="2400" dirty="0">
                <a:solidFill>
                  <a:srgbClr val="000000"/>
                </a:solidFill>
              </a:rPr>
              <a:t>La mayoría de las alteraciones de las piernas y los pies en los niños, se resuelven solas.</a:t>
            </a:r>
          </a:p>
          <a:p>
            <a:pPr marL="0" lvl="0" indent="0" eaLnBrk="1" hangingPunct="1">
              <a:lnSpc>
                <a:spcPct val="100000"/>
              </a:lnSpc>
              <a:spcBef>
                <a:spcPts val="600"/>
              </a:spcBef>
              <a:buNone/>
            </a:pPr>
            <a:endParaRPr lang="es-ES" sz="2400" dirty="0">
              <a:solidFill>
                <a:srgbClr val="000000"/>
              </a:solidFill>
            </a:endParaRPr>
          </a:p>
          <a:p>
            <a:pPr marL="60325" lvl="0" indent="-457200" eaLnBrk="1" hangingPunct="1">
              <a:lnSpc>
                <a:spcPct val="100000"/>
              </a:lnSpc>
              <a:spcBef>
                <a:spcPts val="600"/>
              </a:spcBef>
              <a:buFont typeface="Wingdings" panose="05000000000000000000" pitchFamily="2" charset="2"/>
              <a:buChar char="ü"/>
            </a:pPr>
            <a:r>
              <a:rPr lang="es-ES" sz="2400" dirty="0">
                <a:solidFill>
                  <a:srgbClr val="000000"/>
                </a:solidFill>
              </a:rPr>
              <a:t>En caso de dudas acudir al pediatra que realizará una valoración y le derivará al ortopeda infantil si es necesario.</a:t>
            </a:r>
          </a:p>
          <a:p>
            <a:pPr marL="0" lvl="0" eaLnBrk="1" hangingPunct="1">
              <a:lnSpc>
                <a:spcPct val="100000"/>
              </a:lnSpc>
              <a:spcBef>
                <a:spcPts val="600"/>
              </a:spcBef>
              <a:buNone/>
            </a:pPr>
            <a:endParaRPr lang="es-ES" dirty="0">
              <a:solidFill>
                <a:srgbClr val="000000"/>
              </a:solidFill>
            </a:endParaRP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2" name="Título 1"/>
          <p:cNvSpPr>
            <a:spLocks noGrp="1"/>
          </p:cNvSpPr>
          <p:nvPr>
            <p:ph type="title"/>
          </p:nvPr>
        </p:nvSpPr>
        <p:spPr>
          <a:xfrm>
            <a:off x="419100" y="557801"/>
            <a:ext cx="8382000" cy="609398"/>
          </a:xfrm>
        </p:spPr>
        <p:txBody>
          <a:bodyPr/>
          <a:lstStyle/>
          <a:p>
            <a:r>
              <a:rPr lang="es-ES" sz="4400" dirty="0"/>
              <a:t>Resumen final</a:t>
            </a:r>
          </a:p>
        </p:txBody>
      </p:sp>
      <p:pic>
        <p:nvPicPr>
          <p:cNvPr id="7" name="Imagen 7" descr="https://www.familiaysalud.es/sites/default/files/styles/article_image/public/pie_abductus.jpg?itok=ds38iNos"/>
          <p:cNvPicPr/>
          <p:nvPr/>
        </p:nvPicPr>
        <p:blipFill rotWithShape="1">
          <a:blip r:embed="rId4"/>
          <a:srcRect b="7548"/>
          <a:stretch/>
        </p:blipFill>
        <p:spPr bwMode="auto">
          <a:xfrm>
            <a:off x="6658252" y="4296293"/>
            <a:ext cx="2341286" cy="1430065"/>
          </a:xfrm>
          <a:prstGeom prst="rect">
            <a:avLst/>
          </a:prstGeom>
          <a:noFill/>
          <a:ln w="9525" cap="flat" cmpd="sng" algn="ctr">
            <a:solidFill>
              <a:srgbClr val="F79646">
                <a:lumMod val="50000"/>
              </a:srgbClr>
            </a:solidFill>
            <a:prstDash val="solid"/>
            <a:miter lim="800000"/>
            <a:headEnd type="none" w="med" len="med"/>
            <a:tailEnd type="none" w="med" len="med"/>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357334165"/>
      </p:ext>
    </p:extLst>
  </p:cSld>
  <p:clrMapOvr>
    <a:masterClrMapping/>
  </p:clrMapOvr>
  <p:transition>
    <p:fade/>
  </p:transition>
</p:sld>
</file>

<file path=ppt/theme/theme1.xml><?xml version="1.0" encoding="utf-8"?>
<a:theme xmlns:a="http://schemas.openxmlformats.org/drawingml/2006/main" name="1_White with Blue Bar Segoe Template_TP10286789">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7582</TotalTime>
  <Words>304</Words>
  <Application>Microsoft Office PowerPoint</Application>
  <PresentationFormat>Presentación en pantalla (4:3)</PresentationFormat>
  <Paragraphs>32</Paragraphs>
  <Slides>4</Slides>
  <Notes>1</Notes>
  <HiddenSlides>0</HiddenSlides>
  <MMClips>0</MMClips>
  <ScaleCrop>false</ScaleCrop>
  <HeadingPairs>
    <vt:vector size="4" baseType="variant">
      <vt:variant>
        <vt:lpstr>Tema</vt:lpstr>
      </vt:variant>
      <vt:variant>
        <vt:i4>1</vt:i4>
      </vt:variant>
      <vt:variant>
        <vt:lpstr>Títulos de diapositiva</vt:lpstr>
      </vt:variant>
      <vt:variant>
        <vt:i4>4</vt:i4>
      </vt:variant>
    </vt:vector>
  </HeadingPairs>
  <TitlesOfParts>
    <vt:vector size="5" baseType="lpstr">
      <vt:lpstr>1_White with Blue Bar Segoe Template_TP10286789</vt:lpstr>
      <vt:lpstr>Presentación de PowerPoint</vt:lpstr>
      <vt:lpstr>PIERNAS ARQUEDAS O EN PARÉNTESIS  Y PIERNAS EN “X”   </vt:lpstr>
      <vt:lpstr>PIERNAS ARQUEDAS O EN PARÉNTESIS  Y PIERNAS EN “X”   </vt:lpstr>
      <vt:lpstr>Resumen final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Juan José Morell Bernabé</dc:creator>
  <cp:lastModifiedBy>serra</cp:lastModifiedBy>
  <cp:revision>16</cp:revision>
  <dcterms:created xsi:type="dcterms:W3CDTF">2016-05-03T15:33:32Z</dcterms:created>
  <dcterms:modified xsi:type="dcterms:W3CDTF">2020-08-25T19:07:18Z</dcterms:modified>
</cp:coreProperties>
</file>