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8.png" ContentType="image/png"/>
  <Override PartName="/ppt/media/image1.jpeg" ContentType="image/jpeg"/>
  <Override PartName="/ppt/media/image2.jpeg" ContentType="image/jpeg"/>
  <Override PartName="/ppt/media/image8.png" ContentType="image/png"/>
  <Override PartName="/ppt/media/image3.jpeg" ContentType="image/jpeg"/>
  <Override PartName="/ppt/media/image5.png" ContentType="image/pn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B683C-4E80-41E6-8ABD-8B532CD86B3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s-ES"/>
        </a:p>
      </dgm:t>
    </dgm:pt>
    <dgm:pt modelId="{B43DF951-D826-45DB-83E3-4F35E1F3A923}">
      <dgm:prSet phldrT="[Texto]" custT="1"/>
      <dgm:spPr/>
      <dgm:t>
        <a:bodyPr/>
        <a:lstStyle/>
        <a:p>
          <a:r>
            <a:rPr lang="es-ES" sz="2000" b="1" dirty="0">
              <a:solidFill>
                <a:schemeClr val="tx2"/>
              </a:solidFill>
            </a:rPr>
            <a:t>TIPOS DE ALBINISMO</a:t>
          </a:r>
        </a:p>
      </dgm:t>
    </dgm:pt>
    <dgm:pt modelId="{67A1B6E9-50CD-4C06-B8D7-11C6E3613BCC}" type="parTrans" cxnId="{5067F488-75F2-46A6-8103-FC8475DEDD0F}">
      <dgm:prSet/>
      <dgm:spPr/>
      <dgm:t>
        <a:bodyPr/>
        <a:lstStyle/>
        <a:p>
          <a:endParaRPr lang="es-ES"/>
        </a:p>
      </dgm:t>
    </dgm:pt>
    <dgm:pt modelId="{35A64D4B-B54C-4A91-9D24-B150B126BC3E}" type="sibTrans" cxnId="{5067F488-75F2-46A6-8103-FC8475DEDD0F}">
      <dgm:prSet/>
      <dgm:spPr/>
      <dgm:t>
        <a:bodyPr/>
        <a:lstStyle/>
        <a:p>
          <a:endParaRPr lang="es-ES"/>
        </a:p>
      </dgm:t>
    </dgm:pt>
    <dgm:pt modelId="{3617681F-7C14-4C5B-87AD-D3F50E0089EB}">
      <dgm:prSet phldrT="[Texto]" custT="1"/>
      <dgm:spPr/>
      <dgm:t>
        <a:bodyPr/>
        <a:lstStyle/>
        <a:p>
          <a:pPr algn="ctr"/>
          <a:r>
            <a:rPr lang="es-ES" sz="1800" b="1" dirty="0" err="1">
              <a:solidFill>
                <a:schemeClr val="tx2"/>
              </a:solidFill>
            </a:rPr>
            <a:t>Oculocutáneo</a:t>
          </a:r>
          <a:endParaRPr lang="es-ES" sz="1800" b="1" dirty="0">
            <a:solidFill>
              <a:schemeClr val="tx2"/>
            </a:solidFill>
          </a:endParaRPr>
        </a:p>
        <a:p>
          <a:pPr algn="l"/>
          <a:r>
            <a:rPr lang="es-ES" sz="1800" dirty="0">
              <a:solidFill>
                <a:schemeClr val="tx2"/>
              </a:solidFill>
            </a:rPr>
            <a:t>- Afecta a los ojos, el cabello y la piel</a:t>
          </a:r>
        </a:p>
        <a:p>
          <a:pPr algn="l"/>
          <a:r>
            <a:rPr lang="es-ES" sz="1800" dirty="0">
              <a:solidFill>
                <a:schemeClr val="tx2"/>
              </a:solidFill>
            </a:rPr>
            <a:t>- Herencia autosómica recesiva.</a:t>
          </a:r>
        </a:p>
      </dgm:t>
    </dgm:pt>
    <dgm:pt modelId="{8AEEC353-EA72-4F7A-8F17-C2B0D4F36880}" type="parTrans" cxnId="{6D7D8C4B-304E-435D-8883-E36CB7000E4A}">
      <dgm:prSet/>
      <dgm:spPr/>
      <dgm:t>
        <a:bodyPr/>
        <a:lstStyle/>
        <a:p>
          <a:endParaRPr lang="es-ES"/>
        </a:p>
      </dgm:t>
    </dgm:pt>
    <dgm:pt modelId="{575FE17D-9197-4116-A04E-BAFD2CD1D665}" type="sibTrans" cxnId="{6D7D8C4B-304E-435D-8883-E36CB7000E4A}">
      <dgm:prSet/>
      <dgm:spPr/>
      <dgm:t>
        <a:bodyPr/>
        <a:lstStyle/>
        <a:p>
          <a:endParaRPr lang="es-ES"/>
        </a:p>
      </dgm:t>
    </dgm:pt>
    <dgm:pt modelId="{55A20271-AFE4-4174-90EF-E636C1CF77B3}">
      <dgm:prSet phldrT="[Texto]" custT="1"/>
      <dgm:spPr/>
      <dgm:t>
        <a:bodyPr/>
        <a:lstStyle/>
        <a:p>
          <a:pPr algn="ctr"/>
          <a:r>
            <a:rPr lang="es-ES" sz="1800" b="1" dirty="0">
              <a:solidFill>
                <a:schemeClr val="tx2"/>
              </a:solidFill>
            </a:rPr>
            <a:t>Ocular</a:t>
          </a:r>
        </a:p>
        <a:p>
          <a:pPr algn="l"/>
          <a:r>
            <a:rPr lang="es-ES" sz="1800" dirty="0">
              <a:solidFill>
                <a:schemeClr val="tx2"/>
              </a:solidFill>
            </a:rPr>
            <a:t>- Afecta solo los ojos.</a:t>
          </a:r>
        </a:p>
        <a:p>
          <a:pPr algn="l"/>
          <a:r>
            <a:rPr lang="es-ES" sz="1800" dirty="0">
              <a:solidFill>
                <a:schemeClr val="tx2"/>
              </a:solidFill>
            </a:rPr>
            <a:t>- Su herencia es recesiva  ligada al cromosoma X.</a:t>
          </a:r>
        </a:p>
      </dgm:t>
    </dgm:pt>
    <dgm:pt modelId="{D07DC1C5-E050-4EF5-B88D-F9FB0E857CB3}" type="parTrans" cxnId="{348B9F38-A29E-4AE6-9D35-DD29A99F4056}">
      <dgm:prSet/>
      <dgm:spPr/>
      <dgm:t>
        <a:bodyPr/>
        <a:lstStyle/>
        <a:p>
          <a:endParaRPr lang="es-ES"/>
        </a:p>
      </dgm:t>
    </dgm:pt>
    <dgm:pt modelId="{2049E828-3B5D-4AB3-9C14-B2C095B9EFED}" type="sibTrans" cxnId="{348B9F38-A29E-4AE6-9D35-DD29A99F4056}">
      <dgm:prSet/>
      <dgm:spPr/>
      <dgm:t>
        <a:bodyPr/>
        <a:lstStyle/>
        <a:p>
          <a:endParaRPr lang="es-ES"/>
        </a:p>
      </dgm:t>
    </dgm:pt>
    <dgm:pt modelId="{E18AE3FD-EA9D-48F4-980E-908AA15D5B1A}" type="pres">
      <dgm:prSet presAssocID="{290B683C-4E80-41E6-8ABD-8B532CD86B37}" presName="hierChild1" presStyleCnt="0">
        <dgm:presLayoutVars>
          <dgm:chPref val="1"/>
          <dgm:dir/>
          <dgm:animOne val="branch"/>
          <dgm:animLvl val="lvl"/>
          <dgm:resizeHandles/>
        </dgm:presLayoutVars>
      </dgm:prSet>
      <dgm:spPr/>
    </dgm:pt>
    <dgm:pt modelId="{F8F64863-E186-47C2-BC90-D734F8E14F2C}" type="pres">
      <dgm:prSet presAssocID="{B43DF951-D826-45DB-83E3-4F35E1F3A923}" presName="hierRoot1" presStyleCnt="0"/>
      <dgm:spPr/>
    </dgm:pt>
    <dgm:pt modelId="{A2BFB6B9-5E5E-4485-A09B-DFF9C9CD8289}" type="pres">
      <dgm:prSet presAssocID="{B43DF951-D826-45DB-83E3-4F35E1F3A923}" presName="composite" presStyleCnt="0"/>
      <dgm:spPr/>
    </dgm:pt>
    <dgm:pt modelId="{5D2C820E-47E6-4D64-A6C7-E29DDF69E831}" type="pres">
      <dgm:prSet presAssocID="{B43DF951-D826-45DB-83E3-4F35E1F3A923}" presName="background" presStyleLbl="node0" presStyleIdx="0" presStyleCnt="1"/>
      <dgm:spPr/>
    </dgm:pt>
    <dgm:pt modelId="{472FADC4-6F9D-4DCA-8EAB-36FEFCC77678}" type="pres">
      <dgm:prSet presAssocID="{B43DF951-D826-45DB-83E3-4F35E1F3A923}" presName="text" presStyleLbl="fgAcc0" presStyleIdx="0" presStyleCnt="1">
        <dgm:presLayoutVars>
          <dgm:chPref val="3"/>
        </dgm:presLayoutVars>
      </dgm:prSet>
      <dgm:spPr/>
    </dgm:pt>
    <dgm:pt modelId="{3CBA27A1-2500-4B1B-A15E-8455B5D89701}" type="pres">
      <dgm:prSet presAssocID="{B43DF951-D826-45DB-83E3-4F35E1F3A923}" presName="hierChild2" presStyleCnt="0"/>
      <dgm:spPr/>
    </dgm:pt>
    <dgm:pt modelId="{CAA41075-C53C-42A1-9E45-53097A9B14E0}" type="pres">
      <dgm:prSet presAssocID="{8AEEC353-EA72-4F7A-8F17-C2B0D4F36880}" presName="Name10" presStyleLbl="parChTrans1D2" presStyleIdx="0" presStyleCnt="2"/>
      <dgm:spPr/>
    </dgm:pt>
    <dgm:pt modelId="{FD7FE7F3-50A6-4E87-88D3-DD8CA71770EB}" type="pres">
      <dgm:prSet presAssocID="{3617681F-7C14-4C5B-87AD-D3F50E0089EB}" presName="hierRoot2" presStyleCnt="0"/>
      <dgm:spPr/>
    </dgm:pt>
    <dgm:pt modelId="{13ECF724-7F2D-4D85-A101-01677B791732}" type="pres">
      <dgm:prSet presAssocID="{3617681F-7C14-4C5B-87AD-D3F50E0089EB}" presName="composite2" presStyleCnt="0"/>
      <dgm:spPr/>
    </dgm:pt>
    <dgm:pt modelId="{24B2F336-0CE5-4A6A-AACD-062875BB7C00}" type="pres">
      <dgm:prSet presAssocID="{3617681F-7C14-4C5B-87AD-D3F50E0089EB}" presName="background2" presStyleLbl="node2" presStyleIdx="0" presStyleCnt="2"/>
      <dgm:spPr/>
    </dgm:pt>
    <dgm:pt modelId="{A76442DF-3AFE-4401-93DA-3B7699F8BC3B}" type="pres">
      <dgm:prSet presAssocID="{3617681F-7C14-4C5B-87AD-D3F50E0089EB}" presName="text2" presStyleLbl="fgAcc2" presStyleIdx="0" presStyleCnt="2" custScaleX="156959" custScaleY="153059">
        <dgm:presLayoutVars>
          <dgm:chPref val="3"/>
        </dgm:presLayoutVars>
      </dgm:prSet>
      <dgm:spPr/>
    </dgm:pt>
    <dgm:pt modelId="{F24ABB10-82D1-49F5-A720-81109AC82E19}" type="pres">
      <dgm:prSet presAssocID="{3617681F-7C14-4C5B-87AD-D3F50E0089EB}" presName="hierChild3" presStyleCnt="0"/>
      <dgm:spPr/>
    </dgm:pt>
    <dgm:pt modelId="{6360ABFB-2C36-469E-AF06-3A688F691DBA}" type="pres">
      <dgm:prSet presAssocID="{D07DC1C5-E050-4EF5-B88D-F9FB0E857CB3}" presName="Name10" presStyleLbl="parChTrans1D2" presStyleIdx="1" presStyleCnt="2"/>
      <dgm:spPr/>
    </dgm:pt>
    <dgm:pt modelId="{B0090564-91AD-4C30-B0D6-D80DCF2F4F70}" type="pres">
      <dgm:prSet presAssocID="{55A20271-AFE4-4174-90EF-E636C1CF77B3}" presName="hierRoot2" presStyleCnt="0"/>
      <dgm:spPr/>
    </dgm:pt>
    <dgm:pt modelId="{F7A6E888-B86B-4E76-A529-E07A03E038C0}" type="pres">
      <dgm:prSet presAssocID="{55A20271-AFE4-4174-90EF-E636C1CF77B3}" presName="composite2" presStyleCnt="0"/>
      <dgm:spPr/>
    </dgm:pt>
    <dgm:pt modelId="{F045B772-FDA2-4FFC-B282-2CB920106DE0}" type="pres">
      <dgm:prSet presAssocID="{55A20271-AFE4-4174-90EF-E636C1CF77B3}" presName="background2" presStyleLbl="node2" presStyleIdx="1" presStyleCnt="2"/>
      <dgm:spPr/>
    </dgm:pt>
    <dgm:pt modelId="{B6E912A8-B23F-4AF1-8FBD-C40261BD67BC}" type="pres">
      <dgm:prSet presAssocID="{55A20271-AFE4-4174-90EF-E636C1CF77B3}" presName="text2" presStyleLbl="fgAcc2" presStyleIdx="1" presStyleCnt="2" custScaleX="162455" custScaleY="145410">
        <dgm:presLayoutVars>
          <dgm:chPref val="3"/>
        </dgm:presLayoutVars>
      </dgm:prSet>
      <dgm:spPr/>
    </dgm:pt>
    <dgm:pt modelId="{E875DFDC-5865-46B9-8A52-DA4FF136CD61}" type="pres">
      <dgm:prSet presAssocID="{55A20271-AFE4-4174-90EF-E636C1CF77B3}" presName="hierChild3" presStyleCnt="0"/>
      <dgm:spPr/>
    </dgm:pt>
  </dgm:ptLst>
  <dgm:cxnLst>
    <dgm:cxn modelId="{348B9F38-A29E-4AE6-9D35-DD29A99F4056}" srcId="{B43DF951-D826-45DB-83E3-4F35E1F3A923}" destId="{55A20271-AFE4-4174-90EF-E636C1CF77B3}" srcOrd="1" destOrd="0" parTransId="{D07DC1C5-E050-4EF5-B88D-F9FB0E857CB3}" sibTransId="{2049E828-3B5D-4AB3-9C14-B2C095B9EFED}"/>
    <dgm:cxn modelId="{CBFCC165-4775-4B01-8E22-4E959D3E2BF5}" type="presOf" srcId="{3617681F-7C14-4C5B-87AD-D3F50E0089EB}" destId="{A76442DF-3AFE-4401-93DA-3B7699F8BC3B}" srcOrd="0" destOrd="0" presId="urn:microsoft.com/office/officeart/2005/8/layout/hierarchy1"/>
    <dgm:cxn modelId="{3AE0A367-B369-495F-A85C-7C84C90C5C4E}" type="presOf" srcId="{D07DC1C5-E050-4EF5-B88D-F9FB0E857CB3}" destId="{6360ABFB-2C36-469E-AF06-3A688F691DBA}" srcOrd="0" destOrd="0" presId="urn:microsoft.com/office/officeart/2005/8/layout/hierarchy1"/>
    <dgm:cxn modelId="{6D7D8C4B-304E-435D-8883-E36CB7000E4A}" srcId="{B43DF951-D826-45DB-83E3-4F35E1F3A923}" destId="{3617681F-7C14-4C5B-87AD-D3F50E0089EB}" srcOrd="0" destOrd="0" parTransId="{8AEEC353-EA72-4F7A-8F17-C2B0D4F36880}" sibTransId="{575FE17D-9197-4116-A04E-BAFD2CD1D665}"/>
    <dgm:cxn modelId="{5067F488-75F2-46A6-8103-FC8475DEDD0F}" srcId="{290B683C-4E80-41E6-8ABD-8B532CD86B37}" destId="{B43DF951-D826-45DB-83E3-4F35E1F3A923}" srcOrd="0" destOrd="0" parTransId="{67A1B6E9-50CD-4C06-B8D7-11C6E3613BCC}" sibTransId="{35A64D4B-B54C-4A91-9D24-B150B126BC3E}"/>
    <dgm:cxn modelId="{0AA844C9-7DD8-405C-942C-7392CB009EF6}" type="presOf" srcId="{290B683C-4E80-41E6-8ABD-8B532CD86B37}" destId="{E18AE3FD-EA9D-48F4-980E-908AA15D5B1A}" srcOrd="0" destOrd="0" presId="urn:microsoft.com/office/officeart/2005/8/layout/hierarchy1"/>
    <dgm:cxn modelId="{E8496CE1-538C-43C8-B5DF-9C9CB6A4736E}" type="presOf" srcId="{B43DF951-D826-45DB-83E3-4F35E1F3A923}" destId="{472FADC4-6F9D-4DCA-8EAB-36FEFCC77678}" srcOrd="0" destOrd="0" presId="urn:microsoft.com/office/officeart/2005/8/layout/hierarchy1"/>
    <dgm:cxn modelId="{39498DE3-5962-4A82-AD09-D116680B1135}" type="presOf" srcId="{55A20271-AFE4-4174-90EF-E636C1CF77B3}" destId="{B6E912A8-B23F-4AF1-8FBD-C40261BD67BC}" srcOrd="0" destOrd="0" presId="urn:microsoft.com/office/officeart/2005/8/layout/hierarchy1"/>
    <dgm:cxn modelId="{C50B20FC-8A4B-4383-A8D0-0A1E37427527}" type="presOf" srcId="{8AEEC353-EA72-4F7A-8F17-C2B0D4F36880}" destId="{CAA41075-C53C-42A1-9E45-53097A9B14E0}" srcOrd="0" destOrd="0" presId="urn:microsoft.com/office/officeart/2005/8/layout/hierarchy1"/>
    <dgm:cxn modelId="{DD0A84D9-614F-4F84-8255-8B1D70389541}" type="presParOf" srcId="{E18AE3FD-EA9D-48F4-980E-908AA15D5B1A}" destId="{F8F64863-E186-47C2-BC90-D734F8E14F2C}" srcOrd="0" destOrd="0" presId="urn:microsoft.com/office/officeart/2005/8/layout/hierarchy1"/>
    <dgm:cxn modelId="{81CF728A-BC72-4AE7-8903-05D90A055E05}" type="presParOf" srcId="{F8F64863-E186-47C2-BC90-D734F8E14F2C}" destId="{A2BFB6B9-5E5E-4485-A09B-DFF9C9CD8289}" srcOrd="0" destOrd="0" presId="urn:microsoft.com/office/officeart/2005/8/layout/hierarchy1"/>
    <dgm:cxn modelId="{020D5941-AC06-4D53-9E22-DE5F9B77DA0F}" type="presParOf" srcId="{A2BFB6B9-5E5E-4485-A09B-DFF9C9CD8289}" destId="{5D2C820E-47E6-4D64-A6C7-E29DDF69E831}" srcOrd="0" destOrd="0" presId="urn:microsoft.com/office/officeart/2005/8/layout/hierarchy1"/>
    <dgm:cxn modelId="{A75598C4-D32F-4631-8E13-A1E143B6E2E2}" type="presParOf" srcId="{A2BFB6B9-5E5E-4485-A09B-DFF9C9CD8289}" destId="{472FADC4-6F9D-4DCA-8EAB-36FEFCC77678}" srcOrd="1" destOrd="0" presId="urn:microsoft.com/office/officeart/2005/8/layout/hierarchy1"/>
    <dgm:cxn modelId="{41525210-3E61-4AC2-B8D1-9356657A5E3A}" type="presParOf" srcId="{F8F64863-E186-47C2-BC90-D734F8E14F2C}" destId="{3CBA27A1-2500-4B1B-A15E-8455B5D89701}" srcOrd="1" destOrd="0" presId="urn:microsoft.com/office/officeart/2005/8/layout/hierarchy1"/>
    <dgm:cxn modelId="{5AD5AA44-EA44-4458-B67F-67EB43EB003B}" type="presParOf" srcId="{3CBA27A1-2500-4B1B-A15E-8455B5D89701}" destId="{CAA41075-C53C-42A1-9E45-53097A9B14E0}" srcOrd="0" destOrd="0" presId="urn:microsoft.com/office/officeart/2005/8/layout/hierarchy1"/>
    <dgm:cxn modelId="{3D17D3B6-2952-4874-B93F-F108759313D3}" type="presParOf" srcId="{3CBA27A1-2500-4B1B-A15E-8455B5D89701}" destId="{FD7FE7F3-50A6-4E87-88D3-DD8CA71770EB}" srcOrd="1" destOrd="0" presId="urn:microsoft.com/office/officeart/2005/8/layout/hierarchy1"/>
    <dgm:cxn modelId="{6E42D93E-329D-4CC6-B6CA-938AD65C7E27}" type="presParOf" srcId="{FD7FE7F3-50A6-4E87-88D3-DD8CA71770EB}" destId="{13ECF724-7F2D-4D85-A101-01677B791732}" srcOrd="0" destOrd="0" presId="urn:microsoft.com/office/officeart/2005/8/layout/hierarchy1"/>
    <dgm:cxn modelId="{40DE1513-305F-4C56-8CD6-3BC8E8EF699A}" type="presParOf" srcId="{13ECF724-7F2D-4D85-A101-01677B791732}" destId="{24B2F336-0CE5-4A6A-AACD-062875BB7C00}" srcOrd="0" destOrd="0" presId="urn:microsoft.com/office/officeart/2005/8/layout/hierarchy1"/>
    <dgm:cxn modelId="{1AB272E5-0171-41A0-ADF0-7AEE9BF7F8DE}" type="presParOf" srcId="{13ECF724-7F2D-4D85-A101-01677B791732}" destId="{A76442DF-3AFE-4401-93DA-3B7699F8BC3B}" srcOrd="1" destOrd="0" presId="urn:microsoft.com/office/officeart/2005/8/layout/hierarchy1"/>
    <dgm:cxn modelId="{43069266-AD08-4F51-9CD0-88A43521071A}" type="presParOf" srcId="{FD7FE7F3-50A6-4E87-88D3-DD8CA71770EB}" destId="{F24ABB10-82D1-49F5-A720-81109AC82E19}" srcOrd="1" destOrd="0" presId="urn:microsoft.com/office/officeart/2005/8/layout/hierarchy1"/>
    <dgm:cxn modelId="{F3A8D813-4AEB-4DDF-9213-07CDF9A325BC}" type="presParOf" srcId="{3CBA27A1-2500-4B1B-A15E-8455B5D89701}" destId="{6360ABFB-2C36-469E-AF06-3A688F691DBA}" srcOrd="2" destOrd="0" presId="urn:microsoft.com/office/officeart/2005/8/layout/hierarchy1"/>
    <dgm:cxn modelId="{444EEEE3-2873-44FF-844D-AACDF426E643}" type="presParOf" srcId="{3CBA27A1-2500-4B1B-A15E-8455B5D89701}" destId="{B0090564-91AD-4C30-B0D6-D80DCF2F4F70}" srcOrd="3" destOrd="0" presId="urn:microsoft.com/office/officeart/2005/8/layout/hierarchy1"/>
    <dgm:cxn modelId="{0B64508E-CD9D-4358-BE14-5D5069C8E8A9}" type="presParOf" srcId="{B0090564-91AD-4C30-B0D6-D80DCF2F4F70}" destId="{F7A6E888-B86B-4E76-A529-E07A03E038C0}" srcOrd="0" destOrd="0" presId="urn:microsoft.com/office/officeart/2005/8/layout/hierarchy1"/>
    <dgm:cxn modelId="{17B53D98-186E-452C-A57B-4616F19DD0A8}" type="presParOf" srcId="{F7A6E888-B86B-4E76-A529-E07A03E038C0}" destId="{F045B772-FDA2-4FFC-B282-2CB920106DE0}" srcOrd="0" destOrd="0" presId="urn:microsoft.com/office/officeart/2005/8/layout/hierarchy1"/>
    <dgm:cxn modelId="{55260E1C-4260-4E8C-8DCE-4CEBEAFDDF7C}" type="presParOf" srcId="{F7A6E888-B86B-4E76-A529-E07A03E038C0}" destId="{B6E912A8-B23F-4AF1-8FBD-C40261BD67BC}" srcOrd="1" destOrd="0" presId="urn:microsoft.com/office/officeart/2005/8/layout/hierarchy1"/>
    <dgm:cxn modelId="{0706FF5E-BA4F-4931-B1B4-23F7910A0B5B}" type="presParOf" srcId="{B0090564-91AD-4C30-B0D6-D80DCF2F4F70}" destId="{E875DFDC-5865-46B9-8A52-DA4FF136CD61}"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0ABFB-2C36-469E-AF06-3A688F691DBA}">
      <dsp:nvSpPr>
        <dsp:cNvPr id="0" name=""/>
        <dsp:cNvSpPr/>
      </dsp:nvSpPr>
      <dsp:spPr>
        <a:xfrm>
          <a:off x="3626488" y="1597965"/>
          <a:ext cx="1901730" cy="617348"/>
        </a:xfrm>
        <a:custGeom>
          <a:avLst/>
          <a:gdLst/>
          <a:ahLst/>
          <a:cxnLst/>
          <a:rect l="0" t="0" r="0" b="0"/>
          <a:pathLst>
            <a:path>
              <a:moveTo>
                <a:pt x="0" y="0"/>
              </a:moveTo>
              <a:lnTo>
                <a:pt x="0" y="420705"/>
              </a:lnTo>
              <a:lnTo>
                <a:pt x="1901730" y="420705"/>
              </a:lnTo>
              <a:lnTo>
                <a:pt x="1901730" y="6173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41075-C53C-42A1-9E45-53097A9B14E0}">
      <dsp:nvSpPr>
        <dsp:cNvPr id="0" name=""/>
        <dsp:cNvSpPr/>
      </dsp:nvSpPr>
      <dsp:spPr>
        <a:xfrm>
          <a:off x="1666427" y="1597965"/>
          <a:ext cx="1960061" cy="617348"/>
        </a:xfrm>
        <a:custGeom>
          <a:avLst/>
          <a:gdLst/>
          <a:ahLst/>
          <a:cxnLst/>
          <a:rect l="0" t="0" r="0" b="0"/>
          <a:pathLst>
            <a:path>
              <a:moveTo>
                <a:pt x="1960061" y="0"/>
              </a:moveTo>
              <a:lnTo>
                <a:pt x="1960061" y="420705"/>
              </a:lnTo>
              <a:lnTo>
                <a:pt x="0" y="420705"/>
              </a:lnTo>
              <a:lnTo>
                <a:pt x="0" y="6173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2C820E-47E6-4D64-A6C7-E29DDF69E831}">
      <dsp:nvSpPr>
        <dsp:cNvPr id="0" name=""/>
        <dsp:cNvSpPr/>
      </dsp:nvSpPr>
      <dsp:spPr>
        <a:xfrm>
          <a:off x="2565144" y="250058"/>
          <a:ext cx="2122688" cy="1347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FADC4-6F9D-4DCA-8EAB-36FEFCC77678}">
      <dsp:nvSpPr>
        <dsp:cNvPr id="0" name=""/>
        <dsp:cNvSpPr/>
      </dsp:nvSpPr>
      <dsp:spPr>
        <a:xfrm>
          <a:off x="2800998" y="474119"/>
          <a:ext cx="2122688" cy="13479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2"/>
              </a:solidFill>
            </a:rPr>
            <a:t>TIPOS DE ALBINISMO</a:t>
          </a:r>
        </a:p>
      </dsp:txBody>
      <dsp:txXfrm>
        <a:off x="2840477" y="513598"/>
        <a:ext cx="2043730" cy="1268949"/>
      </dsp:txXfrm>
    </dsp:sp>
    <dsp:sp modelId="{24B2F336-0CE5-4A6A-AACD-062875BB7C00}">
      <dsp:nvSpPr>
        <dsp:cNvPr id="0" name=""/>
        <dsp:cNvSpPr/>
      </dsp:nvSpPr>
      <dsp:spPr>
        <a:xfrm>
          <a:off x="551" y="2215314"/>
          <a:ext cx="3331751" cy="20630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442DF-3AFE-4401-93DA-3B7699F8BC3B}">
      <dsp:nvSpPr>
        <dsp:cNvPr id="0" name=""/>
        <dsp:cNvSpPr/>
      </dsp:nvSpPr>
      <dsp:spPr>
        <a:xfrm>
          <a:off x="236405" y="2439376"/>
          <a:ext cx="3331751" cy="206309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err="1">
              <a:solidFill>
                <a:schemeClr val="tx2"/>
              </a:solidFill>
            </a:rPr>
            <a:t>Oculocutáneo</a:t>
          </a:r>
          <a:endParaRPr lang="es-ES" sz="1800" b="1" kern="1200" dirty="0">
            <a:solidFill>
              <a:schemeClr val="tx2"/>
            </a:solidFill>
          </a:endParaRPr>
        </a:p>
        <a:p>
          <a:pPr marL="0" lvl="0" indent="0" algn="l" defTabSz="800100">
            <a:lnSpc>
              <a:spcPct val="90000"/>
            </a:lnSpc>
            <a:spcBef>
              <a:spcPct val="0"/>
            </a:spcBef>
            <a:spcAft>
              <a:spcPct val="35000"/>
            </a:spcAft>
            <a:buNone/>
          </a:pPr>
          <a:r>
            <a:rPr lang="es-ES" sz="1800" kern="1200" dirty="0">
              <a:solidFill>
                <a:schemeClr val="tx2"/>
              </a:solidFill>
            </a:rPr>
            <a:t>- Afecta a los ojos, el cabello y la piel</a:t>
          </a:r>
        </a:p>
        <a:p>
          <a:pPr marL="0" lvl="0" indent="0" algn="l" defTabSz="800100">
            <a:lnSpc>
              <a:spcPct val="90000"/>
            </a:lnSpc>
            <a:spcBef>
              <a:spcPct val="0"/>
            </a:spcBef>
            <a:spcAft>
              <a:spcPct val="35000"/>
            </a:spcAft>
            <a:buNone/>
          </a:pPr>
          <a:r>
            <a:rPr lang="es-ES" sz="1800" kern="1200" dirty="0">
              <a:solidFill>
                <a:schemeClr val="tx2"/>
              </a:solidFill>
            </a:rPr>
            <a:t>- Herencia autosómica recesiva.</a:t>
          </a:r>
        </a:p>
      </dsp:txBody>
      <dsp:txXfrm>
        <a:off x="296831" y="2499802"/>
        <a:ext cx="3210899" cy="1942241"/>
      </dsp:txXfrm>
    </dsp:sp>
    <dsp:sp modelId="{F045B772-FDA2-4FFC-B282-2CB920106DE0}">
      <dsp:nvSpPr>
        <dsp:cNvPr id="0" name=""/>
        <dsp:cNvSpPr/>
      </dsp:nvSpPr>
      <dsp:spPr>
        <a:xfrm>
          <a:off x="3804011" y="2215314"/>
          <a:ext cx="3448414" cy="19599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912A8-B23F-4AF1-8FBD-C40261BD67BC}">
      <dsp:nvSpPr>
        <dsp:cNvPr id="0" name=""/>
        <dsp:cNvSpPr/>
      </dsp:nvSpPr>
      <dsp:spPr>
        <a:xfrm>
          <a:off x="4039865" y="2439376"/>
          <a:ext cx="3448414" cy="19599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2"/>
              </a:solidFill>
            </a:rPr>
            <a:t>Ocular</a:t>
          </a:r>
        </a:p>
        <a:p>
          <a:pPr marL="0" lvl="0" indent="0" algn="l" defTabSz="800100">
            <a:lnSpc>
              <a:spcPct val="90000"/>
            </a:lnSpc>
            <a:spcBef>
              <a:spcPct val="0"/>
            </a:spcBef>
            <a:spcAft>
              <a:spcPct val="35000"/>
            </a:spcAft>
            <a:buNone/>
          </a:pPr>
          <a:r>
            <a:rPr lang="es-ES" sz="1800" kern="1200" dirty="0">
              <a:solidFill>
                <a:schemeClr val="tx2"/>
              </a:solidFill>
            </a:rPr>
            <a:t>- Afecta solo los ojos.</a:t>
          </a:r>
        </a:p>
        <a:p>
          <a:pPr marL="0" lvl="0" indent="0" algn="l" defTabSz="800100">
            <a:lnSpc>
              <a:spcPct val="90000"/>
            </a:lnSpc>
            <a:spcBef>
              <a:spcPct val="0"/>
            </a:spcBef>
            <a:spcAft>
              <a:spcPct val="35000"/>
            </a:spcAft>
            <a:buNone/>
          </a:pPr>
          <a:r>
            <a:rPr lang="es-ES" sz="1800" kern="1200" dirty="0">
              <a:solidFill>
                <a:schemeClr val="tx2"/>
              </a:solidFill>
            </a:rPr>
            <a:t>- Su herencia es recesiva  ligada al cromosoma X.</a:t>
          </a:r>
        </a:p>
      </dsp:txBody>
      <dsp:txXfrm>
        <a:off x="4097271" y="2496782"/>
        <a:ext cx="3333602" cy="18451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Calibri"/>
              </a:rPr>
              <a:t>Pulse para desplazar la diapositiva</a:t>
            </a:r>
            <a:endParaRPr b="0" lang="es-ES" sz="1800" spc="-1" strike="noStrike">
              <a:solidFill>
                <a:srgbClr val="000000"/>
              </a:solidFill>
              <a:latin typeface="Calibri"/>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4178507-90D2-4542-AA6F-7DA14A2BE297}"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sldImg"/>
          </p:nvPr>
        </p:nvSpPr>
        <p:spPr>
          <a:xfrm>
            <a:off x="1371600" y="1143000"/>
            <a:ext cx="4114440" cy="3085920"/>
          </a:xfrm>
          <a:prstGeom prst="rect">
            <a:avLst/>
          </a:prstGeom>
        </p:spPr>
      </p:sp>
      <p:sp>
        <p:nvSpPr>
          <p:cNvPr id="134" name="PlaceHolder 2"/>
          <p:cNvSpPr>
            <a:spLocks noGrp="1"/>
          </p:cNvSpPr>
          <p:nvPr>
            <p:ph type="body"/>
          </p:nvPr>
        </p:nvSpPr>
        <p:spPr>
          <a:xfrm>
            <a:off x="685800" y="4400640"/>
            <a:ext cx="5486040" cy="3600000"/>
          </a:xfrm>
          <a:prstGeom prst="rect">
            <a:avLst/>
          </a:prstGeom>
        </p:spPr>
        <p:txBody>
          <a:bodyPr>
            <a:noAutofit/>
          </a:bodyPr>
          <a:p>
            <a:endParaRPr b="0" lang="es-ES" sz="2000" spc="-1" strike="noStrike">
              <a:latin typeface="Arial"/>
            </a:endParaRPr>
          </a:p>
        </p:txBody>
      </p:sp>
      <p:sp>
        <p:nvSpPr>
          <p:cNvPr id="135" name="Header Placeholder 3"/>
          <p:cNvSpPr txBox="1"/>
          <p:nvPr/>
        </p:nvSpPr>
        <p:spPr>
          <a:xfrm>
            <a:off x="0" y="0"/>
            <a:ext cx="2971440" cy="458280"/>
          </a:xfrm>
          <a:prstGeom prst="rect">
            <a:avLst/>
          </a:prstGeom>
          <a:noFill/>
          <a:ln w="0">
            <a:noFill/>
          </a:ln>
        </p:spPr>
        <p:txBody>
          <a:bodyPr>
            <a:noAutofit/>
          </a:bodyPr>
          <a:p>
            <a:endParaRPr b="0" lang="es-ES" sz="2400" spc="-1" strike="noStrike">
              <a:latin typeface="Times New Roman"/>
            </a:endParaRPr>
          </a:p>
        </p:txBody>
      </p:sp>
      <p:sp>
        <p:nvSpPr>
          <p:cNvPr id="136" name="Date Placeholder 4"/>
          <p:cNvSpPr txBox="1"/>
          <p:nvPr/>
        </p:nvSpPr>
        <p:spPr>
          <a:xfrm>
            <a:off x="3884760" y="0"/>
            <a:ext cx="2971440" cy="458280"/>
          </a:xfrm>
          <a:prstGeom prst="rect">
            <a:avLst/>
          </a:prstGeom>
          <a:noFill/>
          <a:ln w="0">
            <a:noFill/>
          </a:ln>
        </p:spPr>
        <p:txBody>
          <a:bodyPr>
            <a:noAutofit/>
          </a:bodyPr>
          <a:p>
            <a:pPr algn="r">
              <a:lnSpc>
                <a:spcPct val="100000"/>
              </a:lnSpc>
            </a:pPr>
            <a:fld id="{74C3E81F-9E9C-4469-96DC-1384E8DF5BD1}" type="datetime">
              <a:rPr b="0" lang="en-US" sz="1200" spc="-1" strike="noStrike">
                <a:solidFill>
                  <a:srgbClr val="000000"/>
                </a:solidFill>
                <a:latin typeface="Times New Roman"/>
              </a:rPr>
              <a:t>6/7/22</a:t>
            </a:fld>
            <a:r>
              <a:rPr b="0" lang="en-US" sz="1200" spc="-1" strike="noStrike">
                <a:solidFill>
                  <a:srgbClr val="000000"/>
                </a:solidFill>
                <a:latin typeface="Times New Roman"/>
              </a:rPr>
              <a:t> </a:t>
            </a:r>
            <a:fld id="{869AB5FE-FF87-4FBA-B0D9-A90CF65F393E}" type="datetime12">
              <a:rPr b="0" lang="en-US" sz="1200" spc="-1" strike="noStrike">
                <a:solidFill>
                  <a:srgbClr val="000000"/>
                </a:solidFill>
                <a:latin typeface="Times New Roman"/>
              </a:rPr>
              <a:t>07:29 PM</a:t>
            </a:fld>
            <a:endParaRPr b="0" lang="es-ES" sz="1200" spc="-1" strike="noStrike">
              <a:latin typeface="Times New Roman"/>
            </a:endParaRPr>
          </a:p>
        </p:txBody>
      </p:sp>
      <p:sp>
        <p:nvSpPr>
          <p:cNvPr id="137" name="Footer Placeholder 5"/>
          <p:cNvSpPr txBox="1"/>
          <p:nvPr/>
        </p:nvSpPr>
        <p:spPr>
          <a:xfrm>
            <a:off x="0" y="8685360"/>
            <a:ext cx="6171840" cy="456840"/>
          </a:xfrm>
          <a:prstGeom prst="rect">
            <a:avLst/>
          </a:prstGeom>
          <a:noFill/>
          <a:ln w="0">
            <a:noFill/>
          </a:ln>
        </p:spPr>
        <p:txBody>
          <a:bodyPr anchor="b">
            <a:noAutofit/>
          </a:bodyPr>
          <a:p>
            <a:pPr>
              <a:lnSpc>
                <a:spcPct val="100000"/>
              </a:lnSpc>
            </a:pPr>
            <a:r>
              <a:rPr b="0" lang="en-US" sz="500" spc="-1" strike="noStrike">
                <a:solidFill>
                  <a:srgbClr val="000000"/>
                </a:solidFill>
                <a:latin typeface="Times New Roman"/>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Times New Roman"/>
            </a:endParaRPr>
          </a:p>
          <a:p>
            <a:pPr>
              <a:lnSpc>
                <a:spcPct val="100000"/>
              </a:lnSpc>
            </a:pPr>
            <a:r>
              <a:rPr b="0" lang="en-US" sz="500" spc="-1" strike="noStrike">
                <a:solidFill>
                  <a:srgbClr val="000000"/>
                </a:solidFill>
                <a:latin typeface="Times New Roman"/>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n-US" sz="500" spc="-1" strike="noStrike">
                <a:solidFill>
                  <a:srgbClr val="000000"/>
                </a:solidFill>
                <a:latin typeface="Times New Roman"/>
              </a:rPr>
              <a:t>MICROSOFT NO FACILITA GARANTÍAS EXPRESAS, IMPLÍCITAS O ESTATUTORIAS EN RELACIÓN A LA INFORMACIÓN CONTENIDA EN ESTA PRESENTACIÓN.</a:t>
            </a:r>
            <a:endParaRPr b="0" lang="es-ES" sz="500" spc="-1" strike="noStrike">
              <a:latin typeface="Times New Roman"/>
            </a:endParaRPr>
          </a:p>
          <a:p>
            <a:pPr>
              <a:lnSpc>
                <a:spcPct val="100000"/>
              </a:lnSpc>
            </a:pPr>
            <a:endParaRPr b="0" lang="es-ES" sz="500" spc="-1" strike="noStrike">
              <a:latin typeface="Times New Roman"/>
            </a:endParaRPr>
          </a:p>
        </p:txBody>
      </p:sp>
      <p:sp>
        <p:nvSpPr>
          <p:cNvPr id="138" name="Slide Number Placeholder 6"/>
          <p:cNvSpPr txBox="1"/>
          <p:nvPr/>
        </p:nvSpPr>
        <p:spPr>
          <a:xfrm>
            <a:off x="6172200" y="8685360"/>
            <a:ext cx="684000" cy="456840"/>
          </a:xfrm>
          <a:prstGeom prst="rect">
            <a:avLst/>
          </a:prstGeom>
          <a:noFill/>
          <a:ln w="0">
            <a:noFill/>
          </a:ln>
        </p:spPr>
        <p:txBody>
          <a:bodyPr anchor="b">
            <a:noAutofit/>
          </a:bodyPr>
          <a:p>
            <a:pPr algn="r">
              <a:lnSpc>
                <a:spcPct val="100000"/>
              </a:lnSpc>
            </a:pPr>
            <a:fld id="{7E8437B7-395C-4832-893B-0D002641C6D9}" type="slidenum">
              <a:rPr b="0" lang="en-US" sz="1200" spc="-1" strike="noStrike">
                <a:solidFill>
                  <a:srgbClr val="000000"/>
                </a:solidFill>
                <a:latin typeface="Times New Roman"/>
              </a:rPr>
              <a:t>&lt;número&gt;</a:t>
            </a:fld>
            <a:endParaRPr b="0" lang="es-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latin typeface="Calibri"/>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latin typeface="Calibri"/>
            </a:endParaRPr>
          </a:p>
        </p:txBody>
      </p:sp>
      <p:sp>
        <p:nvSpPr>
          <p:cNvPr id="54"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latin typeface="Calibri"/>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70"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72"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73"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74"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75"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76"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77"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latin typeface="Calibri"/>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3200" spc="-1" strike="noStrike">
              <a:solidFill>
                <a:srgbClr val="000000"/>
              </a:solidFill>
              <a:latin typeface="Calibri"/>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3200" spc="-1" strike="noStrike">
              <a:solidFill>
                <a:srgbClr val="000000"/>
              </a:solidFill>
              <a:latin typeface="Calibri"/>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Calibri"/>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3200" spc="-1" strike="noStrike">
              <a:solidFill>
                <a:srgbClr val="000000"/>
              </a:solidFill>
              <a:latin typeface="Calibri"/>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Picture 25" descr="7-00029_BAK_v03TOP"/>
          <p:cNvPicPr/>
          <p:nvPr/>
        </p:nvPicPr>
        <p:blipFill>
          <a:blip r:embed="rId3"/>
          <a:stretch/>
        </p:blipFill>
        <p:spPr>
          <a:xfrm>
            <a:off x="-15840" y="6006960"/>
            <a:ext cx="9159480" cy="848880"/>
          </a:xfrm>
          <a:prstGeom prst="rect">
            <a:avLst/>
          </a:prstGeom>
          <a:ln w="9525">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Calibri"/>
              </a:rPr>
              <a:t>Pulse para editar el formato del texto de título</a:t>
            </a:r>
            <a:endParaRPr b="0" lang="es-ES" sz="1800" spc="-1" strike="noStrike">
              <a:solidFill>
                <a:srgbClr val="000000"/>
              </a:solidFill>
              <a:latin typeface="Calibri"/>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Calibri"/>
              </a:rPr>
              <a:t>Tercer nivel del esquema</a:t>
            </a:r>
            <a:endParaRPr b="0" lang="es-ES"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400" spc="-1" strike="noStrike">
                <a:solidFill>
                  <a:srgbClr val="000000"/>
                </a:solidFill>
                <a:latin typeface="Calibri"/>
              </a:rPr>
              <a:t>Cuarto nivel del esquema</a:t>
            </a:r>
            <a:endParaRPr b="0" lang="es-ES" sz="24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39" name="Picture 25" descr="7-00029_BAK_v03TOP"/>
          <p:cNvPicPr/>
          <p:nvPr/>
        </p:nvPicPr>
        <p:blipFill>
          <a:blip r:embed="rId3"/>
          <a:stretch/>
        </p:blipFill>
        <p:spPr>
          <a:xfrm>
            <a:off x="-15840" y="6006960"/>
            <a:ext cx="9159480" cy="848880"/>
          </a:xfrm>
          <a:prstGeom prst="rect">
            <a:avLst/>
          </a:prstGeom>
          <a:ln w="9525">
            <a:noFill/>
          </a:ln>
        </p:spPr>
      </p:pic>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Calibri"/>
              </a:rPr>
              <a:t>Pulse para editar el formato del texto de título</a:t>
            </a:r>
            <a:endParaRPr b="0" lang="es-ES" sz="1800" spc="-1" strike="noStrike">
              <a:solidFill>
                <a:srgbClr val="000000"/>
              </a:solidFill>
              <a:latin typeface="Calibri"/>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Calibri"/>
              </a:rPr>
              <a:t>Tercer nivel del esquema</a:t>
            </a:r>
            <a:endParaRPr b="0" lang="es-ES"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400" spc="-1" strike="noStrike">
                <a:solidFill>
                  <a:srgbClr val="000000"/>
                </a:solidFill>
                <a:latin typeface="Calibri"/>
              </a:rPr>
              <a:t>Cuarto nivel del esquema</a:t>
            </a:r>
            <a:endParaRPr b="0" lang="es-ES" sz="24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hyperlink" Target="https://albinismo.es/" TargetMode="External"/><Relationship Id="rId2" Type="http://schemas.openxmlformats.org/officeDocument/2006/relationships/hyperlink" Target="https://www.albinism.org/" TargetMode="External"/><Relationship Id="rId3" Type="http://schemas.openxmlformats.org/officeDocument/2006/relationships/hyperlink" Target="https://www.albinism.org/" TargetMode="External"/><Relationship Id="rId4" Type="http://schemas.openxmlformats.org/officeDocument/2006/relationships/hyperlink" Target="https://www.albinism.org/" TargetMode="External"/><Relationship Id="rId5" Type="http://schemas.openxmlformats.org/officeDocument/2006/relationships/hyperlink" Target="https://www.albinism.org/" TargetMode="External"/><Relationship Id="rId6" Type="http://schemas.openxmlformats.org/officeDocument/2006/relationships/hyperlink" Target="https://www.albinism.org/" TargetMode="External"/><Relationship Id="rId7" Type="http://schemas.openxmlformats.org/officeDocument/2006/relationships/hyperlink" Target="https://www.albinism.org/" TargetMode="External"/><Relationship Id="rId8" Type="http://schemas.openxmlformats.org/officeDocument/2006/relationships/hyperlink" Target="https://www.albinism.org/" TargetMode="External"/><Relationship Id="rId9" Type="http://schemas.openxmlformats.org/officeDocument/2006/relationships/hyperlink" Target="https://www.albinism.org/" TargetMode="External"/><Relationship Id="rId10" Type="http://schemas.openxmlformats.org/officeDocument/2006/relationships/hyperlink" Target="https://www.albinism.org/" TargetMode="External"/><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560" cy="447480"/>
          </a:xfrm>
          <a:prstGeom prst="rect">
            <a:avLst/>
          </a:prstGeom>
          <a:ln w="9525">
            <a:noFill/>
          </a:ln>
        </p:spPr>
      </p:pic>
      <p:pic>
        <p:nvPicPr>
          <p:cNvPr id="85" name="Imagen 4" descr=""/>
          <p:cNvPicPr/>
          <p:nvPr/>
        </p:nvPicPr>
        <p:blipFill>
          <a:blip r:embed="rId2"/>
          <a:stretch/>
        </p:blipFill>
        <p:spPr>
          <a:xfrm>
            <a:off x="7559640" y="235080"/>
            <a:ext cx="1439640" cy="882360"/>
          </a:xfrm>
          <a:prstGeom prst="rect">
            <a:avLst/>
          </a:prstGeom>
          <a:ln w="9525">
            <a:noFill/>
          </a:ln>
        </p:spPr>
      </p:pic>
      <p:sp>
        <p:nvSpPr>
          <p:cNvPr id="86" name="CuadroTexto 11"/>
          <p:cNvSpPr/>
          <p:nvPr/>
        </p:nvSpPr>
        <p:spPr>
          <a:xfrm>
            <a:off x="179280" y="6202440"/>
            <a:ext cx="4430520" cy="577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87" name="Text Box 5"/>
          <p:cNvSpPr/>
          <p:nvPr/>
        </p:nvSpPr>
        <p:spPr>
          <a:xfrm>
            <a:off x="960480" y="1644480"/>
            <a:ext cx="7222680" cy="1431000"/>
          </a:xfrm>
          <a:prstGeom prst="rect">
            <a:avLst/>
          </a:prstGeom>
          <a:noFill/>
          <a:ln w="12700">
            <a:solidFill>
              <a:srgbClr val="000000"/>
            </a:solidFill>
            <a:miter/>
          </a:ln>
        </p:spPr>
        <p:style>
          <a:lnRef idx="0"/>
          <a:fillRef idx="0"/>
          <a:effectRef idx="0"/>
          <a:fontRef idx="minor"/>
        </p:style>
        <p:txBody>
          <a:bodyPr lIns="90000" rIns="90000" tIns="45000" bIns="45000">
            <a:spAutoFit/>
          </a:bodyPr>
          <a:p>
            <a:pPr algn="ctr">
              <a:lnSpc>
                <a:spcPct val="100000"/>
              </a:lnSpc>
              <a:spcBef>
                <a:spcPts val="2200"/>
              </a:spcBef>
            </a:pPr>
            <a:r>
              <a:rPr b="1" lang="es-ES" sz="4400" spc="-1" strike="noStrike">
                <a:solidFill>
                  <a:srgbClr val="000000"/>
                </a:solidFill>
                <a:latin typeface="Arial"/>
              </a:rPr>
              <a:t>ALBINISMO ¿QUÉ CUIDADOS NECESITA?</a:t>
            </a:r>
            <a:endParaRPr b="0" lang="es-ES" sz="4400" spc="-1" strike="noStrike">
              <a:latin typeface="Arial"/>
            </a:endParaRPr>
          </a:p>
        </p:txBody>
      </p:sp>
      <p:sp>
        <p:nvSpPr>
          <p:cNvPr id="88" name="CuadroTexto 11"/>
          <p:cNvSpPr/>
          <p:nvPr/>
        </p:nvSpPr>
        <p:spPr>
          <a:xfrm>
            <a:off x="2187000" y="3922560"/>
            <a:ext cx="6525000" cy="820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_tradnl" sz="2400" spc="-1" strike="noStrike">
                <a:solidFill>
                  <a:srgbClr val="000000"/>
                </a:solidFill>
                <a:latin typeface="Arial"/>
              </a:rPr>
              <a:t>Mª Leyre Román Villaizán</a:t>
            </a:r>
            <a:r>
              <a:rPr b="0" lang="es-ES_tradnl" sz="2000" spc="-1" strike="noStrike">
                <a:solidFill>
                  <a:srgbClr val="000000"/>
                </a:solidFill>
                <a:latin typeface="Calibri"/>
              </a:rPr>
              <a:t>. </a:t>
            </a:r>
            <a:r>
              <a:rPr b="0" lang="es-ES" sz="2000" spc="-1" strike="noStrike">
                <a:solidFill>
                  <a:srgbClr val="000000"/>
                </a:solidFill>
                <a:latin typeface="Arial"/>
              </a:rPr>
              <a:t>Pediatra</a:t>
            </a:r>
            <a:endParaRPr b="0" lang="es-ES" sz="2000" spc="-1" strike="noStrike">
              <a:latin typeface="Arial"/>
            </a:endParaRPr>
          </a:p>
          <a:p>
            <a:pPr>
              <a:lnSpc>
                <a:spcPct val="100000"/>
              </a:lnSpc>
            </a:pPr>
            <a:r>
              <a:rPr b="0" lang="es-ES_tradnl" sz="2400" spc="-1" strike="noStrike">
                <a:solidFill>
                  <a:srgbClr val="000000"/>
                </a:solidFill>
                <a:latin typeface="Arial"/>
              </a:rPr>
              <a:t>Carmen Villaizán Pérez</a:t>
            </a:r>
            <a:r>
              <a:rPr b="0" lang="es-ES_tradnl" sz="2000" spc="-1" strike="noStrike">
                <a:solidFill>
                  <a:srgbClr val="000000"/>
                </a:solidFill>
                <a:latin typeface="Calibri"/>
              </a:rPr>
              <a:t>. </a:t>
            </a:r>
            <a:r>
              <a:rPr b="0" lang="es-ES_tradnl" sz="2000" spc="-1" strike="noStrike">
                <a:solidFill>
                  <a:srgbClr val="000000"/>
                </a:solidFill>
                <a:latin typeface="Arial"/>
              </a:rPr>
              <a:t>Pediatra</a:t>
            </a:r>
            <a:endParaRPr b="0" lang="es-ES" sz="2000" spc="-1" strike="noStrike">
              <a:latin typeface="Arial"/>
            </a:endParaRPr>
          </a:p>
        </p:txBody>
      </p:sp>
      <p:pic>
        <p:nvPicPr>
          <p:cNvPr id="89" name="" descr=""/>
          <p:cNvPicPr/>
          <p:nvPr/>
        </p:nvPicPr>
        <p:blipFill>
          <a:blip r:embed="rId3"/>
          <a:stretch/>
        </p:blipFill>
        <p:spPr>
          <a:xfrm>
            <a:off x="7269840" y="4752000"/>
            <a:ext cx="1730160" cy="11520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1 Rectángulo"/>
          <p:cNvSpPr/>
          <p:nvPr/>
        </p:nvSpPr>
        <p:spPr>
          <a:xfrm>
            <a:off x="467640" y="1505160"/>
            <a:ext cx="8424720" cy="2559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_tradnl" sz="2400" spc="-1" strike="noStrike">
                <a:solidFill>
                  <a:srgbClr val="1d4775"/>
                </a:solidFill>
                <a:latin typeface="Calibri"/>
              </a:rPr>
              <a:t>Existen dos </a:t>
            </a:r>
            <a:r>
              <a:rPr b="1" lang="es-ES_tradnl" sz="2400" spc="-1" strike="noStrike">
                <a:solidFill>
                  <a:srgbClr val="1d4775"/>
                </a:solidFill>
                <a:latin typeface="Calibri"/>
              </a:rPr>
              <a:t>páginas web</a:t>
            </a:r>
            <a:r>
              <a:rPr b="0" lang="es-ES_tradnl" sz="2400" spc="-1" strike="noStrike">
                <a:solidFill>
                  <a:srgbClr val="1d4775"/>
                </a:solidFill>
                <a:latin typeface="Calibri"/>
              </a:rPr>
              <a:t> que pueden ser de ayuda tanto para las familias como para el pediatra:</a:t>
            </a:r>
            <a:endParaRPr b="0" lang="es-ES" sz="2400" spc="-1" strike="noStrike">
              <a:latin typeface="Arial"/>
            </a:endParaRPr>
          </a:p>
          <a:p>
            <a:pPr>
              <a:lnSpc>
                <a:spcPct val="100000"/>
              </a:lnSpc>
            </a:pPr>
            <a:endParaRPr b="0" lang="es-ES" sz="2400" spc="-1" strike="noStrike">
              <a:latin typeface="Arial"/>
            </a:endParaRPr>
          </a:p>
          <a:p>
            <a:pPr>
              <a:lnSpc>
                <a:spcPct val="100000"/>
              </a:lnSpc>
            </a:pPr>
            <a:endParaRPr b="0" lang="es-ES" sz="2400" spc="-1" strike="noStrike">
              <a:latin typeface="Arial"/>
            </a:endParaRPr>
          </a:p>
          <a:p>
            <a:pPr>
              <a:lnSpc>
                <a:spcPct val="100000"/>
              </a:lnSpc>
            </a:pPr>
            <a:r>
              <a:rPr b="0" lang="es-ES_tradnl" sz="2400" spc="-1" strike="noStrike" u="sng">
                <a:solidFill>
                  <a:srgbClr val="1d4775"/>
                </a:solidFill>
                <a:uFillTx/>
                <a:latin typeface="Calibri"/>
                <a:hlinkClick r:id="rId1"/>
              </a:rPr>
              <a:t>Asociación de Ayuda a Personas con Albinismo</a:t>
            </a:r>
            <a:r>
              <a:rPr b="0" lang="es-ES_tradnl" sz="2400" spc="-1" strike="noStrike">
                <a:solidFill>
                  <a:srgbClr val="000000"/>
                </a:solidFill>
                <a:latin typeface="Calibri"/>
              </a:rPr>
              <a:t>.</a:t>
            </a:r>
            <a:endParaRPr b="0" lang="es-ES" sz="2400" spc="-1" strike="noStrike">
              <a:latin typeface="Arial"/>
            </a:endParaRPr>
          </a:p>
          <a:p>
            <a:pPr>
              <a:lnSpc>
                <a:spcPct val="100000"/>
              </a:lnSpc>
            </a:pPr>
            <a:r>
              <a:rPr b="0" lang="es-ES_tradnl" sz="2400" spc="-1" strike="noStrike" u="sng">
                <a:solidFill>
                  <a:srgbClr val="1d4775"/>
                </a:solidFill>
                <a:uFillTx/>
                <a:latin typeface="Calibri"/>
                <a:hlinkClick r:id="rId2"/>
              </a:rPr>
              <a:t>National</a:t>
            </a:r>
            <a:r>
              <a:rPr b="0" lang="es-ES_tradnl" sz="2400" spc="-1" strike="noStrike" u="sng">
                <a:solidFill>
                  <a:srgbClr val="1d4775"/>
                </a:solidFill>
                <a:uFillTx/>
                <a:latin typeface="Calibri"/>
                <a:hlinkClick r:id="rId3"/>
              </a:rPr>
              <a:t> </a:t>
            </a:r>
            <a:r>
              <a:rPr b="0" lang="es-ES_tradnl" sz="2400" spc="-1" strike="noStrike" u="sng">
                <a:solidFill>
                  <a:srgbClr val="1d4775"/>
                </a:solidFill>
                <a:uFillTx/>
                <a:latin typeface="Calibri"/>
                <a:hlinkClick r:id="rId4"/>
              </a:rPr>
              <a:t>Organization</a:t>
            </a:r>
            <a:r>
              <a:rPr b="0" lang="es-ES_tradnl" sz="2400" spc="-1" strike="noStrike" u="sng">
                <a:solidFill>
                  <a:srgbClr val="1d4775"/>
                </a:solidFill>
                <a:uFillTx/>
                <a:latin typeface="Calibri"/>
                <a:hlinkClick r:id="rId5"/>
              </a:rPr>
              <a:t> </a:t>
            </a:r>
            <a:r>
              <a:rPr b="0" lang="es-ES_tradnl" sz="2400" spc="-1" strike="noStrike" u="sng">
                <a:solidFill>
                  <a:srgbClr val="1d4775"/>
                </a:solidFill>
                <a:uFillTx/>
                <a:latin typeface="Calibri"/>
                <a:hlinkClick r:id="rId6"/>
              </a:rPr>
              <a:t>for</a:t>
            </a:r>
            <a:r>
              <a:rPr b="0" lang="es-ES_tradnl" sz="2400" spc="-1" strike="noStrike" u="sng">
                <a:solidFill>
                  <a:srgbClr val="1d4775"/>
                </a:solidFill>
                <a:uFillTx/>
                <a:latin typeface="Calibri"/>
                <a:hlinkClick r:id="rId7"/>
              </a:rPr>
              <a:t> </a:t>
            </a:r>
            <a:r>
              <a:rPr b="0" lang="es-ES_tradnl" sz="2400" spc="-1" strike="noStrike" u="sng">
                <a:solidFill>
                  <a:srgbClr val="1d4775"/>
                </a:solidFill>
                <a:uFillTx/>
                <a:latin typeface="Calibri"/>
                <a:hlinkClick r:id="rId8"/>
              </a:rPr>
              <a:t>Albinism</a:t>
            </a:r>
            <a:r>
              <a:rPr b="0" lang="es-ES_tradnl" sz="2400" spc="-1" strike="noStrike" u="sng">
                <a:solidFill>
                  <a:srgbClr val="1d4775"/>
                </a:solidFill>
                <a:uFillTx/>
                <a:latin typeface="Calibri"/>
                <a:hlinkClick r:id="rId9"/>
              </a:rPr>
              <a:t> and </a:t>
            </a:r>
            <a:r>
              <a:rPr b="0" lang="es-ES_tradnl" sz="2400" spc="-1" strike="noStrike" u="sng">
                <a:solidFill>
                  <a:srgbClr val="1d4775"/>
                </a:solidFill>
                <a:uFillTx/>
                <a:latin typeface="Calibri"/>
                <a:hlinkClick r:id="rId10"/>
              </a:rPr>
              <a:t>Hypopigmentation</a:t>
            </a:r>
            <a:endParaRPr b="0" lang="es-ES" sz="2400" spc="-1" strike="noStrike">
              <a:latin typeface="Arial"/>
            </a:endParaRPr>
          </a:p>
          <a:p>
            <a:pPr>
              <a:lnSpc>
                <a:spcPct val="100000"/>
              </a:lnSpc>
            </a:pPr>
            <a:endParaRPr b="0" lang="es-ES" sz="2400" spc="-1" strike="noStrike">
              <a:latin typeface="Arial"/>
            </a:endParaRPr>
          </a:p>
        </p:txBody>
      </p:sp>
      <p:pic>
        <p:nvPicPr>
          <p:cNvPr id="130" name="Picture 2" descr=""/>
          <p:cNvPicPr/>
          <p:nvPr/>
        </p:nvPicPr>
        <p:blipFill>
          <a:blip r:embed="rId11"/>
          <a:stretch/>
        </p:blipFill>
        <p:spPr>
          <a:xfrm>
            <a:off x="7454160" y="130320"/>
            <a:ext cx="1437840" cy="877680"/>
          </a:xfrm>
          <a:prstGeom prst="rect">
            <a:avLst/>
          </a:prstGeom>
          <a:ln w="0">
            <a:noFill/>
          </a:ln>
        </p:spPr>
      </p:pic>
      <p:pic>
        <p:nvPicPr>
          <p:cNvPr id="131" name="Picture 3" descr=""/>
          <p:cNvPicPr/>
          <p:nvPr/>
        </p:nvPicPr>
        <p:blipFill>
          <a:blip r:embed="rId12"/>
          <a:stretch/>
        </p:blipFill>
        <p:spPr>
          <a:xfrm>
            <a:off x="113400" y="6093000"/>
            <a:ext cx="8954640" cy="907560"/>
          </a:xfrm>
          <a:prstGeom prst="rect">
            <a:avLst/>
          </a:prstGeom>
          <a:ln w="0">
            <a:noFill/>
          </a:ln>
        </p:spPr>
      </p:pic>
      <p:pic>
        <p:nvPicPr>
          <p:cNvPr id="132" name="" descr=""/>
          <p:cNvPicPr/>
          <p:nvPr/>
        </p:nvPicPr>
        <p:blipFill>
          <a:blip r:embed="rId13"/>
          <a:stretch/>
        </p:blipFill>
        <p:spPr>
          <a:xfrm>
            <a:off x="7269840" y="4752000"/>
            <a:ext cx="1730160" cy="1152000"/>
          </a:xfrm>
          <a:prstGeom prst="rect">
            <a:avLst/>
          </a:prstGeom>
          <a:ln w="0">
            <a:noFill/>
          </a:ln>
        </p:spPr>
      </p:pic>
    </p:spTree>
  </p:cSld>
  <p:transition>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1 Rectángulo"/>
          <p:cNvSpPr/>
          <p:nvPr/>
        </p:nvSpPr>
        <p:spPr>
          <a:xfrm>
            <a:off x="827640" y="864000"/>
            <a:ext cx="7848360" cy="2650680"/>
          </a:xfrm>
          <a:prstGeom prst="rect">
            <a:avLst/>
          </a:prstGeom>
          <a:noFill/>
          <a:ln w="0">
            <a:noFill/>
          </a:ln>
        </p:spPr>
        <p:style>
          <a:lnRef idx="0"/>
          <a:fillRef idx="0"/>
          <a:effectRef idx="0"/>
          <a:fontRef idx="minor"/>
        </p:style>
        <p:txBody>
          <a:bodyPr lIns="90000" rIns="90000" tIns="45000" bIns="45000">
            <a:spAutoFit/>
          </a:bodyPr>
          <a:p>
            <a:pPr marL="285840" indent="-285480">
              <a:lnSpc>
                <a:spcPct val="100000"/>
              </a:lnSpc>
              <a:buClr>
                <a:srgbClr val="bb5b20"/>
              </a:buClr>
              <a:buFont typeface="Wingdings" charset="2"/>
              <a:buChar char=""/>
            </a:pPr>
            <a:r>
              <a:rPr b="0" lang="es-ES_tradnl" sz="2400" spc="-1" strike="noStrike">
                <a:solidFill>
                  <a:srgbClr val="1d4775"/>
                </a:solidFill>
                <a:latin typeface="Calibri"/>
              </a:rPr>
              <a:t>El albinismo es una una enfermedad genética que afecta a la piel.  </a:t>
            </a:r>
            <a:endParaRPr b="0" lang="es-ES" sz="2400" spc="-1" strike="noStrike">
              <a:latin typeface="Arial"/>
            </a:endParaRPr>
          </a:p>
          <a:p>
            <a:pPr>
              <a:lnSpc>
                <a:spcPct val="100000"/>
              </a:lnSpc>
            </a:pPr>
            <a:endParaRPr b="0" lang="es-ES" sz="2400" spc="-1" strike="noStrike">
              <a:latin typeface="Arial"/>
            </a:endParaRPr>
          </a:p>
          <a:p>
            <a:pPr marL="285840" indent="-285480">
              <a:lnSpc>
                <a:spcPct val="100000"/>
              </a:lnSpc>
              <a:buClr>
                <a:srgbClr val="bb5b20"/>
              </a:buClr>
              <a:buFont typeface="Wingdings" charset="2"/>
              <a:buChar char=""/>
            </a:pPr>
            <a:r>
              <a:rPr b="0" lang="es-ES_tradnl" sz="2400" spc="-1" strike="noStrike">
                <a:solidFill>
                  <a:srgbClr val="1d4775"/>
                </a:solidFill>
                <a:latin typeface="Calibri"/>
              </a:rPr>
              <a:t>Es una enfermedad rara. </a:t>
            </a:r>
            <a:endParaRPr b="0" lang="es-ES" sz="2400" spc="-1" strike="noStrike">
              <a:latin typeface="Arial"/>
            </a:endParaRPr>
          </a:p>
          <a:p>
            <a:pPr>
              <a:lnSpc>
                <a:spcPct val="100000"/>
              </a:lnSpc>
            </a:pPr>
            <a:endParaRPr b="0" lang="es-ES" sz="2400" spc="-1" strike="noStrike">
              <a:latin typeface="Arial"/>
            </a:endParaRPr>
          </a:p>
          <a:p>
            <a:pPr>
              <a:lnSpc>
                <a:spcPct val="100000"/>
              </a:lnSpc>
            </a:pPr>
            <a:endParaRPr b="0" lang="es-ES" sz="2400" spc="-1" strike="noStrike">
              <a:latin typeface="Arial"/>
            </a:endParaRPr>
          </a:p>
          <a:p>
            <a:pPr marL="285840" indent="-285480">
              <a:lnSpc>
                <a:spcPct val="100000"/>
              </a:lnSpc>
              <a:buClr>
                <a:srgbClr val="bb5b20"/>
              </a:buClr>
              <a:buFont typeface="Wingdings" charset="2"/>
              <a:buChar char=""/>
            </a:pPr>
            <a:r>
              <a:rPr b="0" lang="es-ES_tradnl" sz="2400" spc="-1" strike="noStrike">
                <a:solidFill>
                  <a:srgbClr val="1d4775"/>
                </a:solidFill>
                <a:latin typeface="Calibri"/>
              </a:rPr>
              <a:t>No hay diferencias entre razas ni sexo.</a:t>
            </a:r>
            <a:endParaRPr b="0" lang="es-ES" sz="2400" spc="-1" strike="noStrike">
              <a:latin typeface="Arial"/>
            </a:endParaRPr>
          </a:p>
        </p:txBody>
      </p:sp>
      <p:sp>
        <p:nvSpPr>
          <p:cNvPr id="91" name="2 Rectángulo"/>
          <p:cNvSpPr/>
          <p:nvPr/>
        </p:nvSpPr>
        <p:spPr>
          <a:xfrm>
            <a:off x="1080000" y="4752000"/>
            <a:ext cx="7532640" cy="913320"/>
          </a:xfrm>
          <a:prstGeom prst="rect">
            <a:avLst/>
          </a:prstGeom>
          <a:solidFill>
            <a:srgbClr val="a061c3"/>
          </a:solidFill>
          <a:ln>
            <a:solidFill>
              <a:srgbClr val="764790"/>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spAutoFit/>
          </a:bodyPr>
          <a:p>
            <a:pPr>
              <a:lnSpc>
                <a:spcPct val="100000"/>
              </a:lnSpc>
            </a:pPr>
            <a:endParaRPr b="0" lang="es-ES" sz="1800" spc="-1" strike="noStrike">
              <a:latin typeface="Arial"/>
            </a:endParaRPr>
          </a:p>
          <a:p>
            <a:pPr algn="ctr">
              <a:lnSpc>
                <a:spcPct val="100000"/>
              </a:lnSpc>
            </a:pPr>
            <a:r>
              <a:rPr b="1" lang="es-ES_tradnl" sz="1800" spc="-1" strike="noStrike">
                <a:solidFill>
                  <a:srgbClr val="ffffff"/>
                </a:solidFill>
                <a:latin typeface="Calibri"/>
              </a:rPr>
              <a:t>NO REDUCE LA ESPERANZA DE VIDA PERO PRODUCE UN GRAN IMPACTO EN SU CALIDAD DE VIDA</a:t>
            </a:r>
            <a:endParaRPr b="0" lang="es-ES" sz="1800" spc="-1" strike="noStrike">
              <a:latin typeface="Arial"/>
            </a:endParaRPr>
          </a:p>
        </p:txBody>
      </p:sp>
      <p:sp>
        <p:nvSpPr>
          <p:cNvPr id="92" name="3 Rectángulo"/>
          <p:cNvSpPr/>
          <p:nvPr/>
        </p:nvSpPr>
        <p:spPr>
          <a:xfrm>
            <a:off x="1080000" y="3900960"/>
            <a:ext cx="7532640" cy="639000"/>
          </a:xfrm>
          <a:prstGeom prst="rect">
            <a:avLst/>
          </a:prstGeom>
          <a:solidFill>
            <a:srgbClr val="a061c3"/>
          </a:solidFill>
          <a:ln>
            <a:solidFill>
              <a:srgbClr val="764790"/>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spAutoFit/>
          </a:bodyPr>
          <a:p>
            <a:pPr algn="ctr">
              <a:lnSpc>
                <a:spcPct val="100000"/>
              </a:lnSpc>
            </a:pPr>
            <a:r>
              <a:rPr b="1" lang="es-ES" sz="1800" spc="-1" strike="noStrike">
                <a:solidFill>
                  <a:srgbClr val="ffffff"/>
                </a:solidFill>
                <a:latin typeface="Calibri"/>
              </a:rPr>
              <a:t>SE PRODUCE POR UNA  ALTERACIÓN EN LA SÍNTESIS DE LA MELANINA</a:t>
            </a:r>
            <a:endParaRPr b="0" lang="es-ES" sz="1800" spc="-1" strike="noStrike">
              <a:latin typeface="Arial"/>
            </a:endParaRPr>
          </a:p>
          <a:p>
            <a:pPr algn="ctr">
              <a:lnSpc>
                <a:spcPct val="100000"/>
              </a:lnSpc>
            </a:pPr>
            <a:endParaRPr b="0" lang="es-ES" sz="1800" spc="-1" strike="noStrike">
              <a:latin typeface="Arial"/>
            </a:endParaRPr>
          </a:p>
        </p:txBody>
      </p:sp>
      <p:pic>
        <p:nvPicPr>
          <p:cNvPr id="93" name="Picture 2" descr=""/>
          <p:cNvPicPr/>
          <p:nvPr/>
        </p:nvPicPr>
        <p:blipFill>
          <a:blip r:embed="rId1"/>
          <a:stretch/>
        </p:blipFill>
        <p:spPr>
          <a:xfrm>
            <a:off x="7628400" y="12240"/>
            <a:ext cx="1437840" cy="877680"/>
          </a:xfrm>
          <a:prstGeom prst="rect">
            <a:avLst/>
          </a:prstGeom>
          <a:ln w="0">
            <a:noFill/>
          </a:ln>
        </p:spPr>
      </p:pic>
      <p:pic>
        <p:nvPicPr>
          <p:cNvPr id="94" name="Picture 3" descr=""/>
          <p:cNvPicPr/>
          <p:nvPr/>
        </p:nvPicPr>
        <p:blipFill>
          <a:blip r:embed="rId2"/>
          <a:stretch/>
        </p:blipFill>
        <p:spPr>
          <a:xfrm>
            <a:off x="-142200" y="6153480"/>
            <a:ext cx="8954640" cy="907560"/>
          </a:xfrm>
          <a:prstGeom prst="rect">
            <a:avLst/>
          </a:prstGeom>
          <a:ln w="0">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1 Rectángulo"/>
          <p:cNvSpPr/>
          <p:nvPr/>
        </p:nvSpPr>
        <p:spPr>
          <a:xfrm>
            <a:off x="899640" y="5172840"/>
            <a:ext cx="7704360" cy="364680"/>
          </a:xfrm>
          <a:prstGeom prst="rect">
            <a:avLst/>
          </a:prstGeom>
          <a:gradFill rotWithShape="0">
            <a:gsLst>
              <a:gs pos="0">
                <a:srgbClr val="ffd5c7"/>
              </a:gs>
              <a:gs pos="100000">
                <a:srgbClr val="ffeee9"/>
              </a:gs>
            </a:gsLst>
            <a:lin ang="16200000"/>
          </a:gradFill>
          <a:ln>
            <a:solidFill>
              <a:srgbClr val="de7c3f"/>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spAutoFit/>
          </a:bodyPr>
          <a:p>
            <a:pPr algn="ctr">
              <a:lnSpc>
                <a:spcPct val="100000"/>
              </a:lnSpc>
            </a:pPr>
            <a:r>
              <a:rPr b="0" lang="es-ES" sz="1800" spc="-1" strike="noStrike">
                <a:solidFill>
                  <a:srgbClr val="1d4775"/>
                </a:solidFill>
                <a:latin typeface="Calibri"/>
              </a:rPr>
              <a:t>Tienen diferente afectación y pronóstico</a:t>
            </a:r>
            <a:endParaRPr b="0" lang="es-ES" sz="1800" spc="-1" strike="noStrike">
              <a:latin typeface="Arial"/>
            </a:endParaRPr>
          </a:p>
        </p:txBody>
      </p:sp>
      <p:graphicFrame>
        <p:nvGraphicFramePr>
          <p:cNvPr id="1" name="Diagram1"/>
          <p:cNvGraphicFramePr/>
          <p:nvPr>
            <p:extLst>
              <p:ext uri="{D42A27DB-BD31-4B8C-83A1-F6EECF244321}">
                <p14:modId xmlns:p14="http://schemas.microsoft.com/office/powerpoint/2010/main" val="914839791"/>
              </p:ext>
            </p:extLst>
          </p:nvPr>
        </p:nvGraphicFramePr>
        <p:xfrm>
          <a:off x="827640" y="332640"/>
          <a:ext cx="7488360" cy="475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96" name="Picture 2" descr=""/>
          <p:cNvPicPr/>
          <p:nvPr/>
        </p:nvPicPr>
        <p:blipFill>
          <a:blip r:embed="rId6"/>
          <a:stretch/>
        </p:blipFill>
        <p:spPr>
          <a:xfrm>
            <a:off x="7579440" y="120240"/>
            <a:ext cx="1437840" cy="877680"/>
          </a:xfrm>
          <a:prstGeom prst="rect">
            <a:avLst/>
          </a:prstGeom>
          <a:ln w="0">
            <a:noFill/>
          </a:ln>
        </p:spPr>
      </p:pic>
      <p:pic>
        <p:nvPicPr>
          <p:cNvPr id="97" name="Picture 3" descr=""/>
          <p:cNvPicPr/>
          <p:nvPr/>
        </p:nvPicPr>
        <p:blipFill>
          <a:blip r:embed="rId7"/>
          <a:stretch/>
        </p:blipFill>
        <p:spPr>
          <a:xfrm>
            <a:off x="0" y="6104160"/>
            <a:ext cx="8954640" cy="907560"/>
          </a:xfrm>
          <a:prstGeom prst="rect">
            <a:avLst/>
          </a:prstGeom>
          <a:ln w="0">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1 Rectángulo"/>
          <p:cNvSpPr/>
          <p:nvPr/>
        </p:nvSpPr>
        <p:spPr>
          <a:xfrm>
            <a:off x="755640" y="764640"/>
            <a:ext cx="5742000" cy="4631760"/>
          </a:xfrm>
          <a:prstGeom prst="rect">
            <a:avLst/>
          </a:prstGeom>
          <a:noFill/>
          <a:ln w="0">
            <a:noFill/>
          </a:ln>
        </p:spPr>
        <p:style>
          <a:lnRef idx="2"/>
          <a:fillRef idx="0"/>
          <a:effectRef idx="0"/>
          <a:fontRef idx="minor"/>
        </p:style>
        <p:txBody>
          <a:bodyPr lIns="90000" rIns="90000" tIns="45000" bIns="45000">
            <a:spAutoFit/>
          </a:bodyPr>
          <a:p>
            <a:pPr>
              <a:lnSpc>
                <a:spcPct val="100000"/>
              </a:lnSpc>
            </a:pPr>
            <a:r>
              <a:rPr b="1" lang="es-ES_tradnl" sz="2800" spc="-1" strike="noStrike">
                <a:solidFill>
                  <a:srgbClr val="1d4775"/>
                </a:solidFill>
                <a:latin typeface="Calibri"/>
              </a:rPr>
              <a:t>¿CÓMO SE MANIFIESTA?</a:t>
            </a:r>
            <a:endParaRPr b="0" lang="es-ES" sz="2800" spc="-1" strike="noStrike">
              <a:latin typeface="Arial"/>
            </a:endParaRPr>
          </a:p>
          <a:p>
            <a:pPr>
              <a:lnSpc>
                <a:spcPct val="100000"/>
              </a:lnSpc>
            </a:pPr>
            <a:endParaRPr b="0" lang="es-ES" sz="2800" spc="-1" strike="noStrike">
              <a:latin typeface="Arial"/>
            </a:endParaRPr>
          </a:p>
          <a:p>
            <a:pPr>
              <a:lnSpc>
                <a:spcPct val="100000"/>
              </a:lnSpc>
            </a:pPr>
            <a:endParaRPr b="0" lang="es-ES" sz="2800" spc="-1" strike="noStrike">
              <a:latin typeface="Arial"/>
            </a:endParaRPr>
          </a:p>
          <a:p>
            <a:pPr>
              <a:lnSpc>
                <a:spcPct val="100000"/>
              </a:lnSpc>
            </a:pPr>
            <a:endParaRPr b="0" lang="es-ES" sz="2800" spc="-1" strike="noStrike">
              <a:latin typeface="Arial"/>
            </a:endParaRPr>
          </a:p>
          <a:p>
            <a:pPr>
              <a:lnSpc>
                <a:spcPct val="100000"/>
              </a:lnSpc>
            </a:pPr>
            <a:r>
              <a:rPr b="1" lang="es-ES" sz="3600" spc="-1" strike="noStrike">
                <a:solidFill>
                  <a:srgbClr val="000000"/>
                </a:solidFill>
                <a:latin typeface="Calibri"/>
              </a:rPr>
              <a:t>Piel</a:t>
            </a:r>
            <a:endParaRPr b="0" lang="es-ES" sz="3600" spc="-1" strike="noStrike">
              <a:latin typeface="Arial"/>
            </a:endParaRPr>
          </a:p>
          <a:p>
            <a:pPr>
              <a:lnSpc>
                <a:spcPct val="100000"/>
              </a:lnSpc>
            </a:pPr>
            <a:endParaRPr b="0" lang="es-ES" sz="36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Pelo blanco al nacimiento y piel blanca</a:t>
            </a:r>
            <a:endParaRPr b="0" lang="es-ES" sz="2400" spc="-1" strike="noStrike">
              <a:latin typeface="Arial"/>
            </a:endParaRPr>
          </a:p>
          <a:p>
            <a:pPr>
              <a:lnSpc>
                <a:spcPct val="100000"/>
              </a:lnSpc>
            </a:pPr>
            <a:endParaRPr b="0" lang="es-ES" sz="2400" spc="-1" strike="noStrike">
              <a:latin typeface="Arial"/>
            </a:endParaRPr>
          </a:p>
          <a:p>
            <a:pPr>
              <a:lnSpc>
                <a:spcPct val="100000"/>
              </a:lnSpc>
            </a:pPr>
            <a:endParaRPr b="0" lang="es-ES" sz="24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También pueden aparecer nevus, pecas,  más quemaduras solares y algunos tumores de la piel</a:t>
            </a:r>
            <a:endParaRPr b="0" lang="es-ES" sz="2400" spc="-1" strike="noStrike">
              <a:latin typeface="Arial"/>
            </a:endParaRPr>
          </a:p>
        </p:txBody>
      </p:sp>
      <p:pic>
        <p:nvPicPr>
          <p:cNvPr id="99" name="Picture 2" descr="Qué es el carcinoma epidermoide? | Doctora Lorea Bagazgoitia"/>
          <p:cNvPicPr/>
          <p:nvPr/>
        </p:nvPicPr>
        <p:blipFill>
          <a:blip r:embed="rId1"/>
          <a:stretch/>
        </p:blipFill>
        <p:spPr>
          <a:xfrm>
            <a:off x="2079360" y="1698840"/>
            <a:ext cx="1547280" cy="1003680"/>
          </a:xfrm>
          <a:prstGeom prst="rect">
            <a:avLst/>
          </a:prstGeom>
          <a:ln w="0">
            <a:noFill/>
          </a:ln>
        </p:spPr>
      </p:pic>
      <p:pic>
        <p:nvPicPr>
          <p:cNvPr id="100" name="Picture 2" descr=""/>
          <p:cNvPicPr/>
          <p:nvPr/>
        </p:nvPicPr>
        <p:blipFill>
          <a:blip r:embed="rId2"/>
          <a:stretch/>
        </p:blipFill>
        <p:spPr>
          <a:xfrm>
            <a:off x="7490880" y="239040"/>
            <a:ext cx="1437840" cy="877680"/>
          </a:xfrm>
          <a:prstGeom prst="rect">
            <a:avLst/>
          </a:prstGeom>
          <a:ln w="0">
            <a:noFill/>
          </a:ln>
        </p:spPr>
      </p:pic>
      <p:pic>
        <p:nvPicPr>
          <p:cNvPr id="101" name="Picture 3" descr=""/>
          <p:cNvPicPr/>
          <p:nvPr/>
        </p:nvPicPr>
        <p:blipFill>
          <a:blip r:embed="rId3"/>
          <a:stretch/>
        </p:blipFill>
        <p:spPr>
          <a:xfrm>
            <a:off x="-25920" y="6104160"/>
            <a:ext cx="8954640" cy="907560"/>
          </a:xfrm>
          <a:prstGeom prst="rect">
            <a:avLst/>
          </a:prstGeom>
          <a:ln w="0">
            <a:noFill/>
          </a:ln>
        </p:spPr>
      </p:pic>
      <p:pic>
        <p:nvPicPr>
          <p:cNvPr id="102" name="" descr=""/>
          <p:cNvPicPr/>
          <p:nvPr/>
        </p:nvPicPr>
        <p:blipFill>
          <a:blip r:embed="rId4"/>
          <a:stretch/>
        </p:blipFill>
        <p:spPr>
          <a:xfrm>
            <a:off x="7269840" y="4752000"/>
            <a:ext cx="1730160" cy="1152000"/>
          </a:xfrm>
          <a:prstGeom prst="rect">
            <a:avLst/>
          </a:prstGeom>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1 Rectángulo"/>
          <p:cNvSpPr/>
          <p:nvPr/>
        </p:nvSpPr>
        <p:spPr>
          <a:xfrm>
            <a:off x="576000" y="1155960"/>
            <a:ext cx="7776360" cy="4388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600" spc="-1" strike="noStrike">
                <a:solidFill>
                  <a:srgbClr val="000000"/>
                </a:solidFill>
                <a:latin typeface="Calibri"/>
              </a:rPr>
              <a:t>Ojos</a:t>
            </a:r>
            <a:r>
              <a:rPr b="1" lang="es-ES" sz="3600" spc="-1" strike="noStrike">
                <a:solidFill>
                  <a:srgbClr val="000000"/>
                </a:solidFill>
                <a:latin typeface="Calibri"/>
              </a:rPr>
              <a:t> </a:t>
            </a:r>
            <a:endParaRPr b="0" lang="es-ES" sz="3600" spc="-1" strike="noStrike">
              <a:latin typeface="Arial"/>
            </a:endParaRPr>
          </a:p>
          <a:p>
            <a:pPr>
              <a:lnSpc>
                <a:spcPct val="100000"/>
              </a:lnSpc>
            </a:pPr>
            <a:endParaRPr b="0" lang="es-ES" sz="3600" spc="-1" strike="noStrike">
              <a:latin typeface="Arial"/>
            </a:endParaRPr>
          </a:p>
          <a:p>
            <a:pPr>
              <a:lnSpc>
                <a:spcPct val="100000"/>
              </a:lnSpc>
            </a:pPr>
            <a:endParaRPr b="0" lang="es-ES" sz="3600" spc="-1" strike="noStrike">
              <a:latin typeface="Arial"/>
            </a:endParaRPr>
          </a:p>
          <a:p>
            <a:pPr>
              <a:lnSpc>
                <a:spcPct val="100000"/>
              </a:lnSpc>
            </a:pPr>
            <a:endParaRPr b="0" lang="es-ES" sz="36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Disminución de la agudeza visual, es la más frecuente </a:t>
            </a:r>
            <a:endParaRPr b="0" lang="es-ES" sz="24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El pigmento del iris suele ser  azul o gris translúcido </a:t>
            </a:r>
            <a:endParaRPr b="0" lang="es-ES" sz="24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Hipopigmentación de la retina</a:t>
            </a:r>
            <a:endParaRPr b="0" lang="es-ES" sz="24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Hipoplasia de la fóvea</a:t>
            </a:r>
            <a:endParaRPr b="0" lang="es-ES" sz="24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Estrabismo</a:t>
            </a:r>
            <a:endParaRPr b="0" lang="es-ES" sz="24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Miopía, hipermetropía y astigmatismo</a:t>
            </a:r>
            <a:endParaRPr b="0" lang="es-ES" sz="24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Fotofobia (sensibilidad a la luz brillante)</a:t>
            </a:r>
            <a:endParaRPr b="0" lang="es-ES" sz="24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Retraso en la fijación de la mirada </a:t>
            </a:r>
            <a:endParaRPr b="0" lang="es-ES" sz="2400" spc="-1" strike="noStrike">
              <a:latin typeface="Arial"/>
            </a:endParaRPr>
          </a:p>
        </p:txBody>
      </p:sp>
      <p:pic>
        <p:nvPicPr>
          <p:cNvPr id="104" name="Picture 3" descr=""/>
          <p:cNvPicPr/>
          <p:nvPr/>
        </p:nvPicPr>
        <p:blipFill>
          <a:blip r:embed="rId1"/>
          <a:stretch/>
        </p:blipFill>
        <p:spPr>
          <a:xfrm>
            <a:off x="1872000" y="648000"/>
            <a:ext cx="2160000" cy="1800000"/>
          </a:xfrm>
          <a:prstGeom prst="rect">
            <a:avLst/>
          </a:prstGeom>
          <a:ln w="0">
            <a:noFill/>
          </a:ln>
        </p:spPr>
      </p:pic>
      <p:pic>
        <p:nvPicPr>
          <p:cNvPr id="105" name="Picture 2" descr=""/>
          <p:cNvPicPr/>
          <p:nvPr/>
        </p:nvPicPr>
        <p:blipFill>
          <a:blip r:embed="rId2"/>
          <a:stretch/>
        </p:blipFill>
        <p:spPr>
          <a:xfrm>
            <a:off x="7480800" y="109800"/>
            <a:ext cx="1437840" cy="877680"/>
          </a:xfrm>
          <a:prstGeom prst="rect">
            <a:avLst/>
          </a:prstGeom>
          <a:ln w="0">
            <a:noFill/>
          </a:ln>
        </p:spPr>
      </p:pic>
      <p:pic>
        <p:nvPicPr>
          <p:cNvPr id="106" name="Picture 3" descr=""/>
          <p:cNvPicPr/>
          <p:nvPr/>
        </p:nvPicPr>
        <p:blipFill>
          <a:blip r:embed="rId3"/>
          <a:stretch/>
        </p:blipFill>
        <p:spPr>
          <a:xfrm>
            <a:off x="0" y="6123960"/>
            <a:ext cx="8954640" cy="907560"/>
          </a:xfrm>
          <a:prstGeom prst="rect">
            <a:avLst/>
          </a:prstGeom>
          <a:ln w="0">
            <a:noFill/>
          </a:ln>
        </p:spPr>
      </p:pic>
      <p:pic>
        <p:nvPicPr>
          <p:cNvPr id="107" name="" descr=""/>
          <p:cNvPicPr/>
          <p:nvPr/>
        </p:nvPicPr>
        <p:blipFill>
          <a:blip r:embed="rId4"/>
          <a:stretch/>
        </p:blipFill>
        <p:spPr>
          <a:xfrm>
            <a:off x="7269840" y="4752000"/>
            <a:ext cx="1730160" cy="1152000"/>
          </a:xfrm>
          <a:prstGeom prst="rect">
            <a:avLst/>
          </a:prstGeom>
          <a:ln w="0">
            <a:noFill/>
          </a:ln>
        </p:spPr>
      </p:pic>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1 Rectángulo"/>
          <p:cNvSpPr/>
          <p:nvPr/>
        </p:nvSpPr>
        <p:spPr>
          <a:xfrm>
            <a:off x="647640" y="1152000"/>
            <a:ext cx="7632360" cy="3747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s-ES" sz="3600" spc="-1" strike="noStrike">
                <a:solidFill>
                  <a:srgbClr val="000000"/>
                </a:solidFill>
                <a:latin typeface="Calibri"/>
              </a:rPr>
              <a:t>Síntomas neurológicos</a:t>
            </a:r>
            <a:endParaRPr b="0" lang="es-ES" sz="3600" spc="-1" strike="noStrike">
              <a:latin typeface="Arial"/>
            </a:endParaRPr>
          </a:p>
          <a:p>
            <a:pPr>
              <a:lnSpc>
                <a:spcPct val="100000"/>
              </a:lnSpc>
            </a:pPr>
            <a:endParaRPr b="0" lang="es-ES" sz="3600" spc="-1" strike="noStrike">
              <a:latin typeface="Arial"/>
            </a:endParaRPr>
          </a:p>
          <a:p>
            <a:pPr>
              <a:lnSpc>
                <a:spcPct val="100000"/>
              </a:lnSpc>
            </a:pPr>
            <a:endParaRPr b="0" lang="es-ES" sz="36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Nistagmo: Movimiento repetitivo de los ojos de lado a lado, horizontal.</a:t>
            </a:r>
            <a:endParaRPr b="0" lang="es-ES" sz="2400" spc="-1" strike="noStrike">
              <a:latin typeface="Arial"/>
            </a:endParaRPr>
          </a:p>
          <a:p>
            <a:pPr>
              <a:lnSpc>
                <a:spcPct val="100000"/>
              </a:lnSpc>
            </a:pPr>
            <a:endParaRPr b="0" lang="es-ES" sz="2400" spc="-1" strike="noStrike">
              <a:latin typeface="Arial"/>
            </a:endParaRPr>
          </a:p>
          <a:p>
            <a:pPr>
              <a:lnSpc>
                <a:spcPct val="100000"/>
              </a:lnSpc>
            </a:pPr>
            <a:endParaRPr b="0" lang="es-ES" sz="2400" spc="-1" strike="noStrike">
              <a:latin typeface="Arial"/>
            </a:endParaRPr>
          </a:p>
          <a:p>
            <a:pPr marL="285840" indent="-285480">
              <a:lnSpc>
                <a:spcPct val="100000"/>
              </a:lnSpc>
              <a:buClr>
                <a:srgbClr val="7d3d15"/>
              </a:buClr>
              <a:buFont typeface="Wingdings" charset="2"/>
              <a:buChar char=""/>
            </a:pPr>
            <a:r>
              <a:rPr b="0" lang="es-ES_tradnl" sz="2400" spc="-1" strike="noStrike">
                <a:solidFill>
                  <a:srgbClr val="1d4775"/>
                </a:solidFill>
                <a:latin typeface="Calibri"/>
              </a:rPr>
              <a:t>Sordera neurosensorial : secundaria a la alteración de la síntesis de melanina, ya que la melanina es necesaria para el correcto desarrollo del conducto coclear. </a:t>
            </a:r>
            <a:endParaRPr b="0" lang="es-ES" sz="2400" spc="-1" strike="noStrike">
              <a:latin typeface="Arial"/>
            </a:endParaRPr>
          </a:p>
        </p:txBody>
      </p:sp>
      <p:pic>
        <p:nvPicPr>
          <p:cNvPr id="109" name="Picture 2" descr=""/>
          <p:cNvPicPr/>
          <p:nvPr/>
        </p:nvPicPr>
        <p:blipFill>
          <a:blip r:embed="rId1"/>
          <a:srcRect l="0" t="0" r="0" b="6777"/>
          <a:stretch/>
        </p:blipFill>
        <p:spPr>
          <a:xfrm>
            <a:off x="5256000" y="288000"/>
            <a:ext cx="2020680" cy="1883880"/>
          </a:xfrm>
          <a:prstGeom prst="rect">
            <a:avLst/>
          </a:prstGeom>
          <a:ln w="0">
            <a:noFill/>
          </a:ln>
        </p:spPr>
      </p:pic>
      <p:pic>
        <p:nvPicPr>
          <p:cNvPr id="110" name="Picture 2" descr=""/>
          <p:cNvPicPr/>
          <p:nvPr/>
        </p:nvPicPr>
        <p:blipFill>
          <a:blip r:embed="rId2"/>
          <a:stretch/>
        </p:blipFill>
        <p:spPr>
          <a:xfrm>
            <a:off x="7618680" y="105840"/>
            <a:ext cx="1437840" cy="877680"/>
          </a:xfrm>
          <a:prstGeom prst="rect">
            <a:avLst/>
          </a:prstGeom>
          <a:ln w="0">
            <a:noFill/>
          </a:ln>
        </p:spPr>
      </p:pic>
      <p:pic>
        <p:nvPicPr>
          <p:cNvPr id="111" name="Picture 3" descr=""/>
          <p:cNvPicPr/>
          <p:nvPr/>
        </p:nvPicPr>
        <p:blipFill>
          <a:blip r:embed="rId3"/>
          <a:stretch/>
        </p:blipFill>
        <p:spPr>
          <a:xfrm>
            <a:off x="0" y="6094440"/>
            <a:ext cx="8954640" cy="907560"/>
          </a:xfrm>
          <a:prstGeom prst="rect">
            <a:avLst/>
          </a:prstGeom>
          <a:ln w="0">
            <a:noFill/>
          </a:ln>
        </p:spPr>
      </p:pic>
      <p:pic>
        <p:nvPicPr>
          <p:cNvPr id="112" name="" descr=""/>
          <p:cNvPicPr/>
          <p:nvPr/>
        </p:nvPicPr>
        <p:blipFill>
          <a:blip r:embed="rId4"/>
          <a:stretch/>
        </p:blipFill>
        <p:spPr>
          <a:xfrm>
            <a:off x="7269840" y="4752000"/>
            <a:ext cx="1730160" cy="1152000"/>
          </a:xfrm>
          <a:prstGeom prst="rect">
            <a:avLst/>
          </a:prstGeom>
          <a:ln w="0">
            <a:noFill/>
          </a:ln>
        </p:spPr>
      </p:pic>
    </p:spTree>
  </p:cSld>
  <p:transition>
    <p:fad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1 Rectángulo"/>
          <p:cNvSpPr/>
          <p:nvPr/>
        </p:nvSpPr>
        <p:spPr>
          <a:xfrm>
            <a:off x="442800" y="1159560"/>
            <a:ext cx="8424720" cy="4478760"/>
          </a:xfrm>
          <a:prstGeom prst="rect">
            <a:avLst/>
          </a:prstGeom>
          <a:noFill/>
          <a:ln w="0">
            <a:noFill/>
          </a:ln>
        </p:spPr>
        <p:style>
          <a:lnRef idx="0"/>
          <a:fillRef idx="0"/>
          <a:effectRef idx="0"/>
          <a:fontRef idx="minor"/>
        </p:style>
        <p:txBody>
          <a:bodyPr lIns="90000" rIns="90000" tIns="45000" bIns="45000">
            <a:spAutoFit/>
          </a:bodyPr>
          <a:p>
            <a:pPr marL="457200" indent="-456840">
              <a:lnSpc>
                <a:spcPct val="100000"/>
              </a:lnSpc>
              <a:buClr>
                <a:srgbClr val="7c3c9f"/>
              </a:buClr>
              <a:buSzPct val="110000"/>
              <a:buFont typeface="Calibri"/>
              <a:buAutoNum type="arabicPeriod"/>
            </a:pPr>
            <a:r>
              <a:rPr b="0" lang="es-ES" sz="2400" spc="-1" strike="noStrike">
                <a:solidFill>
                  <a:srgbClr val="1d4775"/>
                </a:solidFill>
                <a:latin typeface="Calibri"/>
              </a:rPr>
              <a:t>El diagnóstico es clínico, al observar en un paciente el fenotipo característico: pelo y piel blancos, iris azul/gris. </a:t>
            </a:r>
            <a:endParaRPr b="0" lang="es-ES" sz="2400" spc="-1" strike="noStrike">
              <a:latin typeface="Arial"/>
            </a:endParaRPr>
          </a:p>
          <a:p>
            <a:pPr>
              <a:lnSpc>
                <a:spcPct val="100000"/>
              </a:lnSpc>
            </a:pPr>
            <a:endParaRPr b="0" lang="es-ES" sz="2400" spc="-1" strike="noStrike">
              <a:latin typeface="Arial"/>
            </a:endParaRPr>
          </a:p>
          <a:p>
            <a:pPr marL="457200" indent="-456840">
              <a:lnSpc>
                <a:spcPct val="100000"/>
              </a:lnSpc>
              <a:buClr>
                <a:srgbClr val="7c3c9f"/>
              </a:buClr>
              <a:buSzPct val="110000"/>
              <a:buFont typeface="Calibri"/>
              <a:buAutoNum type="arabicPeriod"/>
            </a:pPr>
            <a:r>
              <a:rPr b="0" lang="es-ES" sz="2400" spc="-1" strike="noStrike">
                <a:solidFill>
                  <a:srgbClr val="1d4775"/>
                </a:solidFill>
                <a:latin typeface="Calibri"/>
              </a:rPr>
              <a:t>La secuenciación genética, es el “gold standard” del diagnóstico. </a:t>
            </a:r>
            <a:endParaRPr b="0" lang="es-ES" sz="2400" spc="-1" strike="noStrike">
              <a:latin typeface="Arial"/>
            </a:endParaRPr>
          </a:p>
          <a:p>
            <a:pPr marL="457200">
              <a:lnSpc>
                <a:spcPct val="100000"/>
              </a:lnSpc>
            </a:pPr>
            <a:r>
              <a:rPr b="0" lang="es-ES" sz="2400" spc="-1" strike="noStrike">
                <a:solidFill>
                  <a:srgbClr val="1d4775"/>
                </a:solidFill>
                <a:latin typeface="Calibri"/>
              </a:rPr>
              <a:t>Permite detectar el gen alterado y el tipo de albinismo.</a:t>
            </a:r>
            <a:endParaRPr b="0" lang="es-ES" sz="2400" spc="-1" strike="noStrike">
              <a:latin typeface="Arial"/>
            </a:endParaRPr>
          </a:p>
          <a:p>
            <a:pPr>
              <a:lnSpc>
                <a:spcPct val="100000"/>
              </a:lnSpc>
            </a:pPr>
            <a:endParaRPr b="0" lang="es-ES" sz="2400" spc="-1" strike="noStrike">
              <a:latin typeface="Arial"/>
            </a:endParaRPr>
          </a:p>
          <a:p>
            <a:pPr marL="457200" indent="-456840">
              <a:lnSpc>
                <a:spcPct val="100000"/>
              </a:lnSpc>
              <a:buClr>
                <a:srgbClr val="7c3c9f"/>
              </a:buClr>
              <a:buSzPct val="110000"/>
              <a:buFont typeface="Calibri"/>
              <a:buAutoNum type="arabicPeriod"/>
            </a:pPr>
            <a:r>
              <a:rPr b="0" lang="es-ES" sz="2400" spc="-1" strike="noStrike">
                <a:solidFill>
                  <a:srgbClr val="1d4775"/>
                </a:solidFill>
                <a:latin typeface="Calibri"/>
              </a:rPr>
              <a:t>Otras pruebas útiles :</a:t>
            </a:r>
            <a:endParaRPr b="0" lang="es-ES" sz="2400" spc="-1" strike="noStrike">
              <a:latin typeface="Arial"/>
            </a:endParaRPr>
          </a:p>
          <a:p>
            <a:pPr lvl="1" marL="800280" indent="-342720">
              <a:lnSpc>
                <a:spcPct val="100000"/>
              </a:lnSpc>
              <a:buClr>
                <a:srgbClr val="7c3c9f"/>
              </a:buClr>
              <a:buSzPct val="110000"/>
              <a:buFont typeface="Arial"/>
              <a:buChar char="•"/>
            </a:pPr>
            <a:r>
              <a:rPr b="0" lang="es-ES" sz="2400" spc="-1" strike="noStrike">
                <a:solidFill>
                  <a:srgbClr val="1d4775"/>
                </a:solidFill>
                <a:latin typeface="Calibri"/>
              </a:rPr>
              <a:t>Potenciales evocados visuales</a:t>
            </a:r>
            <a:endParaRPr b="0" lang="es-ES" sz="2400" spc="-1" strike="noStrike">
              <a:latin typeface="Arial"/>
            </a:endParaRPr>
          </a:p>
          <a:p>
            <a:pPr lvl="1" marL="800280" indent="-342720">
              <a:lnSpc>
                <a:spcPct val="100000"/>
              </a:lnSpc>
              <a:buClr>
                <a:srgbClr val="7c3c9f"/>
              </a:buClr>
              <a:buSzPct val="110000"/>
              <a:buFont typeface="Arial"/>
              <a:buChar char="•"/>
            </a:pPr>
            <a:r>
              <a:rPr b="0" lang="es-ES" sz="2400" spc="-1" strike="noStrike">
                <a:solidFill>
                  <a:srgbClr val="1d4775"/>
                </a:solidFill>
                <a:latin typeface="Calibri"/>
              </a:rPr>
              <a:t>Potenciales evocados auditivos.  </a:t>
            </a:r>
            <a:endParaRPr b="0" lang="es-ES" sz="2400" spc="-1" strike="noStrike">
              <a:latin typeface="Arial"/>
            </a:endParaRPr>
          </a:p>
          <a:p>
            <a:pPr marL="457200">
              <a:lnSpc>
                <a:spcPct val="100000"/>
              </a:lnSpc>
            </a:pPr>
            <a:r>
              <a:rPr b="0" lang="es-ES" sz="2400" spc="-1" strike="noStrike">
                <a:solidFill>
                  <a:srgbClr val="1d4775"/>
                </a:solidFill>
                <a:latin typeface="Calibri"/>
              </a:rPr>
              <a:t>Valoran la afectación visual y auditiva                  respectivamente.</a:t>
            </a:r>
            <a:endParaRPr b="0" lang="es-ES" sz="2400" spc="-1" strike="noStrike">
              <a:latin typeface="Arial"/>
            </a:endParaRPr>
          </a:p>
        </p:txBody>
      </p:sp>
      <p:sp>
        <p:nvSpPr>
          <p:cNvPr id="114" name="2 Rectángulo"/>
          <p:cNvSpPr/>
          <p:nvPr/>
        </p:nvSpPr>
        <p:spPr>
          <a:xfrm>
            <a:off x="466920" y="404640"/>
            <a:ext cx="4042800" cy="5169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s-ES_tradnl" sz="2800" spc="-1" strike="noStrike">
                <a:solidFill>
                  <a:srgbClr val="1d4775"/>
                </a:solidFill>
                <a:latin typeface="Calibri"/>
              </a:rPr>
              <a:t>¿CÓMO SE DIAGNOSTICA?</a:t>
            </a:r>
            <a:endParaRPr b="0" lang="es-ES" sz="2800" spc="-1" strike="noStrike">
              <a:latin typeface="Arial"/>
            </a:endParaRPr>
          </a:p>
        </p:txBody>
      </p:sp>
      <p:pic>
        <p:nvPicPr>
          <p:cNvPr id="115" name="Picture 2" descr=""/>
          <p:cNvPicPr/>
          <p:nvPr/>
        </p:nvPicPr>
        <p:blipFill>
          <a:blip r:embed="rId1"/>
          <a:stretch/>
        </p:blipFill>
        <p:spPr>
          <a:xfrm>
            <a:off x="7429320" y="227160"/>
            <a:ext cx="1437840" cy="877680"/>
          </a:xfrm>
          <a:prstGeom prst="rect">
            <a:avLst/>
          </a:prstGeom>
          <a:ln w="0">
            <a:noFill/>
          </a:ln>
        </p:spPr>
      </p:pic>
      <p:pic>
        <p:nvPicPr>
          <p:cNvPr id="116" name="Picture 3" descr=""/>
          <p:cNvPicPr/>
          <p:nvPr/>
        </p:nvPicPr>
        <p:blipFill>
          <a:blip r:embed="rId2"/>
          <a:stretch/>
        </p:blipFill>
        <p:spPr>
          <a:xfrm>
            <a:off x="56880" y="6094440"/>
            <a:ext cx="8954640" cy="907560"/>
          </a:xfrm>
          <a:prstGeom prst="rect">
            <a:avLst/>
          </a:prstGeom>
          <a:ln w="0">
            <a:noFill/>
          </a:ln>
        </p:spPr>
      </p:pic>
      <p:pic>
        <p:nvPicPr>
          <p:cNvPr id="117" name="" descr=""/>
          <p:cNvPicPr/>
          <p:nvPr/>
        </p:nvPicPr>
        <p:blipFill>
          <a:blip r:embed="rId3"/>
          <a:stretch/>
        </p:blipFill>
        <p:spPr>
          <a:xfrm>
            <a:off x="7269840" y="4752000"/>
            <a:ext cx="1730160" cy="1152000"/>
          </a:xfrm>
          <a:prstGeom prst="rect">
            <a:avLst/>
          </a:prstGeom>
          <a:ln w="0">
            <a:noFill/>
          </a:ln>
        </p:spPr>
      </p:pic>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1 Rectángulo"/>
          <p:cNvSpPr/>
          <p:nvPr/>
        </p:nvSpPr>
        <p:spPr>
          <a:xfrm>
            <a:off x="539640" y="1556640"/>
            <a:ext cx="7920360" cy="4388040"/>
          </a:xfrm>
          <a:prstGeom prst="rect">
            <a:avLst/>
          </a:prstGeom>
          <a:noFill/>
          <a:ln w="28575">
            <a:solidFill>
              <a:srgbClr val="ffc000">
                <a:lumMod val="75000"/>
              </a:srgbClr>
            </a:solidFill>
            <a:round/>
          </a:ln>
        </p:spPr>
        <p:style>
          <a:lnRef idx="0"/>
          <a:fillRef idx="0"/>
          <a:effectRef idx="0"/>
          <a:fontRef idx="minor"/>
        </p:style>
        <p:txBody>
          <a:bodyPr lIns="90000" rIns="90000" tIns="45000" bIns="45000">
            <a:spAutoFit/>
          </a:bodyPr>
          <a:p>
            <a:pPr marL="343080" indent="-342720">
              <a:lnSpc>
                <a:spcPct val="100000"/>
              </a:lnSpc>
              <a:buClr>
                <a:srgbClr val="52286a"/>
              </a:buClr>
              <a:buFont typeface="Wingdings" charset="2"/>
              <a:buChar char=""/>
            </a:pPr>
            <a:r>
              <a:rPr b="0" lang="es-ES_tradnl" sz="2400" spc="-1" strike="noStrike">
                <a:solidFill>
                  <a:srgbClr val="1d4775"/>
                </a:solidFill>
                <a:latin typeface="Calibri"/>
              </a:rPr>
              <a:t>Fotoprotección  física (ropa) </a:t>
            </a:r>
            <a:endParaRPr b="0" lang="es-ES" sz="2400" spc="-1" strike="noStrike">
              <a:latin typeface="Arial"/>
            </a:endParaRPr>
          </a:p>
          <a:p>
            <a:pPr marL="343080" indent="-342720">
              <a:lnSpc>
                <a:spcPct val="100000"/>
              </a:lnSpc>
              <a:buClr>
                <a:srgbClr val="52286a"/>
              </a:buClr>
              <a:buFont typeface="Wingdings" charset="2"/>
              <a:buChar char=""/>
            </a:pPr>
            <a:r>
              <a:rPr b="0" lang="es-ES_tradnl" sz="2400" spc="-1" strike="noStrike">
                <a:solidFill>
                  <a:srgbClr val="1d4775"/>
                </a:solidFill>
                <a:latin typeface="Calibri"/>
              </a:rPr>
              <a:t>Uso de fotoprotectores con un factor de protección de 50+. </a:t>
            </a:r>
            <a:endParaRPr b="0" lang="es-ES" sz="2400" spc="-1" strike="noStrike">
              <a:latin typeface="Arial"/>
            </a:endParaRPr>
          </a:p>
          <a:p>
            <a:pPr marL="343080" indent="-342720">
              <a:lnSpc>
                <a:spcPct val="100000"/>
              </a:lnSpc>
              <a:buClr>
                <a:srgbClr val="52286a"/>
              </a:buClr>
              <a:buFont typeface="Wingdings" charset="2"/>
              <a:buChar char=""/>
            </a:pPr>
            <a:r>
              <a:rPr b="0" lang="es-ES_tradnl" sz="2400" spc="-1" strike="noStrike">
                <a:solidFill>
                  <a:srgbClr val="1d4775"/>
                </a:solidFill>
                <a:latin typeface="Calibri"/>
              </a:rPr>
              <a:t>Evitar tomar el sol las horas del mediodía (de 11 a 17 horas) y estar mucho tiempo, también los días nublados.</a:t>
            </a:r>
            <a:endParaRPr b="0" lang="es-ES" sz="2400" spc="-1" strike="noStrike">
              <a:latin typeface="Arial"/>
            </a:endParaRPr>
          </a:p>
          <a:p>
            <a:pPr marL="343080" indent="-342720">
              <a:lnSpc>
                <a:spcPct val="100000"/>
              </a:lnSpc>
              <a:buClr>
                <a:srgbClr val="52286a"/>
              </a:buClr>
              <a:buFont typeface="Wingdings" charset="2"/>
              <a:buChar char=""/>
            </a:pPr>
            <a:r>
              <a:rPr b="0" lang="es-ES_tradnl" sz="2400" spc="-1" strike="noStrike">
                <a:solidFill>
                  <a:srgbClr val="1d4775"/>
                </a:solidFill>
                <a:latin typeface="Calibri"/>
              </a:rPr>
              <a:t>Vigilar déficits de vitamina D </a:t>
            </a:r>
            <a:endParaRPr b="0" lang="es-ES" sz="2400" spc="-1" strike="noStrike">
              <a:latin typeface="Arial"/>
            </a:endParaRPr>
          </a:p>
          <a:p>
            <a:pPr marL="343080" indent="-342720">
              <a:lnSpc>
                <a:spcPct val="100000"/>
              </a:lnSpc>
              <a:buClr>
                <a:srgbClr val="52286a"/>
              </a:buClr>
              <a:buFont typeface="Wingdings" charset="2"/>
              <a:buChar char=""/>
            </a:pPr>
            <a:r>
              <a:rPr b="0" lang="es-ES_tradnl" sz="2400" spc="-1" strike="noStrike">
                <a:solidFill>
                  <a:srgbClr val="1d4775"/>
                </a:solidFill>
                <a:latin typeface="Calibri"/>
              </a:rPr>
              <a:t>Déficit visual: corrección con lentes, mejor si son lentes polarizadas. </a:t>
            </a:r>
            <a:endParaRPr b="0" lang="es-ES" sz="2400" spc="-1" strike="noStrike">
              <a:latin typeface="Arial"/>
            </a:endParaRPr>
          </a:p>
          <a:p>
            <a:pPr marL="343080" indent="-342720">
              <a:lnSpc>
                <a:spcPct val="100000"/>
              </a:lnSpc>
              <a:buClr>
                <a:srgbClr val="52286a"/>
              </a:buClr>
              <a:buFont typeface="Wingdings" charset="2"/>
              <a:buChar char=""/>
            </a:pPr>
            <a:r>
              <a:rPr b="0" lang="es-ES_tradnl" sz="2400" spc="-1" strike="noStrike">
                <a:solidFill>
                  <a:srgbClr val="1d4775"/>
                </a:solidFill>
                <a:latin typeface="Calibri"/>
              </a:rPr>
              <a:t>Revisión de la agudeza visual cada 6 meses durante los 2 primeros años de vida y después cada año. </a:t>
            </a:r>
            <a:endParaRPr b="0" lang="es-ES" sz="2400" spc="-1" strike="noStrike">
              <a:latin typeface="Arial"/>
            </a:endParaRPr>
          </a:p>
          <a:p>
            <a:pPr marL="343080" indent="-342720">
              <a:lnSpc>
                <a:spcPct val="100000"/>
              </a:lnSpc>
              <a:buClr>
                <a:srgbClr val="52286a"/>
              </a:buClr>
              <a:buFont typeface="Wingdings" charset="2"/>
              <a:buChar char=""/>
            </a:pPr>
            <a:r>
              <a:rPr b="0" lang="es-ES_tradnl" sz="2400" spc="-1" strike="noStrike">
                <a:solidFill>
                  <a:srgbClr val="1d4775"/>
                </a:solidFill>
                <a:latin typeface="Calibri"/>
              </a:rPr>
              <a:t>Iniciar la estimulación visual en los primeros meses para que el niño se desarrolle con normalidad.</a:t>
            </a:r>
            <a:endParaRPr b="0" lang="es-ES" sz="2400" spc="-1" strike="noStrike">
              <a:latin typeface="Arial"/>
            </a:endParaRPr>
          </a:p>
          <a:p>
            <a:pPr>
              <a:lnSpc>
                <a:spcPct val="100000"/>
              </a:lnSpc>
            </a:pPr>
            <a:endParaRPr b="0" lang="es-ES" sz="2400" spc="-1" strike="noStrike">
              <a:latin typeface="Arial"/>
            </a:endParaRPr>
          </a:p>
        </p:txBody>
      </p:sp>
      <p:sp>
        <p:nvSpPr>
          <p:cNvPr id="119" name="2 Rectángulo"/>
          <p:cNvSpPr/>
          <p:nvPr/>
        </p:nvSpPr>
        <p:spPr>
          <a:xfrm>
            <a:off x="539640" y="1065960"/>
            <a:ext cx="7920360" cy="456120"/>
          </a:xfrm>
          <a:prstGeom prst="rect">
            <a:avLst/>
          </a:prstGeom>
          <a:solidFill>
            <a:srgbClr val="a061c3"/>
          </a:solidFill>
          <a:ln>
            <a:solidFill>
              <a:srgbClr val="764790"/>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spAutoFit/>
          </a:bodyPr>
          <a:p>
            <a:pPr algn="ctr">
              <a:lnSpc>
                <a:spcPct val="100000"/>
              </a:lnSpc>
            </a:pPr>
            <a:r>
              <a:rPr b="1" lang="es-ES_tradnl" sz="2400" spc="-1" strike="noStrike">
                <a:solidFill>
                  <a:srgbClr val="ffffff"/>
                </a:solidFill>
                <a:latin typeface="Calibri"/>
              </a:rPr>
              <a:t>PREVENCIÓN Y CORRECCIÓN DE LAS COMPLICACIONES</a:t>
            </a:r>
            <a:endParaRPr b="0" lang="es-ES" sz="2400" spc="-1" strike="noStrike">
              <a:latin typeface="Arial"/>
            </a:endParaRPr>
          </a:p>
        </p:txBody>
      </p:sp>
      <p:sp>
        <p:nvSpPr>
          <p:cNvPr id="120" name="3 CuadroTexto"/>
          <p:cNvSpPr/>
          <p:nvPr/>
        </p:nvSpPr>
        <p:spPr>
          <a:xfrm>
            <a:off x="533520" y="287280"/>
            <a:ext cx="3282480" cy="57672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s-ES_tradnl" sz="3200" spc="-1" strike="noStrike">
                <a:solidFill>
                  <a:srgbClr val="1d4775"/>
                </a:solidFill>
                <a:latin typeface="Calibri"/>
              </a:rPr>
              <a:t>¿CÓMO SE TRATA?</a:t>
            </a:r>
            <a:endParaRPr b="0" lang="es-ES" sz="3200" spc="-1" strike="noStrike">
              <a:latin typeface="Arial"/>
            </a:endParaRPr>
          </a:p>
        </p:txBody>
      </p:sp>
      <p:sp>
        <p:nvSpPr>
          <p:cNvPr id="121" name="4 Flecha curvada hacia abajo"/>
          <p:cNvSpPr/>
          <p:nvPr/>
        </p:nvSpPr>
        <p:spPr>
          <a:xfrm rot="2946600">
            <a:off x="3851280" y="313920"/>
            <a:ext cx="863640" cy="488880"/>
          </a:xfrm>
          <a:prstGeom prst="curvedDownArrow">
            <a:avLst>
              <a:gd name="adj1" fmla="val 25000"/>
              <a:gd name="adj2" fmla="val 50000"/>
              <a:gd name="adj3" fmla="val 25000"/>
            </a:avLst>
          </a:prstGeom>
          <a:solidFill>
            <a:srgbClr val="ffc000"/>
          </a:solidFill>
          <a:ln>
            <a:solidFill>
              <a:srgbClr val="bc8e00"/>
            </a:solidFill>
            <a:round/>
          </a:ln>
        </p:spPr>
        <p:style>
          <a:lnRef idx="2">
            <a:schemeClr val="accent1">
              <a:shade val="50000"/>
            </a:schemeClr>
          </a:lnRef>
          <a:fillRef idx="1">
            <a:schemeClr val="accent1"/>
          </a:fillRef>
          <a:effectRef idx="0">
            <a:schemeClr val="accent1"/>
          </a:effectRef>
          <a:fontRef idx="minor"/>
        </p:style>
      </p:sp>
      <p:pic>
        <p:nvPicPr>
          <p:cNvPr id="122" name="Picture 2" descr=""/>
          <p:cNvPicPr/>
          <p:nvPr/>
        </p:nvPicPr>
        <p:blipFill>
          <a:blip r:embed="rId1"/>
          <a:stretch/>
        </p:blipFill>
        <p:spPr>
          <a:xfrm>
            <a:off x="7441560" y="92520"/>
            <a:ext cx="1437840" cy="877680"/>
          </a:xfrm>
          <a:prstGeom prst="rect">
            <a:avLst/>
          </a:prstGeom>
          <a:ln w="0">
            <a:noFill/>
          </a:ln>
        </p:spPr>
      </p:pic>
      <p:pic>
        <p:nvPicPr>
          <p:cNvPr id="123" name="Picture 3" descr=""/>
          <p:cNvPicPr/>
          <p:nvPr/>
        </p:nvPicPr>
        <p:blipFill>
          <a:blip r:embed="rId2"/>
          <a:stretch/>
        </p:blipFill>
        <p:spPr>
          <a:xfrm>
            <a:off x="-75240" y="6143760"/>
            <a:ext cx="8954640" cy="907560"/>
          </a:xfrm>
          <a:prstGeom prst="rect">
            <a:avLst/>
          </a:prstGeom>
          <a:ln w="0">
            <a:noFill/>
          </a:ln>
        </p:spPr>
      </p:pic>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1 Rectángulo"/>
          <p:cNvSpPr/>
          <p:nvPr/>
        </p:nvSpPr>
        <p:spPr>
          <a:xfrm>
            <a:off x="323640" y="1080000"/>
            <a:ext cx="8424720" cy="4479480"/>
          </a:xfrm>
          <a:prstGeom prst="rect">
            <a:avLst/>
          </a:prstGeom>
          <a:noFill/>
          <a:ln w="0">
            <a:noFill/>
          </a:ln>
        </p:spPr>
        <p:style>
          <a:lnRef idx="0"/>
          <a:fillRef idx="0"/>
          <a:effectRef idx="0"/>
          <a:fontRef idx="minor"/>
        </p:style>
        <p:txBody>
          <a:bodyPr lIns="90000" rIns="90000" tIns="45000" bIns="45000">
            <a:spAutoFit/>
          </a:bodyPr>
          <a:p>
            <a:pPr marL="343080" indent="-342720" algn="just">
              <a:lnSpc>
                <a:spcPct val="100000"/>
              </a:lnSpc>
              <a:buClr>
                <a:srgbClr val="7c3c9f"/>
              </a:buClr>
              <a:buFont typeface="Arial"/>
              <a:buChar char="•"/>
            </a:pPr>
            <a:r>
              <a:rPr b="0" lang="es-ES" sz="2400" spc="-1" strike="noStrike">
                <a:solidFill>
                  <a:srgbClr val="1d4775"/>
                </a:solidFill>
                <a:latin typeface="Calibri"/>
              </a:rPr>
              <a:t>Al ser una enfermedad que se hereda, es importante identificar a los niños con esta patología y ofrecer a los padres consejo genético.</a:t>
            </a:r>
            <a:endParaRPr b="0" lang="es-ES" sz="2400" spc="-1" strike="noStrike">
              <a:latin typeface="Arial"/>
            </a:endParaRPr>
          </a:p>
          <a:p>
            <a:pPr algn="just">
              <a:lnSpc>
                <a:spcPct val="100000"/>
              </a:lnSpc>
            </a:pPr>
            <a:endParaRPr b="0" lang="es-ES" sz="2400" spc="-1" strike="noStrike">
              <a:latin typeface="Arial"/>
            </a:endParaRPr>
          </a:p>
          <a:p>
            <a:pPr algn="just">
              <a:lnSpc>
                <a:spcPct val="100000"/>
              </a:lnSpc>
            </a:pPr>
            <a:endParaRPr b="0" lang="es-ES" sz="2400" spc="-1" strike="noStrike">
              <a:latin typeface="Arial"/>
            </a:endParaRPr>
          </a:p>
          <a:p>
            <a:pPr algn="just">
              <a:lnSpc>
                <a:spcPct val="100000"/>
              </a:lnSpc>
            </a:pPr>
            <a:endParaRPr b="0" lang="es-ES" sz="2400" spc="-1" strike="noStrike">
              <a:latin typeface="Arial"/>
            </a:endParaRPr>
          </a:p>
          <a:p>
            <a:pPr algn="just">
              <a:lnSpc>
                <a:spcPct val="100000"/>
              </a:lnSpc>
            </a:pPr>
            <a:endParaRPr b="0" lang="es-ES" sz="2400" spc="-1" strike="noStrike">
              <a:latin typeface="Arial"/>
            </a:endParaRPr>
          </a:p>
          <a:p>
            <a:pPr algn="just">
              <a:lnSpc>
                <a:spcPct val="100000"/>
              </a:lnSpc>
            </a:pPr>
            <a:endParaRPr b="0" lang="es-ES" sz="2400" spc="-1" strike="noStrike">
              <a:latin typeface="Arial"/>
            </a:endParaRPr>
          </a:p>
          <a:p>
            <a:pPr algn="just">
              <a:lnSpc>
                <a:spcPct val="100000"/>
              </a:lnSpc>
            </a:pPr>
            <a:endParaRPr b="0" lang="es-ES" sz="2400" spc="-1" strike="noStrike">
              <a:latin typeface="Arial"/>
            </a:endParaRPr>
          </a:p>
          <a:p>
            <a:pPr algn="just">
              <a:lnSpc>
                <a:spcPct val="100000"/>
              </a:lnSpc>
            </a:pPr>
            <a:endParaRPr b="0" lang="es-ES" sz="2400" spc="-1" strike="noStrike">
              <a:latin typeface="Arial"/>
            </a:endParaRPr>
          </a:p>
          <a:p>
            <a:pPr marL="343080" indent="-342720" algn="just">
              <a:lnSpc>
                <a:spcPct val="100000"/>
              </a:lnSpc>
              <a:buClr>
                <a:srgbClr val="7c3c9f"/>
              </a:buClr>
              <a:buFont typeface="Arial"/>
              <a:buChar char="•"/>
            </a:pPr>
            <a:r>
              <a:rPr b="0" lang="es-ES" sz="2400" spc="-1" strike="noStrike">
                <a:solidFill>
                  <a:srgbClr val="1d4775"/>
                </a:solidFill>
                <a:latin typeface="Calibri"/>
              </a:rPr>
              <a:t>El albinismo no impide llevar una vida plena en todos los aspectos: social, familiar, profesional, deportivo… </a:t>
            </a:r>
            <a:endParaRPr b="0" lang="es-ES" sz="2400" spc="-1" strike="noStrike">
              <a:latin typeface="Arial"/>
            </a:endParaRPr>
          </a:p>
        </p:txBody>
      </p:sp>
      <p:pic>
        <p:nvPicPr>
          <p:cNvPr id="125" name="Picture 4" descr=""/>
          <p:cNvPicPr/>
          <p:nvPr/>
        </p:nvPicPr>
        <p:blipFill>
          <a:blip r:embed="rId1"/>
          <a:stretch/>
        </p:blipFill>
        <p:spPr>
          <a:xfrm>
            <a:off x="1656000" y="2448000"/>
            <a:ext cx="1789920" cy="1789920"/>
          </a:xfrm>
          <a:prstGeom prst="rect">
            <a:avLst/>
          </a:prstGeom>
          <a:ln w="0">
            <a:noFill/>
          </a:ln>
        </p:spPr>
      </p:pic>
      <p:pic>
        <p:nvPicPr>
          <p:cNvPr id="126" name="Picture 2" descr=""/>
          <p:cNvPicPr/>
          <p:nvPr/>
        </p:nvPicPr>
        <p:blipFill>
          <a:blip r:embed="rId2"/>
          <a:stretch/>
        </p:blipFill>
        <p:spPr>
          <a:xfrm>
            <a:off x="7539840" y="41760"/>
            <a:ext cx="1437840" cy="877680"/>
          </a:xfrm>
          <a:prstGeom prst="rect">
            <a:avLst/>
          </a:prstGeom>
          <a:ln w="0">
            <a:noFill/>
          </a:ln>
        </p:spPr>
      </p:pic>
      <p:pic>
        <p:nvPicPr>
          <p:cNvPr id="127" name="Picture 3" descr=""/>
          <p:cNvPicPr/>
          <p:nvPr/>
        </p:nvPicPr>
        <p:blipFill>
          <a:blip r:embed="rId3"/>
          <a:stretch/>
        </p:blipFill>
        <p:spPr>
          <a:xfrm>
            <a:off x="23040" y="6042240"/>
            <a:ext cx="8954640" cy="907560"/>
          </a:xfrm>
          <a:prstGeom prst="rect">
            <a:avLst/>
          </a:prstGeom>
          <a:ln w="0">
            <a:noFill/>
          </a:ln>
        </p:spPr>
      </p:pic>
      <p:pic>
        <p:nvPicPr>
          <p:cNvPr id="128" name="Imagen 2" descr=""/>
          <p:cNvPicPr/>
          <p:nvPr/>
        </p:nvPicPr>
        <p:blipFill>
          <a:blip r:embed="rId4"/>
          <a:stretch/>
        </p:blipFill>
        <p:spPr>
          <a:xfrm>
            <a:off x="4621680" y="2160000"/>
            <a:ext cx="3298320" cy="2221920"/>
          </a:xfrm>
          <a:prstGeom prst="rect">
            <a:avLst/>
          </a:prstGeom>
          <a:ln w="0">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7599</TotalTime>
  <Application>LibreOffice/7.1.7.2$Windows_X86_64 LibreOffice_project/c6a4e3954236145e2acb0b65f68614365aeee33f</Application>
  <AppVersion>15.0000</AppVersion>
  <Words>630</Words>
  <Paragraphs>91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2016-05-03T15:33:32Z</dcterms:created>
  <dc:creator>Juan José Morell Bernabé</dc:creator>
  <dc:description/>
  <dc:language>es-ES</dc:language>
  <cp:lastModifiedBy/>
  <dcterms:modified xsi:type="dcterms:W3CDTF">2022-06-07T19:29:36Z</dcterms:modified>
  <cp:revision>17</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Presentación en pantalla (4:3)</vt:lpwstr>
  </property>
  <property fmtid="{D5CDD505-2E9C-101B-9397-08002B2CF9AE}" pid="4" name="Slides">
    <vt:i4>10</vt:i4>
  </property>
</Properties>
</file>