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1.xml" ContentType="application/vnd.openxmlformats-officedocument.presentationml.notesSlide+xml"/>
  <Override PartName="/ppt/notesSlides/_rels/notesSlide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28.png" ContentType="image/png"/>
  <Override PartName="/ppt/media/image1.jpeg" ContentType="image/jpeg"/>
  <Override PartName="/ppt/media/image8.png" ContentType="image/png"/>
  <Override PartName="/ppt/media/image38.png" ContentType="image/png"/>
  <Override PartName="/ppt/media/image2.jpeg" ContentType="image/jpeg"/>
  <Override PartName="/ppt/media/image5.png" ContentType="image/png"/>
  <Override PartName="/ppt/media/image48.png" ContentType="image/png"/>
  <Override PartName="/ppt/media/image3.jpeg" ContentType="image/jpeg"/>
  <Override PartName="/ppt/media/image58.png" ContentType="image/png"/>
  <Override PartName="/ppt/media/image4.jpeg" ContentType="image/jpeg"/>
  <Override PartName="/ppt/media/image6.png" ContentType="image/png"/>
  <Override PartName="/ppt/media/image7.png" ContentType="image/png"/>
  <Override PartName="/ppt/media/image9.png" ContentType="image/png"/>
  <Override PartName="/ppt/media/image56.png" ContentType="image/png"/>
  <Override PartName="/ppt/media/image10.jpeg" ContentType="image/jpeg"/>
  <Override PartName="/ppt/media/image11.png" ContentType="image/png"/>
  <Override PartName="/ppt/media/image12.png" ContentType="image/png"/>
  <Override PartName="/ppt/media/image19.png" ContentType="image/png"/>
  <Override PartName="/ppt/media/image13.jpeg" ContentType="image/jpeg"/>
  <Override PartName="/ppt/media/image14.png" ContentType="image/png"/>
  <Override PartName="/ppt/media/image15.png" ContentType="image/png"/>
  <Override PartName="/ppt/media/image49.png" ContentType="image/png"/>
  <Override PartName="/ppt/media/image16.jpeg" ContentType="image/jpeg"/>
  <Override PartName="/ppt/media/image17.png" ContentType="image/png"/>
  <Override PartName="/ppt/media/image18.png" ContentType="image/png"/>
  <Override PartName="/ppt/media/image20.png" ContentType="image/png"/>
  <Override PartName="/ppt/media/image21.png" ContentType="image/png"/>
  <Override PartName="/ppt/media/image22.jpeg" ContentType="image/jpeg"/>
  <Override PartName="/ppt/media/image47.jpeg" ContentType="image/jpeg"/>
  <Override PartName="/ppt/media/image23.png" ContentType="image/png"/>
  <Override PartName="/ppt/media/image24.png" ContentType="image/png"/>
  <Override PartName="/ppt/media/image36.jpeg" ContentType="image/jpeg"/>
  <Override PartName="/ppt/media/image25.png" ContentType="image/png"/>
  <Override PartName="/ppt/media/image26.png" ContentType="image/png"/>
  <Override PartName="/ppt/media/image27.png" ContentType="image/png"/>
  <Override PartName="/ppt/media/image29.jpeg" ContentType="image/jpeg"/>
  <Override PartName="/ppt/media/image30.png" ContentType="image/png"/>
  <Override PartName="/ppt/media/image31.png" ContentType="image/png"/>
  <Override PartName="/ppt/media/image32.png" ContentType="image/png"/>
  <Override PartName="/ppt/media/image33.png" ContentType="image/png"/>
  <Override PartName="/ppt/media/image34.png" ContentType="image/png"/>
  <Override PartName="/ppt/media/image35.png" ContentType="image/png"/>
  <Override PartName="/ppt/media/image37.png" ContentType="image/png"/>
  <Override PartName="/ppt/media/image39.png" ContentType="image/png"/>
  <Override PartName="/ppt/media/image40.png" ContentType="image/png"/>
  <Override PartName="/ppt/media/image41.png" ContentType="image/png"/>
  <Override PartName="/ppt/media/image42.png" ContentType="image/png"/>
  <Override PartName="/ppt/media/image43.png" ContentType="image/png"/>
  <Override PartName="/ppt/media/image44.png" ContentType="image/png"/>
  <Override PartName="/ppt/media/image45.png" ContentType="image/png"/>
  <Override PartName="/ppt/media/image46.png" ContentType="image/png"/>
  <Override PartName="/ppt/media/image50.png" ContentType="image/png"/>
  <Override PartName="/ppt/media/image51.png" ContentType="image/png"/>
  <Override PartName="/ppt/media/image52.png" ContentType="image/png"/>
  <Override PartName="/ppt/media/image60.jpeg" ContentType="image/jpeg"/>
  <Override PartName="/ppt/media/image53.png" ContentType="image/png"/>
  <Override PartName="/ppt/media/image54.png" ContentType="image/png"/>
  <Override PartName="/ppt/media/image55.png" ContentType="image/png"/>
  <Override PartName="/ppt/media/image57.png" ContentType="image/png"/>
  <Override PartName="/ppt/media/image59.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115"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116"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 </a:t>
            </a:r>
            <a:endParaRPr b="0" lang="es-ES" sz="1400" spc="-1" strike="noStrike">
              <a:latin typeface="Times New Roman"/>
            </a:endParaRPr>
          </a:p>
        </p:txBody>
      </p:sp>
      <p:sp>
        <p:nvSpPr>
          <p:cNvPr id="117"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 </a:t>
            </a:r>
            <a:endParaRPr b="0" lang="es-ES" sz="1400" spc="-1" strike="noStrike">
              <a:latin typeface="Times New Roman"/>
            </a:endParaRPr>
          </a:p>
        </p:txBody>
      </p:sp>
      <p:sp>
        <p:nvSpPr>
          <p:cNvPr id="118"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 </a:t>
            </a:r>
            <a:endParaRPr b="0" lang="es-ES" sz="1400" spc="-1" strike="noStrike">
              <a:latin typeface="Times New Roman"/>
            </a:endParaRPr>
          </a:p>
        </p:txBody>
      </p:sp>
      <p:sp>
        <p:nvSpPr>
          <p:cNvPr id="119"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5BE3CEE-59E6-4CF1-BEBD-A9A9D4A06077}" type="slidenum">
              <a:rPr b="0" lang="es-ES" sz="1400" spc="-1" strike="noStrike">
                <a:latin typeface="Times New Roman"/>
              </a:rPr>
              <a:t>1</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1371600" y="1143000"/>
            <a:ext cx="4114440" cy="3085920"/>
          </a:xfrm>
          <a:prstGeom prst="rect">
            <a:avLst/>
          </a:prstGeom>
        </p:spPr>
      </p:sp>
      <p:sp>
        <p:nvSpPr>
          <p:cNvPr id="165"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66" name="TextShape 3"/>
          <p:cNvSpPr txBox="1"/>
          <p:nvPr/>
        </p:nvSpPr>
        <p:spPr>
          <a:xfrm>
            <a:off x="0" y="0"/>
            <a:ext cx="2971440" cy="458280"/>
          </a:xfrm>
          <a:prstGeom prst="rect">
            <a:avLst/>
          </a:prstGeom>
          <a:noFill/>
          <a:ln>
            <a:noFill/>
          </a:ln>
        </p:spPr>
        <p:txBody>
          <a:bodyPr>
            <a:noAutofit/>
          </a:bodyPr>
          <a:p>
            <a:endParaRPr b="0" lang="es-ES" sz="2400" spc="-1" strike="noStrike">
              <a:latin typeface="Times New Roman"/>
            </a:endParaRPr>
          </a:p>
        </p:txBody>
      </p:sp>
      <p:sp>
        <p:nvSpPr>
          <p:cNvPr id="167" name="TextShape 4"/>
          <p:cNvSpPr txBox="1"/>
          <p:nvPr/>
        </p:nvSpPr>
        <p:spPr>
          <a:xfrm>
            <a:off x="3884760" y="0"/>
            <a:ext cx="2971440" cy="458280"/>
          </a:xfrm>
          <a:prstGeom prst="rect">
            <a:avLst/>
          </a:prstGeom>
          <a:noFill/>
          <a:ln>
            <a:noFill/>
          </a:ln>
        </p:spPr>
        <p:txBody>
          <a:bodyPr>
            <a:noAutofit/>
          </a:bodyPr>
          <a:p>
            <a:pPr algn="r">
              <a:lnSpc>
                <a:spcPct val="100000"/>
              </a:lnSpc>
            </a:pPr>
            <a:fld id="{E05189F9-AA8D-4C16-AB79-CAEDA12F55D9}" type="datetime">
              <a:rPr b="0" lang="es-ES" sz="1200" spc="-1" strike="noStrike">
                <a:solidFill>
                  <a:srgbClr val="000000"/>
                </a:solidFill>
                <a:latin typeface="Times New Roman"/>
              </a:rPr>
              <a:t>20/11/19</a:t>
            </a:fld>
            <a:r>
              <a:rPr b="0" lang="es-ES" sz="1200" spc="-1" strike="noStrike">
                <a:solidFill>
                  <a:srgbClr val="000000"/>
                </a:solidFill>
                <a:latin typeface="Times New Roman"/>
              </a:rPr>
              <a:t> </a:t>
            </a:r>
            <a:fld id="{1D06954C-A9E0-4231-82D4-635298C1CDC0}" type="datetime12">
              <a:rPr b="0" lang="es-ES" sz="1200" spc="-1" strike="noStrike">
                <a:solidFill>
                  <a:srgbClr val="000000"/>
                </a:solidFill>
                <a:latin typeface="Times New Roman"/>
              </a:rPr>
              <a:t>09:40 PM</a:t>
            </a:fld>
            <a:endParaRPr b="0" lang="es-ES" sz="1200" spc="-1" strike="noStrike">
              <a:latin typeface="Times New Roman"/>
            </a:endParaRPr>
          </a:p>
        </p:txBody>
      </p:sp>
      <p:sp>
        <p:nvSpPr>
          <p:cNvPr id="168" name="TextShape 5"/>
          <p:cNvSpPr txBox="1"/>
          <p:nvPr/>
        </p:nvSpPr>
        <p:spPr>
          <a:xfrm>
            <a:off x="0" y="8685360"/>
            <a:ext cx="6171840" cy="456840"/>
          </a:xfrm>
          <a:prstGeom prst="rect">
            <a:avLst/>
          </a:prstGeom>
          <a:noFill/>
          <a:ln>
            <a:noFill/>
          </a:ln>
        </p:spPr>
        <p:txBody>
          <a:bodyPr anchor="b">
            <a:noAutofit/>
          </a:bodyPr>
          <a:p>
            <a:pPr>
              <a:lnSpc>
                <a:spcPct val="100000"/>
              </a:lnSpc>
            </a:pPr>
            <a:r>
              <a:rPr b="0" lang="es-E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s-E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69" name="TextShape 6"/>
          <p:cNvSpPr txBox="1"/>
          <p:nvPr/>
        </p:nvSpPr>
        <p:spPr>
          <a:xfrm>
            <a:off x="6172200" y="8685360"/>
            <a:ext cx="684000" cy="456840"/>
          </a:xfrm>
          <a:prstGeom prst="rect">
            <a:avLst/>
          </a:prstGeom>
          <a:noFill/>
          <a:ln>
            <a:noFill/>
          </a:ln>
        </p:spPr>
        <p:txBody>
          <a:bodyPr anchor="b">
            <a:noAutofit/>
          </a:bodyPr>
          <a:p>
            <a:pPr algn="r">
              <a:lnSpc>
                <a:spcPct val="100000"/>
              </a:lnSpc>
            </a:pPr>
            <a:fld id="{C7D419A7-CA90-495F-B3E7-669568760247}" type="slidenum">
              <a:rPr b="0" lang="es-ES" sz="1200" spc="-1" strike="noStrike">
                <a:solidFill>
                  <a:srgbClr val="000000"/>
                </a:solidFill>
                <a:latin typeface="Times New Roman"/>
              </a:rPr>
              <a:t>1</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79" name="PlaceHolder 2"/>
          <p:cNvSpPr>
            <a:spLocks noGrp="1"/>
          </p:cNvSpPr>
          <p:nvPr>
            <p:ph type="subTitle"/>
          </p:nvPr>
        </p:nvSpPr>
        <p:spPr>
          <a:xfrm>
            <a:off x="380880" y="1413000"/>
            <a:ext cx="8381520" cy="2210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1"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3"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8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8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92"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3"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94"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96"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9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98"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00"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1"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0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4"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6"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08"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09"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0"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1"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2"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13"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sp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sp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0.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480" cy="848880"/>
          </a:xfrm>
          <a:prstGeom prst="rect">
            <a:avLst/>
          </a:prstGeom>
          <a:ln w="9360">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esquema del texto</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480" cy="848880"/>
          </a:xfrm>
          <a:prstGeom prst="rect">
            <a:avLst/>
          </a:prstGeom>
          <a:ln w="9360">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image" Target="../media/image13.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image" Target="../media/image16.jpe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0.png"/><Relationship Id="rId2" Type="http://schemas.openxmlformats.org/officeDocument/2006/relationships/image" Target="../media/image21.png"/><Relationship Id="rId3" Type="http://schemas.openxmlformats.org/officeDocument/2006/relationships/image" Target="../media/image22.jpe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27.png"/><Relationship Id="rId2" Type="http://schemas.openxmlformats.org/officeDocument/2006/relationships/image" Target="../media/image28.png"/><Relationship Id="rId3" Type="http://schemas.openxmlformats.org/officeDocument/2006/relationships/image" Target="../media/image29.jpeg"/><Relationship Id="rId4" Type="http://schemas.openxmlformats.org/officeDocument/2006/relationships/image" Target="../media/image30.png"/><Relationship Id="rId5" Type="http://schemas.openxmlformats.org/officeDocument/2006/relationships/image" Target="../media/image31.png"/><Relationship Id="rId6" Type="http://schemas.openxmlformats.org/officeDocument/2006/relationships/image" Target="../media/image32.png"/><Relationship Id="rId7" Type="http://schemas.openxmlformats.org/officeDocument/2006/relationships/image" Target="../media/image33.png"/><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34.png"/><Relationship Id="rId2" Type="http://schemas.openxmlformats.org/officeDocument/2006/relationships/image" Target="../media/image35.png"/><Relationship Id="rId3" Type="http://schemas.openxmlformats.org/officeDocument/2006/relationships/image" Target="../media/image36.jpeg"/><Relationship Id="rId4" Type="http://schemas.openxmlformats.org/officeDocument/2006/relationships/image" Target="../media/image37.png"/><Relationship Id="rId5" Type="http://schemas.openxmlformats.org/officeDocument/2006/relationships/image" Target="../media/image38.png"/><Relationship Id="rId6" Type="http://schemas.openxmlformats.org/officeDocument/2006/relationships/image" Target="../media/image39.png"/><Relationship Id="rId7" Type="http://schemas.openxmlformats.org/officeDocument/2006/relationships/image" Target="../media/image40.png"/><Relationship Id="rId8" Type="http://schemas.openxmlformats.org/officeDocument/2006/relationships/image" Target="../media/image41.png"/><Relationship Id="rId9" Type="http://schemas.openxmlformats.org/officeDocument/2006/relationships/image" Target="../media/image42.png"/><Relationship Id="rId10" Type="http://schemas.openxmlformats.org/officeDocument/2006/relationships/image" Target="../media/image43.png"/><Relationship Id="rId11" Type="http://schemas.openxmlformats.org/officeDocument/2006/relationships/image" Target="../media/image44.png"/><Relationship Id="rId1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45.png"/><Relationship Id="rId2" Type="http://schemas.openxmlformats.org/officeDocument/2006/relationships/image" Target="../media/image46.png"/><Relationship Id="rId3" Type="http://schemas.openxmlformats.org/officeDocument/2006/relationships/image" Target="../media/image47.jpeg"/><Relationship Id="rId4" Type="http://schemas.openxmlformats.org/officeDocument/2006/relationships/image" Target="../media/image48.png"/><Relationship Id="rId5" Type="http://schemas.openxmlformats.org/officeDocument/2006/relationships/image" Target="../media/image49.png"/><Relationship Id="rId6" Type="http://schemas.openxmlformats.org/officeDocument/2006/relationships/image" Target="../media/image50.png"/><Relationship Id="rId7" Type="http://schemas.openxmlformats.org/officeDocument/2006/relationships/image" Target="../media/image51.png"/><Relationship Id="rId8" Type="http://schemas.openxmlformats.org/officeDocument/2006/relationships/image" Target="../media/image52.png"/><Relationship Id="rId9" Type="http://schemas.openxmlformats.org/officeDocument/2006/relationships/image" Target="../media/image53.png"/><Relationship Id="rId10" Type="http://schemas.openxmlformats.org/officeDocument/2006/relationships/image" Target="../media/image54.png"/><Relationship Id="rId1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55.png"/><Relationship Id="rId2" Type="http://schemas.openxmlformats.org/officeDocument/2006/relationships/image" Target="../media/image56.png"/><Relationship Id="rId3" Type="http://schemas.openxmlformats.org/officeDocument/2006/relationships/image" Target="../media/image57.png"/><Relationship Id="rId4" Type="http://schemas.openxmlformats.org/officeDocument/2006/relationships/image" Target="../media/image58.png"/><Relationship Id="rId5" Type="http://schemas.openxmlformats.org/officeDocument/2006/relationships/image" Target="../media/image59.png"/><Relationship Id="rId6" Type="http://schemas.openxmlformats.org/officeDocument/2006/relationships/image" Target="../media/image60.jpeg"/><Relationship Id="rId7"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20" name="Imagen 3" descr=""/>
          <p:cNvPicPr/>
          <p:nvPr/>
        </p:nvPicPr>
        <p:blipFill>
          <a:blip r:embed="rId1"/>
          <a:stretch/>
        </p:blipFill>
        <p:spPr>
          <a:xfrm>
            <a:off x="7524720" y="6330960"/>
            <a:ext cx="1447560" cy="447480"/>
          </a:xfrm>
          <a:prstGeom prst="rect">
            <a:avLst/>
          </a:prstGeom>
          <a:ln w="9360">
            <a:noFill/>
          </a:ln>
        </p:spPr>
      </p:pic>
      <p:pic>
        <p:nvPicPr>
          <p:cNvPr id="121" name="Imagen 4" descr=""/>
          <p:cNvPicPr/>
          <p:nvPr/>
        </p:nvPicPr>
        <p:blipFill>
          <a:blip r:embed="rId2"/>
          <a:stretch/>
        </p:blipFill>
        <p:spPr>
          <a:xfrm>
            <a:off x="7559640" y="235080"/>
            <a:ext cx="1439640" cy="882360"/>
          </a:xfrm>
          <a:prstGeom prst="rect">
            <a:avLst/>
          </a:prstGeom>
          <a:ln w="9360">
            <a:noFill/>
          </a:ln>
        </p:spPr>
      </p:pic>
      <p:sp>
        <p:nvSpPr>
          <p:cNvPr id="122" name="CustomShape 1"/>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123" name="CustomShape 2"/>
          <p:cNvSpPr/>
          <p:nvPr/>
        </p:nvSpPr>
        <p:spPr>
          <a:xfrm>
            <a:off x="1574280" y="1280520"/>
            <a:ext cx="6912000" cy="2379960"/>
          </a:xfrm>
          <a:prstGeom prst="rect">
            <a:avLst/>
          </a:prstGeom>
          <a:noFill/>
          <a:ln w="12600">
            <a:solidFill>
              <a:schemeClr val="tx1"/>
            </a:solidFill>
            <a:miter/>
          </a:ln>
        </p:spPr>
        <p:style>
          <a:lnRef idx="0"/>
          <a:fillRef idx="0"/>
          <a:effectRef idx="0"/>
          <a:fontRef idx="minor"/>
        </p:style>
        <p:txBody>
          <a:bodyPr lIns="90000" rIns="90000" tIns="45000" bIns="45000">
            <a:spAutoFit/>
          </a:bodyPr>
          <a:p>
            <a:pPr>
              <a:lnSpc>
                <a:spcPct val="100000"/>
              </a:lnSpc>
              <a:spcBef>
                <a:spcPts val="2200"/>
              </a:spcBef>
            </a:pPr>
            <a:r>
              <a:rPr b="1" lang="es-ES" sz="4400" spc="-1" strike="noStrike">
                <a:solidFill>
                  <a:srgbClr val="000000"/>
                </a:solidFill>
                <a:latin typeface="Arial"/>
                <a:ea typeface="Times New Roman"/>
              </a:rPr>
              <a:t>GRASAS:</a:t>
            </a:r>
            <a:endParaRPr b="0" lang="es-ES" sz="4400" spc="-1" strike="noStrike">
              <a:latin typeface="Arial"/>
            </a:endParaRPr>
          </a:p>
          <a:p>
            <a:pPr>
              <a:lnSpc>
                <a:spcPct val="100000"/>
              </a:lnSpc>
              <a:spcBef>
                <a:spcPts val="2200"/>
              </a:spcBef>
            </a:pPr>
            <a:r>
              <a:rPr b="1" lang="es-ES" sz="4400" spc="-1" strike="noStrike">
                <a:solidFill>
                  <a:srgbClr val="000000"/>
                </a:solidFill>
                <a:latin typeface="Arial"/>
                <a:ea typeface="Times New Roman"/>
              </a:rPr>
              <a:t>Recomendaciones para su consumo</a:t>
            </a:r>
            <a:endParaRPr b="0" lang="es-ES" sz="4400" spc="-1" strike="noStrike">
              <a:latin typeface="Arial"/>
            </a:endParaRPr>
          </a:p>
        </p:txBody>
      </p:sp>
      <p:sp>
        <p:nvSpPr>
          <p:cNvPr id="124" name="CustomShape 3"/>
          <p:cNvSpPr/>
          <p:nvPr/>
        </p:nvSpPr>
        <p:spPr>
          <a:xfrm>
            <a:off x="1584000" y="4071600"/>
            <a:ext cx="5128920" cy="14004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ea typeface="DejaVu Sans"/>
              </a:rPr>
              <a:t>Ana Martínez Rubio.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000" spc="-1" strike="noStrike">
                <a:solidFill>
                  <a:srgbClr val="000000"/>
                </a:solidFill>
                <a:latin typeface="Arial"/>
                <a:ea typeface="DejaVu Sans"/>
              </a:rPr>
              <a:t>In memoriam</a:t>
            </a:r>
            <a:endParaRPr b="0" lang="es-ES" sz="2000" spc="-1" strike="noStrike">
              <a:latin typeface="Arial"/>
            </a:endParaRPr>
          </a:p>
          <a:p>
            <a:pPr>
              <a:lnSpc>
                <a:spcPct val="100000"/>
              </a:lnSpc>
            </a:pPr>
            <a:r>
              <a:rPr b="0" lang="es-ES" sz="2400" spc="-1" strike="noStrike">
                <a:solidFill>
                  <a:srgbClr val="000000"/>
                </a:solidFill>
                <a:latin typeface="Arial"/>
                <a:ea typeface="DejaVu Sans"/>
              </a:rPr>
              <a:t>Esther Ruiz Chércoles.</a:t>
            </a:r>
            <a:r>
              <a:rPr b="0" lang="es-ES" sz="1800" spc="-1" strike="noStrike">
                <a:solidFill>
                  <a:srgbClr val="000000"/>
                </a:solidFill>
                <a:latin typeface="Arial"/>
                <a:ea typeface="DejaVu Sans"/>
              </a:rPr>
              <a:t> </a:t>
            </a:r>
            <a:r>
              <a:rPr b="0" lang="es-ES" sz="2000" spc="-1" strike="noStrike">
                <a:solidFill>
                  <a:srgbClr val="000000"/>
                </a:solidFill>
                <a:latin typeface="Arial"/>
                <a:ea typeface="DejaVu Sans"/>
              </a:rPr>
              <a:t>Pediatra</a:t>
            </a:r>
            <a:r>
              <a:rPr b="0" lang="es-ES" sz="1800" spc="-1" strike="noStrike">
                <a:solidFill>
                  <a:srgbClr val="000000"/>
                </a:solidFill>
                <a:latin typeface="Arial"/>
                <a:ea typeface="DejaVu Sans"/>
              </a:rPr>
              <a:t> (Revisión)</a:t>
            </a:r>
            <a:endParaRPr b="0" lang="es-ES" sz="1800" spc="-1" strike="noStrike">
              <a:latin typeface="Arial"/>
            </a:endParaRPr>
          </a:p>
        </p:txBody>
      </p:sp>
      <p:pic>
        <p:nvPicPr>
          <p:cNvPr id="125" name="" descr=""/>
          <p:cNvPicPr/>
          <p:nvPr/>
        </p:nvPicPr>
        <p:blipFill>
          <a:blip r:embed="rId3"/>
          <a:stretch/>
        </p:blipFill>
        <p:spPr>
          <a:xfrm>
            <a:off x="7344000" y="4752000"/>
            <a:ext cx="1433520" cy="9471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665280" y="347040"/>
            <a:ext cx="6534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¿Son necesarias las grasas?</a:t>
            </a:r>
            <a:endParaRPr b="0" lang="es-ES" sz="4400" spc="-1" strike="noStrike">
              <a:solidFill>
                <a:srgbClr val="000000"/>
              </a:solidFill>
              <a:latin typeface="Calibri"/>
            </a:endParaRPr>
          </a:p>
        </p:txBody>
      </p:sp>
      <p:pic>
        <p:nvPicPr>
          <p:cNvPr id="127" name="Imagen 3" descr=""/>
          <p:cNvPicPr/>
          <p:nvPr/>
        </p:nvPicPr>
        <p:blipFill>
          <a:blip r:embed="rId1"/>
          <a:stretch/>
        </p:blipFill>
        <p:spPr>
          <a:xfrm>
            <a:off x="7524720" y="6330960"/>
            <a:ext cx="1447560" cy="447480"/>
          </a:xfrm>
          <a:prstGeom prst="rect">
            <a:avLst/>
          </a:prstGeom>
          <a:ln w="9360">
            <a:noFill/>
          </a:ln>
        </p:spPr>
      </p:pic>
      <p:pic>
        <p:nvPicPr>
          <p:cNvPr id="128" name="Imagen 4" descr=""/>
          <p:cNvPicPr/>
          <p:nvPr/>
        </p:nvPicPr>
        <p:blipFill>
          <a:blip r:embed="rId2"/>
          <a:stretch/>
        </p:blipFill>
        <p:spPr>
          <a:xfrm>
            <a:off x="7559640" y="235080"/>
            <a:ext cx="1439640" cy="882360"/>
          </a:xfrm>
          <a:prstGeom prst="rect">
            <a:avLst/>
          </a:prstGeom>
          <a:ln w="9360">
            <a:noFill/>
          </a:ln>
        </p:spPr>
      </p:pic>
      <p:sp>
        <p:nvSpPr>
          <p:cNvPr id="129"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30" name="" descr=""/>
          <p:cNvPicPr/>
          <p:nvPr/>
        </p:nvPicPr>
        <p:blipFill>
          <a:blip r:embed="rId3"/>
          <a:stretch/>
        </p:blipFill>
        <p:spPr>
          <a:xfrm>
            <a:off x="7344000" y="4752360"/>
            <a:ext cx="1433520" cy="947160"/>
          </a:xfrm>
          <a:prstGeom prst="rect">
            <a:avLst/>
          </a:prstGeom>
          <a:ln>
            <a:noFill/>
          </a:ln>
        </p:spPr>
      </p:pic>
      <p:sp>
        <p:nvSpPr>
          <p:cNvPr id="131" name="CustomShape 3"/>
          <p:cNvSpPr/>
          <p:nvPr/>
        </p:nvSpPr>
        <p:spPr>
          <a:xfrm>
            <a:off x="720000" y="1277640"/>
            <a:ext cx="7812720" cy="361836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2400" spc="-1" strike="noStrike">
              <a:latin typeface="Times New Roman"/>
            </a:endParaRPr>
          </a:p>
          <a:p>
            <a:pPr marL="396720" indent="-395640">
              <a:lnSpc>
                <a:spcPct val="115000"/>
              </a:lnSpc>
              <a:spcBef>
                <a:spcPts val="561"/>
              </a:spcBef>
              <a:buSzPct val="100000"/>
              <a:buBlip>
                <a:blip r:embed="rId4"/>
              </a:buBlip>
            </a:pPr>
            <a:r>
              <a:rPr b="1" lang="es-ES" sz="3200" spc="-1" strike="noStrike">
                <a:solidFill>
                  <a:srgbClr val="000000"/>
                </a:solidFill>
                <a:latin typeface="Calibri"/>
                <a:ea typeface="DejaVu Sans"/>
              </a:rPr>
              <a:t>Sí</a:t>
            </a:r>
            <a:r>
              <a:rPr b="0" lang="es-ES" sz="3200" spc="-1" strike="noStrike">
                <a:solidFill>
                  <a:srgbClr val="000000"/>
                </a:solidFill>
                <a:latin typeface="Calibri"/>
                <a:ea typeface="DejaVu Sans"/>
              </a:rPr>
              <a:t>. Forman parte de nuestras células.</a:t>
            </a:r>
            <a:endParaRPr b="0" lang="es-ES" sz="3200" spc="-1" strike="noStrike">
              <a:latin typeface="Times New Roman"/>
            </a:endParaRPr>
          </a:p>
          <a:p>
            <a:pPr marL="396720" indent="-395640">
              <a:lnSpc>
                <a:spcPct val="115000"/>
              </a:lnSpc>
              <a:spcBef>
                <a:spcPts val="561"/>
              </a:spcBef>
              <a:buSzPct val="100000"/>
              <a:buBlip>
                <a:blip r:embed="rId5"/>
              </a:buBlip>
            </a:pPr>
            <a:r>
              <a:rPr b="0" lang="es-ES" sz="3200" spc="-1" strike="noStrike">
                <a:solidFill>
                  <a:srgbClr val="000000"/>
                </a:solidFill>
                <a:latin typeface="Calibri"/>
                <a:ea typeface="DejaVu Sans"/>
              </a:rPr>
              <a:t>Son fuente de energía. (1 gramo de grasa son 9 kcal)</a:t>
            </a:r>
            <a:endParaRPr b="0" lang="es-ES" sz="3200" spc="-1" strike="noStrike">
              <a:latin typeface="Times New Roman"/>
            </a:endParaRPr>
          </a:p>
          <a:p>
            <a:pPr marL="396720" indent="-395640">
              <a:lnSpc>
                <a:spcPct val="115000"/>
              </a:lnSpc>
              <a:spcBef>
                <a:spcPts val="561"/>
              </a:spcBef>
              <a:buSzPct val="100000"/>
              <a:buBlip>
                <a:blip r:embed="rId6"/>
              </a:buBlip>
            </a:pPr>
            <a:r>
              <a:rPr b="0" lang="es-ES" sz="3200" spc="-1" strike="noStrike">
                <a:solidFill>
                  <a:srgbClr val="000000"/>
                </a:solidFill>
                <a:latin typeface="Calibri"/>
                <a:ea typeface="DejaVu Sans"/>
              </a:rPr>
              <a:t>Nos dan vitaminas liposolubles (A, E, D, K) y ácidos grasos.</a:t>
            </a:r>
            <a:endParaRPr b="0" lang="es-ES" sz="3200" spc="-1" strike="noStrike">
              <a:latin typeface="Times New Roman"/>
            </a:endParaRPr>
          </a:p>
          <a:p>
            <a:pPr>
              <a:lnSpc>
                <a:spcPct val="115000"/>
              </a:lnSpc>
              <a:spcBef>
                <a:spcPts val="561"/>
              </a:spcBef>
            </a:pPr>
            <a:endParaRPr b="0" lang="es-ES" sz="3200" spc="-1" strike="noStrike">
              <a:latin typeface="Times New Roman"/>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380880" y="230040"/>
            <a:ext cx="8381520" cy="66492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rPr>
              <a:t>Tipos de Grasas</a:t>
            </a:r>
            <a:endParaRPr b="0" lang="es-ES" sz="4400" spc="-1" strike="noStrike">
              <a:solidFill>
                <a:srgbClr val="000000"/>
              </a:solidFill>
              <a:latin typeface="Calibri"/>
            </a:endParaRPr>
          </a:p>
        </p:txBody>
      </p:sp>
      <p:graphicFrame>
        <p:nvGraphicFramePr>
          <p:cNvPr id="133" name="Table 2"/>
          <p:cNvGraphicFramePr/>
          <p:nvPr/>
        </p:nvGraphicFramePr>
        <p:xfrm>
          <a:off x="144000" y="1004760"/>
          <a:ext cx="8856000" cy="5564880"/>
        </p:xfrm>
        <a:graphic>
          <a:graphicData uri="http://schemas.openxmlformats.org/drawingml/2006/table">
            <a:tbl>
              <a:tblPr/>
              <a:tblGrid>
                <a:gridCol w="2214360"/>
                <a:gridCol w="2214360"/>
                <a:gridCol w="2214360"/>
                <a:gridCol w="2212920"/>
              </a:tblGrid>
              <a:tr h="808560">
                <a:tc>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¿Qué hacen?</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¿Dónde están?</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c>
                  <a:txBody>
                    <a:bodyPr>
                      <a:noAutofit/>
                    </a:bodyPr>
                    <a:p>
                      <a:pPr algn="ctr">
                        <a:lnSpc>
                          <a:spcPct val="100000"/>
                        </a:lnSpc>
                      </a:pPr>
                      <a:r>
                        <a:rPr b="1" lang="es-ES" sz="1800" spc="-1" strike="noStrike">
                          <a:solidFill>
                            <a:srgbClr val="000000"/>
                          </a:solidFill>
                          <a:latin typeface="Calibri"/>
                        </a:rPr>
                        <a:t>¿Son buenas para la salud?</a:t>
                      </a:r>
                      <a:endParaRPr b="0" lang="es-ES" sz="1800" spc="-1" strike="noStrike">
                        <a:solidFill>
                          <a:srgbClr val="000000"/>
                        </a:solidFill>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ffc000"/>
                    </a:solidFill>
                  </a:tcPr>
                </a:tc>
              </a:tr>
              <a:tr h="1155240">
                <a:tc>
                  <a:txBody>
                    <a:bodyPr anchor="ctr">
                      <a:noAutofit/>
                    </a:bodyPr>
                    <a:p>
                      <a:pPr algn="ctr">
                        <a:lnSpc>
                          <a:spcPct val="100000"/>
                        </a:lnSpc>
                      </a:pPr>
                      <a:r>
                        <a:rPr b="1" lang="es-ES" sz="2000" spc="-1" strike="noStrike">
                          <a:solidFill>
                            <a:srgbClr val="508fd4"/>
                          </a:solidFill>
                          <a:latin typeface="Calibri"/>
                        </a:rPr>
                        <a:t>Grasas 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Aumentan el colesterol</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Embutidos, carnes, leche, nata, mantequilla, helados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885600">
                <a:tc>
                  <a:txBody>
                    <a:bodyPr anchor="ctr">
                      <a:noAutofit/>
                    </a:bodyPr>
                    <a:p>
                      <a:pPr algn="ctr">
                        <a:lnSpc>
                          <a:spcPct val="100000"/>
                        </a:lnSpc>
                      </a:pPr>
                      <a:r>
                        <a:rPr b="1" lang="es-ES" sz="2000" spc="-1" strike="noStrike">
                          <a:solidFill>
                            <a:srgbClr val="508fd4"/>
                          </a:solidFill>
                          <a:latin typeface="Calibri"/>
                        </a:rPr>
                        <a:t>Grasas monoinsaturadas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Aumentan el colesterol bueno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de7400"/>
                          </a:solidFill>
                          <a:latin typeface="Calibri"/>
                        </a:rPr>
                        <a:t>Aceite de oliva</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r h="1501560">
                <a:tc>
                  <a:txBody>
                    <a:bodyPr anchor="ctr">
                      <a:noAutofit/>
                    </a:bodyPr>
                    <a:p>
                      <a:pPr algn="ctr">
                        <a:lnSpc>
                          <a:spcPct val="100000"/>
                        </a:lnSpc>
                      </a:pPr>
                      <a:r>
                        <a:rPr b="1" lang="es-ES" sz="2000" spc="-1" strike="noStrike">
                          <a:solidFill>
                            <a:srgbClr val="508fd4"/>
                          </a:solidFill>
                          <a:latin typeface="Calibri"/>
                        </a:rPr>
                        <a:t>Grasas poliinsaturadas </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277182"/>
                          </a:solidFill>
                          <a:latin typeface="Calibri"/>
                        </a:rPr>
                        <a:t>Ayudan al desarrollo de la visión y del cerebro</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0" lang="es-ES" sz="1800" spc="-1" strike="noStrike">
                          <a:solidFill>
                            <a:srgbClr val="de7400"/>
                          </a:solidFill>
                          <a:latin typeface="Calibri"/>
                        </a:rPr>
                        <a:t>Ω3: pescado azul, nueces, soja.</a:t>
                      </a:r>
                      <a:endParaRPr b="0" lang="es-ES" sz="1800" spc="-1" strike="noStrike">
                        <a:latin typeface="Arial"/>
                      </a:endParaRPr>
                    </a:p>
                    <a:p>
                      <a:pPr algn="ctr">
                        <a:lnSpc>
                          <a:spcPct val="100000"/>
                        </a:lnSpc>
                      </a:pPr>
                      <a:r>
                        <a:rPr b="0" lang="es-ES" sz="1800" spc="-1" strike="noStrike">
                          <a:solidFill>
                            <a:srgbClr val="de7400"/>
                          </a:solidFill>
                          <a:latin typeface="Calibri"/>
                        </a:rPr>
                        <a:t>Ω6: aceite de girasol y maíz, frutos secos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c>
                  <a:txBody>
                    <a:bodyPr anchor="ctr">
                      <a:noAutofit/>
                    </a:bodyPr>
                    <a:p>
                      <a:pPr algn="ctr">
                        <a:lnSpc>
                          <a:spcPct val="100000"/>
                        </a:lnSpc>
                      </a:pPr>
                      <a:r>
                        <a:rPr b="1" i="1" lang="es-ES" sz="2800" spc="-1" strike="noStrike">
                          <a:solidFill>
                            <a:srgbClr val="00b050"/>
                          </a:solidFill>
                          <a:latin typeface="Calibri"/>
                        </a:rPr>
                        <a:t>SÍ</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e8cc"/>
                    </a:solidFill>
                  </a:tcPr>
                </a:tc>
              </a:tr>
              <a:tr h="1214280">
                <a:tc>
                  <a:txBody>
                    <a:bodyPr anchor="ctr">
                      <a:noAutofit/>
                    </a:bodyPr>
                    <a:p>
                      <a:pPr algn="ctr">
                        <a:lnSpc>
                          <a:spcPct val="100000"/>
                        </a:lnSpc>
                      </a:pPr>
                      <a:r>
                        <a:rPr b="1" lang="es-ES" sz="2000" spc="-1" strike="noStrike">
                          <a:solidFill>
                            <a:srgbClr val="508fd4"/>
                          </a:solidFill>
                          <a:latin typeface="Calibri"/>
                        </a:rPr>
                        <a:t>Grasas trans o hidrogenadas</a:t>
                      </a:r>
                      <a:endParaRPr b="0" lang="es-ES" sz="20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800" spc="-1" strike="noStrike">
                          <a:solidFill>
                            <a:srgbClr val="277182"/>
                          </a:solidFill>
                          <a:latin typeface="Calibri"/>
                        </a:rPr>
                        <a:t>Ponen rígidas las arterias</a:t>
                      </a:r>
                      <a:endParaRPr b="0" lang="es-ES"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0" lang="es-ES" sz="1400" spc="-1" strike="noStrike">
                          <a:solidFill>
                            <a:srgbClr val="de7400"/>
                          </a:solidFill>
                          <a:latin typeface="Calibri"/>
                        </a:rPr>
                        <a:t>Aperitivos que van en “bolsa”, patatas preparadas para freír,  bollería industrial, galletas dulces y saladas, pasteles, pan de molde, biscotes, repostería, chucherías... </a:t>
                      </a:r>
                      <a:endParaRPr b="0" lang="es-ES" sz="14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c>
                  <a:txBody>
                    <a:bodyPr anchor="ctr">
                      <a:noAutofit/>
                    </a:bodyPr>
                    <a:p>
                      <a:pPr algn="ctr">
                        <a:lnSpc>
                          <a:spcPct val="100000"/>
                        </a:lnSpc>
                      </a:pPr>
                      <a:r>
                        <a:rPr b="1" i="1" lang="es-ES" sz="2800" spc="-1" strike="noStrike">
                          <a:solidFill>
                            <a:srgbClr val="ff0000"/>
                          </a:solidFill>
                          <a:latin typeface="Calibri"/>
                        </a:rPr>
                        <a:t>NO</a:t>
                      </a:r>
                      <a:endParaRPr b="0" lang="es-E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fff4e7"/>
                    </a:solidFill>
                  </a:tcPr>
                </a:tc>
              </a:tr>
            </a:tbl>
          </a:graphicData>
        </a:graphic>
      </p:graphicFrame>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665280" y="347040"/>
            <a:ext cx="6534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Grasas monoinsaturadas</a:t>
            </a:r>
            <a:endParaRPr b="0" lang="es-ES" sz="4400" spc="-1" strike="noStrike">
              <a:solidFill>
                <a:srgbClr val="000000"/>
              </a:solidFill>
              <a:latin typeface="Calibri"/>
            </a:endParaRPr>
          </a:p>
        </p:txBody>
      </p:sp>
      <p:pic>
        <p:nvPicPr>
          <p:cNvPr id="135" name="Imagen 3" descr=""/>
          <p:cNvPicPr/>
          <p:nvPr/>
        </p:nvPicPr>
        <p:blipFill>
          <a:blip r:embed="rId1"/>
          <a:stretch/>
        </p:blipFill>
        <p:spPr>
          <a:xfrm>
            <a:off x="7524720" y="6330960"/>
            <a:ext cx="1447560" cy="447480"/>
          </a:xfrm>
          <a:prstGeom prst="rect">
            <a:avLst/>
          </a:prstGeom>
          <a:ln w="9360">
            <a:noFill/>
          </a:ln>
        </p:spPr>
      </p:pic>
      <p:pic>
        <p:nvPicPr>
          <p:cNvPr id="136" name="Imagen 4" descr=""/>
          <p:cNvPicPr/>
          <p:nvPr/>
        </p:nvPicPr>
        <p:blipFill>
          <a:blip r:embed="rId2"/>
          <a:stretch/>
        </p:blipFill>
        <p:spPr>
          <a:xfrm>
            <a:off x="7559640" y="235080"/>
            <a:ext cx="1439640" cy="882360"/>
          </a:xfrm>
          <a:prstGeom prst="rect">
            <a:avLst/>
          </a:prstGeom>
          <a:ln w="9360">
            <a:noFill/>
          </a:ln>
        </p:spPr>
      </p:pic>
      <p:sp>
        <p:nvSpPr>
          <p:cNvPr id="137"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38" name="" descr=""/>
          <p:cNvPicPr/>
          <p:nvPr/>
        </p:nvPicPr>
        <p:blipFill>
          <a:blip r:embed="rId3"/>
          <a:stretch/>
        </p:blipFill>
        <p:spPr>
          <a:xfrm>
            <a:off x="7344000" y="4752360"/>
            <a:ext cx="1433520" cy="947160"/>
          </a:xfrm>
          <a:prstGeom prst="rect">
            <a:avLst/>
          </a:prstGeom>
          <a:ln>
            <a:noFill/>
          </a:ln>
        </p:spPr>
      </p:pic>
      <p:sp>
        <p:nvSpPr>
          <p:cNvPr id="139" name="CustomShape 3"/>
          <p:cNvSpPr/>
          <p:nvPr/>
        </p:nvSpPr>
        <p:spPr>
          <a:xfrm>
            <a:off x="720000" y="936000"/>
            <a:ext cx="7812720" cy="396000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1800" spc="-1" strike="noStrike">
              <a:latin typeface="Times New Roman"/>
            </a:endParaRPr>
          </a:p>
          <a:p>
            <a:pPr marL="396720" indent="-396360">
              <a:lnSpc>
                <a:spcPct val="90000"/>
              </a:lnSpc>
              <a:spcBef>
                <a:spcPts val="479"/>
              </a:spcBef>
            </a:pPr>
            <a:r>
              <a:rPr b="1" lang="es-ES" sz="2800" spc="-1" strike="noStrike">
                <a:solidFill>
                  <a:srgbClr val="000000"/>
                </a:solidFill>
                <a:latin typeface="Calibri"/>
                <a:ea typeface="DejaVu Sans"/>
              </a:rPr>
              <a:t>Aceite de oliva, aceitunas y aguacate.</a:t>
            </a:r>
            <a:endParaRPr b="0" lang="es-ES" sz="2800" spc="-1" strike="noStrike">
              <a:latin typeface="Times New Roman"/>
            </a:endParaRPr>
          </a:p>
          <a:p>
            <a:pPr marL="396720" indent="-396360">
              <a:lnSpc>
                <a:spcPct val="90000"/>
              </a:lnSpc>
              <a:spcBef>
                <a:spcPts val="479"/>
              </a:spcBef>
            </a:pPr>
            <a:endParaRPr b="0" lang="es-ES" sz="2800" spc="-1" strike="noStrike">
              <a:latin typeface="Times New Roman"/>
            </a:endParaRPr>
          </a:p>
          <a:p>
            <a:pPr marL="396720" indent="-396360">
              <a:lnSpc>
                <a:spcPct val="90000"/>
              </a:lnSpc>
              <a:spcBef>
                <a:spcPts val="479"/>
              </a:spcBef>
              <a:buSzPct val="100014"/>
              <a:buBlip>
                <a:blip r:embed="rId4"/>
              </a:buBlip>
            </a:pPr>
            <a:r>
              <a:rPr b="0" lang="es-ES" sz="2800" spc="-1" strike="noStrike">
                <a:solidFill>
                  <a:srgbClr val="000000"/>
                </a:solidFill>
                <a:latin typeface="Calibri"/>
                <a:ea typeface="DejaVu Sans"/>
              </a:rPr>
              <a:t>La mejor grasa es el aceite de oliva virgen. </a:t>
            </a:r>
            <a:endParaRPr b="0" lang="es-ES" sz="2800" spc="-1" strike="noStrike">
              <a:latin typeface="Times New Roman"/>
            </a:endParaRPr>
          </a:p>
          <a:p>
            <a:pPr marL="396720" indent="-396360">
              <a:lnSpc>
                <a:spcPct val="90000"/>
              </a:lnSpc>
              <a:spcBef>
                <a:spcPts val="479"/>
              </a:spcBef>
              <a:buSzPct val="100014"/>
              <a:buBlip>
                <a:blip r:embed="rId5"/>
              </a:buBlip>
            </a:pPr>
            <a:r>
              <a:rPr b="1" lang="es-ES" sz="2800" spc="-1" strike="noStrike">
                <a:solidFill>
                  <a:srgbClr val="ff0000"/>
                </a:solidFill>
                <a:latin typeface="Calibri"/>
                <a:ea typeface="DejaVu Sans"/>
              </a:rPr>
              <a:t>Protege frente a enfermedades cardiovasculares. </a:t>
            </a:r>
            <a:endParaRPr b="0" lang="es-ES" sz="2800" spc="-1" strike="noStrike">
              <a:latin typeface="Times New Roman"/>
            </a:endParaRPr>
          </a:p>
          <a:p>
            <a:pPr marL="396720" indent="-396360">
              <a:lnSpc>
                <a:spcPct val="90000"/>
              </a:lnSpc>
              <a:spcBef>
                <a:spcPts val="479"/>
              </a:spcBef>
            </a:pPr>
            <a:endParaRPr b="0" lang="es-ES" sz="2800" spc="-1" strike="noStrike">
              <a:latin typeface="Times New Roman"/>
            </a:endParaRPr>
          </a:p>
          <a:p>
            <a:pPr marL="396720" indent="-396360">
              <a:lnSpc>
                <a:spcPct val="90000"/>
              </a:lnSpc>
              <a:spcBef>
                <a:spcPts val="479"/>
              </a:spcBef>
              <a:buSzPct val="100014"/>
              <a:buBlip>
                <a:blip r:embed="rId6"/>
              </a:buBlip>
            </a:pPr>
            <a:r>
              <a:rPr b="0" lang="es-ES" sz="2800" spc="-1" strike="noStrike">
                <a:solidFill>
                  <a:srgbClr val="000000"/>
                </a:solidFill>
                <a:latin typeface="Calibri"/>
                <a:ea typeface="DejaVu Sans"/>
              </a:rPr>
              <a:t>Aliñar las ensaladas con aceite crudo de oliva es muy sano. </a:t>
            </a:r>
            <a:endParaRPr b="0" lang="es-ES" sz="2800" spc="-1" strike="noStrike">
              <a:latin typeface="Times New Roman"/>
            </a:endParaRPr>
          </a:p>
          <a:p>
            <a:pPr marL="396720" indent="-395640">
              <a:lnSpc>
                <a:spcPct val="115000"/>
              </a:lnSpc>
              <a:spcBef>
                <a:spcPts val="561"/>
              </a:spcBef>
              <a:buSzPct val="100014"/>
              <a:buBlip>
                <a:blip r:embed="rId7"/>
              </a:buBlip>
            </a:pPr>
            <a:r>
              <a:rPr b="0" lang="es-ES" sz="2800" spc="-1" strike="noStrike">
                <a:solidFill>
                  <a:srgbClr val="000000"/>
                </a:solidFill>
                <a:latin typeface="Calibri"/>
                <a:ea typeface="DejaVu Sans"/>
              </a:rPr>
              <a:t>Crudo es más saludable que el aceite                    cocido o frito.</a:t>
            </a:r>
            <a:endParaRPr b="0" lang="es-ES" sz="2800" spc="-1" strike="noStrike">
              <a:latin typeface="Times New Roman"/>
            </a:endParaRPr>
          </a:p>
          <a:p>
            <a:pPr>
              <a:lnSpc>
                <a:spcPct val="115000"/>
              </a:lnSpc>
              <a:spcBef>
                <a:spcPts val="561"/>
              </a:spcBef>
            </a:pPr>
            <a:endParaRPr b="0" lang="es-ES" sz="2800" spc="-1" strike="noStrike">
              <a:latin typeface="Times New Roman"/>
            </a:endParaRPr>
          </a:p>
        </p:txBody>
      </p:sp>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665280" y="347040"/>
            <a:ext cx="6534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Grasas saturadas</a:t>
            </a:r>
            <a:endParaRPr b="0" lang="es-ES" sz="4400" spc="-1" strike="noStrike">
              <a:solidFill>
                <a:srgbClr val="000000"/>
              </a:solidFill>
              <a:latin typeface="Calibri"/>
            </a:endParaRPr>
          </a:p>
        </p:txBody>
      </p:sp>
      <p:pic>
        <p:nvPicPr>
          <p:cNvPr id="141" name="Imagen 3" descr=""/>
          <p:cNvPicPr/>
          <p:nvPr/>
        </p:nvPicPr>
        <p:blipFill>
          <a:blip r:embed="rId1"/>
          <a:stretch/>
        </p:blipFill>
        <p:spPr>
          <a:xfrm>
            <a:off x="7524720" y="6330960"/>
            <a:ext cx="1447560" cy="447480"/>
          </a:xfrm>
          <a:prstGeom prst="rect">
            <a:avLst/>
          </a:prstGeom>
          <a:ln w="9360">
            <a:noFill/>
          </a:ln>
        </p:spPr>
      </p:pic>
      <p:pic>
        <p:nvPicPr>
          <p:cNvPr id="142" name="Imagen 4" descr=""/>
          <p:cNvPicPr/>
          <p:nvPr/>
        </p:nvPicPr>
        <p:blipFill>
          <a:blip r:embed="rId2"/>
          <a:stretch/>
        </p:blipFill>
        <p:spPr>
          <a:xfrm>
            <a:off x="7559640" y="235080"/>
            <a:ext cx="1439640" cy="882360"/>
          </a:xfrm>
          <a:prstGeom prst="rect">
            <a:avLst/>
          </a:prstGeom>
          <a:ln w="9360">
            <a:noFill/>
          </a:ln>
        </p:spPr>
      </p:pic>
      <p:sp>
        <p:nvSpPr>
          <p:cNvPr id="143"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44" name="" descr=""/>
          <p:cNvPicPr/>
          <p:nvPr/>
        </p:nvPicPr>
        <p:blipFill>
          <a:blip r:embed="rId3"/>
          <a:stretch/>
        </p:blipFill>
        <p:spPr>
          <a:xfrm>
            <a:off x="7344000" y="4752360"/>
            <a:ext cx="1433520" cy="947160"/>
          </a:xfrm>
          <a:prstGeom prst="rect">
            <a:avLst/>
          </a:prstGeom>
          <a:ln>
            <a:noFill/>
          </a:ln>
        </p:spPr>
      </p:pic>
      <p:sp>
        <p:nvSpPr>
          <p:cNvPr id="145" name="CustomShape 3"/>
          <p:cNvSpPr/>
          <p:nvPr/>
        </p:nvSpPr>
        <p:spPr>
          <a:xfrm>
            <a:off x="720000" y="936000"/>
            <a:ext cx="7812720" cy="396000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1800" spc="-1" strike="noStrike">
              <a:latin typeface="Times New Roman"/>
            </a:endParaRPr>
          </a:p>
          <a:p>
            <a:pPr marL="396720" indent="-396360">
              <a:lnSpc>
                <a:spcPct val="90000"/>
              </a:lnSpc>
              <a:spcBef>
                <a:spcPts val="479"/>
              </a:spcBef>
            </a:pPr>
            <a:r>
              <a:rPr b="1" lang="es-ES" sz="2800" spc="-1" strike="noStrike">
                <a:solidFill>
                  <a:srgbClr val="ff0000"/>
                </a:solidFill>
                <a:latin typeface="Calibri"/>
                <a:ea typeface="DejaVu Sans"/>
              </a:rPr>
              <a:t>Aumentan el colesterol y el riesgo de cardiopatías. </a:t>
            </a:r>
            <a:endParaRPr b="0" lang="es-ES" sz="2800" spc="-1" strike="noStrike">
              <a:latin typeface="Times New Roman"/>
            </a:endParaRPr>
          </a:p>
          <a:p>
            <a:pPr marL="396720" indent="-396360">
              <a:lnSpc>
                <a:spcPct val="90000"/>
              </a:lnSpc>
              <a:spcBef>
                <a:spcPts val="479"/>
              </a:spcBef>
              <a:buSzPct val="116684"/>
              <a:buBlip>
                <a:blip r:embed="rId4"/>
              </a:buBlip>
            </a:pPr>
            <a:r>
              <a:rPr b="0" lang="es-ES" sz="2400" spc="-1" strike="noStrike">
                <a:solidFill>
                  <a:srgbClr val="000000"/>
                </a:solidFill>
                <a:latin typeface="Calibri"/>
                <a:ea typeface="DejaVu Sans"/>
              </a:rPr>
              <a:t>Carne, leche, queso, mantequilla. Grasas vegetales como el aceite de coco o palma.</a:t>
            </a:r>
            <a:endParaRPr b="0" lang="es-ES" sz="2400" spc="-1" strike="noStrike">
              <a:latin typeface="Times New Roman"/>
            </a:endParaRPr>
          </a:p>
          <a:p>
            <a:pPr marL="396720" indent="-396360">
              <a:lnSpc>
                <a:spcPct val="90000"/>
              </a:lnSpc>
              <a:spcBef>
                <a:spcPts val="479"/>
              </a:spcBef>
              <a:buSzPct val="116684"/>
              <a:buBlip>
                <a:blip r:embed="rId5"/>
              </a:buBlip>
            </a:pPr>
            <a:r>
              <a:rPr b="0" lang="es-ES" sz="2400" spc="-1" strike="noStrike">
                <a:solidFill>
                  <a:srgbClr val="000000"/>
                </a:solidFill>
                <a:latin typeface="Calibri"/>
                <a:ea typeface="DejaVu Sans"/>
              </a:rPr>
              <a:t>El jamón cocido, el 'bacon' o las salchichas son carnes procesadas y se recomienda evitar su consumo.</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marL="396720" indent="-396360">
              <a:lnSpc>
                <a:spcPct val="90000"/>
              </a:lnSpc>
              <a:spcBef>
                <a:spcPts val="561"/>
              </a:spcBef>
            </a:pPr>
            <a:r>
              <a:rPr b="1" lang="es-ES" sz="2800" spc="-1" strike="noStrike">
                <a:solidFill>
                  <a:srgbClr val="ff0000"/>
                </a:solidFill>
                <a:latin typeface="Calibri"/>
                <a:ea typeface="DejaVu Sans"/>
              </a:rPr>
              <a:t>Colesterol:</a:t>
            </a:r>
            <a:endParaRPr b="0" lang="es-ES" sz="2800" spc="-1" strike="noStrike">
              <a:latin typeface="Times New Roman"/>
            </a:endParaRPr>
          </a:p>
          <a:p>
            <a:pPr marL="396720" indent="-396360">
              <a:lnSpc>
                <a:spcPct val="90000"/>
              </a:lnSpc>
              <a:spcBef>
                <a:spcPts val="479"/>
              </a:spcBef>
              <a:buSzPct val="116684"/>
              <a:buBlip>
                <a:blip r:embed="rId6"/>
              </a:buBlip>
            </a:pPr>
            <a:r>
              <a:rPr b="0" lang="es-ES" sz="2400" spc="-1" strike="noStrike">
                <a:solidFill>
                  <a:srgbClr val="000000"/>
                </a:solidFill>
                <a:latin typeface="Calibri"/>
                <a:ea typeface="DejaVu Sans"/>
              </a:rPr>
              <a:t>- </a:t>
            </a:r>
            <a:r>
              <a:rPr b="1" lang="es-ES" sz="2400" spc="-1" strike="noStrike">
                <a:solidFill>
                  <a:srgbClr val="000000"/>
                </a:solidFill>
                <a:latin typeface="Calibri"/>
                <a:ea typeface="DejaVu Sans"/>
              </a:rPr>
              <a:t>LDL</a:t>
            </a:r>
            <a:r>
              <a:rPr b="0" lang="es-ES" sz="2400" spc="-1" strike="noStrike">
                <a:solidFill>
                  <a:srgbClr val="000000"/>
                </a:solidFill>
                <a:latin typeface="Calibri"/>
                <a:ea typeface="DejaVu Sans"/>
              </a:rPr>
              <a:t>: son lipoproteínas de baja densidad. Causan la  arteriosclerosis. Colesterol “malo”.</a:t>
            </a:r>
            <a:endParaRPr b="0" lang="es-ES" sz="2400" spc="-1" strike="noStrike">
              <a:latin typeface="Times New Roman"/>
            </a:endParaRPr>
          </a:p>
          <a:p>
            <a:pPr marL="396720" indent="-396360">
              <a:lnSpc>
                <a:spcPct val="90000"/>
              </a:lnSpc>
              <a:spcBef>
                <a:spcPts val="479"/>
              </a:spcBef>
              <a:buSzPct val="116684"/>
              <a:buBlip>
                <a:blip r:embed="rId7"/>
              </a:buBlip>
            </a:pPr>
            <a:r>
              <a:rPr b="0" lang="es-ES" sz="2400" spc="-1" strike="noStrike">
                <a:solidFill>
                  <a:srgbClr val="000000"/>
                </a:solidFill>
                <a:latin typeface="Calibri"/>
                <a:ea typeface="DejaVu Sans"/>
              </a:rPr>
              <a:t>- </a:t>
            </a:r>
            <a:r>
              <a:rPr b="1" lang="es-ES" sz="2400" spc="-1" strike="noStrike">
                <a:solidFill>
                  <a:srgbClr val="000000"/>
                </a:solidFill>
                <a:latin typeface="Calibri"/>
                <a:ea typeface="DejaVu Sans"/>
              </a:rPr>
              <a:t>HDL</a:t>
            </a:r>
            <a:r>
              <a:rPr b="0" lang="es-ES" sz="2400" spc="-1" strike="noStrike">
                <a:solidFill>
                  <a:srgbClr val="000000"/>
                </a:solidFill>
                <a:latin typeface="Calibri"/>
                <a:ea typeface="DejaVu Sans"/>
              </a:rPr>
              <a:t>: son proteínas más densas. Es el llamado       colesterol “bueno”. </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a:lnSpc>
                <a:spcPct val="115000"/>
              </a:lnSpc>
              <a:spcBef>
                <a:spcPts val="561"/>
              </a:spcBef>
            </a:pPr>
            <a:endParaRPr b="0" lang="es-ES" sz="2400" spc="-1" strike="noStrike">
              <a:latin typeface="Times New Roman"/>
            </a:endParaRPr>
          </a:p>
        </p:txBody>
      </p:sp>
    </p:spTree>
  </p:cSld>
  <p:transition>
    <p:fad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665280" y="347040"/>
            <a:ext cx="6534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Recomendaciones (I)</a:t>
            </a:r>
            <a:endParaRPr b="0" lang="es-ES" sz="4400" spc="-1" strike="noStrike">
              <a:solidFill>
                <a:srgbClr val="000000"/>
              </a:solidFill>
              <a:latin typeface="Calibri"/>
            </a:endParaRPr>
          </a:p>
        </p:txBody>
      </p:sp>
      <p:pic>
        <p:nvPicPr>
          <p:cNvPr id="147" name="Imagen 3" descr=""/>
          <p:cNvPicPr/>
          <p:nvPr/>
        </p:nvPicPr>
        <p:blipFill>
          <a:blip r:embed="rId1"/>
          <a:stretch/>
        </p:blipFill>
        <p:spPr>
          <a:xfrm>
            <a:off x="7524720" y="6330960"/>
            <a:ext cx="1447560" cy="447480"/>
          </a:xfrm>
          <a:prstGeom prst="rect">
            <a:avLst/>
          </a:prstGeom>
          <a:ln w="9360">
            <a:noFill/>
          </a:ln>
        </p:spPr>
      </p:pic>
      <p:pic>
        <p:nvPicPr>
          <p:cNvPr id="148" name="Imagen 4" descr=""/>
          <p:cNvPicPr/>
          <p:nvPr/>
        </p:nvPicPr>
        <p:blipFill>
          <a:blip r:embed="rId2"/>
          <a:stretch/>
        </p:blipFill>
        <p:spPr>
          <a:xfrm>
            <a:off x="7559640" y="235080"/>
            <a:ext cx="1439640" cy="882360"/>
          </a:xfrm>
          <a:prstGeom prst="rect">
            <a:avLst/>
          </a:prstGeom>
          <a:ln w="9360">
            <a:noFill/>
          </a:ln>
        </p:spPr>
      </p:pic>
      <p:sp>
        <p:nvSpPr>
          <p:cNvPr id="149"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50" name="" descr=""/>
          <p:cNvPicPr/>
          <p:nvPr/>
        </p:nvPicPr>
        <p:blipFill>
          <a:blip r:embed="rId3"/>
          <a:stretch/>
        </p:blipFill>
        <p:spPr>
          <a:xfrm>
            <a:off x="7344000" y="4752360"/>
            <a:ext cx="1433520" cy="947160"/>
          </a:xfrm>
          <a:prstGeom prst="rect">
            <a:avLst/>
          </a:prstGeom>
          <a:ln>
            <a:noFill/>
          </a:ln>
        </p:spPr>
      </p:pic>
      <p:sp>
        <p:nvSpPr>
          <p:cNvPr id="151" name="CustomShape 3"/>
          <p:cNvSpPr/>
          <p:nvPr/>
        </p:nvSpPr>
        <p:spPr>
          <a:xfrm>
            <a:off x="720000" y="347040"/>
            <a:ext cx="7812720" cy="454896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1800" spc="-1" strike="noStrike">
              <a:latin typeface="Times New Roman"/>
            </a:endParaRPr>
          </a:p>
          <a:p>
            <a:pPr marL="396720" indent="-396360">
              <a:lnSpc>
                <a:spcPct val="90000"/>
              </a:lnSpc>
              <a:spcBef>
                <a:spcPts val="479"/>
              </a:spcBef>
            </a:pPr>
            <a:endParaRPr b="0" lang="es-ES" sz="1800" spc="-1" strike="noStrike">
              <a:latin typeface="Times New Roman"/>
            </a:endParaRPr>
          </a:p>
          <a:p>
            <a:pPr marL="396720" indent="-396360">
              <a:lnSpc>
                <a:spcPct val="90000"/>
              </a:lnSpc>
              <a:spcBef>
                <a:spcPts val="479"/>
              </a:spcBef>
              <a:buSzPct val="116684"/>
              <a:buBlip>
                <a:blip r:embed="rId4"/>
              </a:buBlip>
            </a:pPr>
            <a:r>
              <a:rPr b="0" lang="es-ES" sz="2400" spc="-1" strike="noStrike">
                <a:solidFill>
                  <a:srgbClr val="000000"/>
                </a:solidFill>
                <a:latin typeface="Calibri"/>
                <a:ea typeface="DejaVu Sans"/>
              </a:rPr>
              <a:t>Leche materna. </a:t>
            </a:r>
            <a:endParaRPr b="0" lang="es-ES" sz="2400" spc="-1" strike="noStrike">
              <a:latin typeface="Times New Roman"/>
            </a:endParaRPr>
          </a:p>
          <a:p>
            <a:pPr marL="396720" indent="-396360">
              <a:lnSpc>
                <a:spcPct val="90000"/>
              </a:lnSpc>
              <a:spcBef>
                <a:spcPts val="479"/>
              </a:spcBef>
              <a:buSzPct val="116684"/>
              <a:buBlip>
                <a:blip r:embed="rId5"/>
              </a:buBlip>
            </a:pPr>
            <a:r>
              <a:rPr b="0" lang="es-ES" sz="2400" spc="-1" strike="noStrike">
                <a:solidFill>
                  <a:srgbClr val="000000"/>
                </a:solidFill>
                <a:latin typeface="Calibri"/>
                <a:ea typeface="DejaVu Sans"/>
              </a:rPr>
              <a:t>No bollería industrial. </a:t>
            </a:r>
            <a:endParaRPr b="0" lang="es-ES" sz="2400" spc="-1" strike="noStrike">
              <a:latin typeface="Times New Roman"/>
            </a:endParaRPr>
          </a:p>
          <a:p>
            <a:pPr marL="396720" indent="-396360">
              <a:lnSpc>
                <a:spcPct val="90000"/>
              </a:lnSpc>
              <a:spcBef>
                <a:spcPts val="479"/>
              </a:spcBef>
              <a:buSzPct val="116684"/>
              <a:buBlip>
                <a:blip r:embed="rId6"/>
              </a:buBlip>
            </a:pPr>
            <a:r>
              <a:rPr b="0" lang="es-ES" sz="2400" spc="-1" strike="noStrike">
                <a:solidFill>
                  <a:srgbClr val="000000"/>
                </a:solidFill>
                <a:latin typeface="Calibri"/>
                <a:ea typeface="DejaVu Sans"/>
              </a:rPr>
              <a:t>Si en el envase pone “aceite vegetal”, NO es aceite de oliva. </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marL="396720" indent="-396360">
              <a:lnSpc>
                <a:spcPct val="90000"/>
              </a:lnSpc>
              <a:spcBef>
                <a:spcPts val="479"/>
              </a:spcBef>
              <a:buSzPct val="116684"/>
              <a:buBlip>
                <a:blip r:embed="rId7"/>
              </a:buBlip>
            </a:pPr>
            <a:r>
              <a:rPr b="0" lang="es-ES" sz="2400" spc="-1" strike="noStrike">
                <a:solidFill>
                  <a:srgbClr val="000000"/>
                </a:solidFill>
                <a:latin typeface="Calibri"/>
                <a:ea typeface="DejaVu Sans"/>
              </a:rPr>
              <a:t>¿Pan de molde o pan de barra? </a:t>
            </a:r>
            <a:endParaRPr b="0" lang="es-ES" sz="2400" spc="-1" strike="noStrike">
              <a:latin typeface="Times New Roman"/>
            </a:endParaRPr>
          </a:p>
          <a:p>
            <a:pPr marL="396720" indent="-396360">
              <a:lnSpc>
                <a:spcPct val="90000"/>
              </a:lnSpc>
              <a:spcBef>
                <a:spcPts val="479"/>
              </a:spcBef>
              <a:buSzPct val="116684"/>
              <a:buBlip>
                <a:blip r:embed="rId8"/>
              </a:buBlip>
            </a:pPr>
            <a:r>
              <a:rPr b="0" lang="es-ES" sz="2400" spc="-1" strike="noStrike">
                <a:solidFill>
                  <a:srgbClr val="000000"/>
                </a:solidFill>
                <a:latin typeface="Calibri"/>
                <a:ea typeface="DejaVu Sans"/>
              </a:rPr>
              <a:t>¿Mantequilla o aceite de oliva? ¡Tú eliges!</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marL="396720" indent="-396360">
              <a:lnSpc>
                <a:spcPct val="90000"/>
              </a:lnSpc>
              <a:spcBef>
                <a:spcPts val="479"/>
              </a:spcBef>
              <a:buSzPct val="116684"/>
              <a:buBlip>
                <a:blip r:embed="rId9"/>
              </a:buBlip>
            </a:pPr>
            <a:r>
              <a:rPr b="0" lang="es-ES" sz="2400" spc="-1" strike="noStrike">
                <a:solidFill>
                  <a:srgbClr val="000000"/>
                </a:solidFill>
                <a:latin typeface="Calibri"/>
                <a:ea typeface="DejaVu Sans"/>
              </a:rPr>
              <a:t>¿Le quitas la piel al pollo? Hazlo.</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marL="396720" indent="-396360">
              <a:lnSpc>
                <a:spcPct val="90000"/>
              </a:lnSpc>
              <a:spcBef>
                <a:spcPts val="479"/>
              </a:spcBef>
              <a:buSzPct val="116684"/>
              <a:buBlip>
                <a:blip r:embed="rId10"/>
              </a:buBlip>
            </a:pPr>
            <a:r>
              <a:rPr b="0" lang="es-ES" sz="2400" spc="-1" strike="noStrike">
                <a:solidFill>
                  <a:srgbClr val="000000"/>
                </a:solidFill>
                <a:latin typeface="Calibri"/>
                <a:ea typeface="DejaVu Sans"/>
              </a:rPr>
              <a:t>Cuidado con los cereales del desayuno. </a:t>
            </a:r>
            <a:endParaRPr b="0" lang="es-ES" sz="2400" spc="-1" strike="noStrike">
              <a:latin typeface="Times New Roman"/>
            </a:endParaRPr>
          </a:p>
          <a:p>
            <a:pPr marL="396720" indent="-396360">
              <a:lnSpc>
                <a:spcPct val="90000"/>
              </a:lnSpc>
              <a:spcBef>
                <a:spcPts val="479"/>
              </a:spcBef>
              <a:buSzPct val="116684"/>
              <a:buBlip>
                <a:blip r:embed="rId11"/>
              </a:buBlip>
            </a:pPr>
            <a:r>
              <a:rPr b="0" lang="es-ES" sz="2400" spc="-1" strike="noStrike">
                <a:solidFill>
                  <a:srgbClr val="000000"/>
                </a:solidFill>
                <a:latin typeface="Calibri"/>
                <a:ea typeface="DejaVu Sans"/>
              </a:rPr>
              <a:t>Mejor pan integral. </a:t>
            </a: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marL="396720" indent="-396360">
              <a:lnSpc>
                <a:spcPct val="90000"/>
              </a:lnSpc>
              <a:spcBef>
                <a:spcPts val="561"/>
              </a:spcBef>
            </a:pPr>
            <a:endParaRPr b="0" lang="es-ES" sz="2400" spc="-1" strike="noStrike">
              <a:latin typeface="Times New Roman"/>
            </a:endParaRPr>
          </a:p>
          <a:p>
            <a:pPr marL="396720" indent="-396360">
              <a:lnSpc>
                <a:spcPct val="90000"/>
              </a:lnSpc>
              <a:spcBef>
                <a:spcPts val="479"/>
              </a:spcBef>
            </a:pPr>
            <a:endParaRPr b="0" lang="es-ES" sz="2400" spc="-1" strike="noStrike">
              <a:latin typeface="Times New Roman"/>
            </a:endParaRPr>
          </a:p>
          <a:p>
            <a:pPr>
              <a:lnSpc>
                <a:spcPct val="115000"/>
              </a:lnSpc>
              <a:spcBef>
                <a:spcPts val="561"/>
              </a:spcBef>
            </a:pPr>
            <a:endParaRPr b="0" lang="es-ES" sz="2400" spc="-1" strike="noStrike">
              <a:latin typeface="Times New Roman"/>
            </a:endParaRPr>
          </a:p>
        </p:txBody>
      </p:sp>
    </p:spTree>
  </p:cSld>
  <p:transition>
    <p:fad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extShape 1"/>
          <p:cNvSpPr txBox="1"/>
          <p:nvPr/>
        </p:nvSpPr>
        <p:spPr>
          <a:xfrm>
            <a:off x="665280" y="347040"/>
            <a:ext cx="6534720" cy="442800"/>
          </a:xfrm>
          <a:prstGeom prst="rect">
            <a:avLst/>
          </a:prstGeom>
          <a:noFill/>
          <a:ln>
            <a:noFill/>
          </a:ln>
        </p:spPr>
        <p:txBody>
          <a:bodyPr lIns="0" rIns="0" tIns="0" bIns="0">
            <a:noAutofit/>
          </a:bodyPr>
          <a:p>
            <a:pPr marL="396720" indent="-396360">
              <a:lnSpc>
                <a:spcPct val="90000"/>
              </a:lnSpc>
              <a:spcBef>
                <a:spcPts val="641"/>
              </a:spcBef>
            </a:pPr>
            <a:r>
              <a:rPr b="0" lang="es-ES" sz="4400" spc="-1" strike="noStrike">
                <a:solidFill>
                  <a:srgbClr val="000000"/>
                </a:solidFill>
                <a:latin typeface="Calibri"/>
              </a:rPr>
              <a:t>Recomendaciones (II)</a:t>
            </a:r>
            <a:endParaRPr b="0" lang="es-ES" sz="4400" spc="-1" strike="noStrike">
              <a:solidFill>
                <a:srgbClr val="000000"/>
              </a:solidFill>
              <a:latin typeface="Calibri"/>
            </a:endParaRPr>
          </a:p>
        </p:txBody>
      </p:sp>
      <p:pic>
        <p:nvPicPr>
          <p:cNvPr id="153" name="Imagen 3" descr=""/>
          <p:cNvPicPr/>
          <p:nvPr/>
        </p:nvPicPr>
        <p:blipFill>
          <a:blip r:embed="rId1"/>
          <a:stretch/>
        </p:blipFill>
        <p:spPr>
          <a:xfrm>
            <a:off x="7524720" y="6330960"/>
            <a:ext cx="1447560" cy="447480"/>
          </a:xfrm>
          <a:prstGeom prst="rect">
            <a:avLst/>
          </a:prstGeom>
          <a:ln w="9360">
            <a:noFill/>
          </a:ln>
        </p:spPr>
      </p:pic>
      <p:pic>
        <p:nvPicPr>
          <p:cNvPr id="154" name="Imagen 4" descr=""/>
          <p:cNvPicPr/>
          <p:nvPr/>
        </p:nvPicPr>
        <p:blipFill>
          <a:blip r:embed="rId2"/>
          <a:stretch/>
        </p:blipFill>
        <p:spPr>
          <a:xfrm>
            <a:off x="7559640" y="235080"/>
            <a:ext cx="1439640" cy="882360"/>
          </a:xfrm>
          <a:prstGeom prst="rect">
            <a:avLst/>
          </a:prstGeom>
          <a:ln w="9360">
            <a:noFill/>
          </a:ln>
        </p:spPr>
      </p:pic>
      <p:sp>
        <p:nvSpPr>
          <p:cNvPr id="155" name="CustomShape 2"/>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56" name="" descr=""/>
          <p:cNvPicPr/>
          <p:nvPr/>
        </p:nvPicPr>
        <p:blipFill>
          <a:blip r:embed="rId3"/>
          <a:stretch/>
        </p:blipFill>
        <p:spPr>
          <a:xfrm>
            <a:off x="7344000" y="4752360"/>
            <a:ext cx="1433520" cy="947160"/>
          </a:xfrm>
          <a:prstGeom prst="rect">
            <a:avLst/>
          </a:prstGeom>
          <a:ln>
            <a:noFill/>
          </a:ln>
        </p:spPr>
      </p:pic>
      <p:sp>
        <p:nvSpPr>
          <p:cNvPr id="157" name="CustomShape 3"/>
          <p:cNvSpPr/>
          <p:nvPr/>
        </p:nvSpPr>
        <p:spPr>
          <a:xfrm>
            <a:off x="720000" y="347040"/>
            <a:ext cx="7812720" cy="4548960"/>
          </a:xfrm>
          <a:prstGeom prst="rect">
            <a:avLst/>
          </a:prstGeom>
          <a:noFill/>
          <a:ln w="9360">
            <a:noFill/>
          </a:ln>
        </p:spPr>
        <p:style>
          <a:lnRef idx="0"/>
          <a:fillRef idx="0"/>
          <a:effectRef idx="0"/>
          <a:fontRef idx="minor"/>
        </p:style>
        <p:txBody>
          <a:bodyPr lIns="0" rIns="0" tIns="0" bIns="0">
            <a:noAutofit/>
          </a:bodyPr>
          <a:p>
            <a:pPr>
              <a:lnSpc>
                <a:spcPct val="90000"/>
              </a:lnSpc>
              <a:spcBef>
                <a:spcPts val="561"/>
              </a:spcBef>
            </a:pPr>
            <a:endParaRPr b="0" lang="es-ES" sz="1800" spc="-1" strike="noStrike">
              <a:latin typeface="Times New Roman"/>
            </a:endParaRPr>
          </a:p>
          <a:p>
            <a:pPr marL="396720" indent="-396360">
              <a:lnSpc>
                <a:spcPct val="90000"/>
              </a:lnSpc>
              <a:spcBef>
                <a:spcPts val="479"/>
              </a:spcBef>
            </a:pPr>
            <a:endParaRPr b="0" lang="es-ES" sz="1800" spc="-1" strike="noStrike">
              <a:latin typeface="Times New Roman"/>
            </a:endParaRPr>
          </a:p>
          <a:p>
            <a:pPr marL="396720" indent="-396360">
              <a:lnSpc>
                <a:spcPct val="90000"/>
              </a:lnSpc>
              <a:spcBef>
                <a:spcPts val="479"/>
              </a:spcBef>
              <a:buSzPct val="116684"/>
              <a:buBlip>
                <a:blip r:embed="rId4"/>
              </a:buBlip>
            </a:pPr>
            <a:r>
              <a:rPr b="0" lang="es-ES" sz="2400" spc="-1" strike="noStrike">
                <a:solidFill>
                  <a:srgbClr val="000000"/>
                </a:solidFill>
                <a:latin typeface="Calibri"/>
                <a:ea typeface="DejaVu Sans"/>
              </a:rPr>
              <a:t>Come más pescado. No te olvides del pescado azul (sardina, boquerón, anchoa, arenque, atún, caballa, salmón, trucha).</a:t>
            </a:r>
            <a:endParaRPr b="0" lang="es-ES" sz="2400" spc="-1" strike="noStrike">
              <a:latin typeface="Times New Roman"/>
            </a:endParaRPr>
          </a:p>
          <a:p>
            <a:pPr marL="396720" indent="-396360">
              <a:lnSpc>
                <a:spcPct val="90000"/>
              </a:lnSpc>
              <a:spcBef>
                <a:spcPts val="479"/>
              </a:spcBef>
              <a:buSzPct val="116684"/>
              <a:buBlip>
                <a:blip r:embed="rId5"/>
              </a:buBlip>
            </a:pPr>
            <a:r>
              <a:rPr b="0" lang="es-ES" sz="2400" spc="-1" strike="noStrike">
                <a:solidFill>
                  <a:srgbClr val="000000"/>
                </a:solidFill>
                <a:latin typeface="Calibri"/>
                <a:ea typeface="DejaVu Sans"/>
              </a:rPr>
              <a:t>Mejor pescados que carnes. Y </a:t>
            </a:r>
            <a:r>
              <a:rPr b="1" lang="es-ES" sz="2400" spc="-1" strike="noStrike">
                <a:solidFill>
                  <a:srgbClr val="000000"/>
                </a:solidFill>
                <a:latin typeface="Calibri"/>
                <a:ea typeface="DejaVu Sans"/>
              </a:rPr>
              <a:t>mejor carne magra como el pollo </a:t>
            </a:r>
            <a:r>
              <a:rPr b="0" lang="es-ES" sz="2400" spc="-1" strike="noStrike">
                <a:solidFill>
                  <a:srgbClr val="000000"/>
                </a:solidFill>
                <a:latin typeface="Calibri"/>
                <a:ea typeface="DejaVu Sans"/>
              </a:rPr>
              <a:t>que chuletas, salchichas, hamburguesas...</a:t>
            </a:r>
            <a:endParaRPr b="0" lang="es-ES" sz="2400" spc="-1" strike="noStrike">
              <a:latin typeface="Times New Roman"/>
            </a:endParaRPr>
          </a:p>
          <a:p>
            <a:pPr marL="396720" indent="-396360">
              <a:lnSpc>
                <a:spcPct val="90000"/>
              </a:lnSpc>
              <a:spcBef>
                <a:spcPts val="479"/>
              </a:spcBef>
              <a:buSzPct val="116684"/>
              <a:buBlip>
                <a:blip r:embed="rId6"/>
              </a:buBlip>
            </a:pPr>
            <a:r>
              <a:rPr b="0" lang="es-ES" sz="2400" spc="-1" strike="noStrike">
                <a:solidFill>
                  <a:srgbClr val="000000"/>
                </a:solidFill>
                <a:latin typeface="Calibri"/>
                <a:ea typeface="DejaVu Sans"/>
              </a:rPr>
              <a:t>¿Te atreves a sustituir las patatas fritas por una buena ensalada?</a:t>
            </a:r>
            <a:endParaRPr b="0" lang="es-ES" sz="2400" spc="-1" strike="noStrike">
              <a:latin typeface="Times New Roman"/>
            </a:endParaRPr>
          </a:p>
          <a:p>
            <a:pPr marL="396720" indent="-396360">
              <a:lnSpc>
                <a:spcPct val="90000"/>
              </a:lnSpc>
              <a:spcBef>
                <a:spcPts val="479"/>
              </a:spcBef>
              <a:buSzPct val="116684"/>
              <a:buBlip>
                <a:blip r:embed="rId7"/>
              </a:buBlip>
            </a:pPr>
            <a:r>
              <a:rPr b="0" lang="es-ES" sz="2400" spc="-1" strike="noStrike">
                <a:solidFill>
                  <a:srgbClr val="000000"/>
                </a:solidFill>
                <a:latin typeface="Calibri"/>
                <a:ea typeface="DejaVu Sans"/>
              </a:rPr>
              <a:t>Mejor aceite de oliva que salsas. </a:t>
            </a:r>
            <a:endParaRPr b="0" lang="es-ES" sz="2400" spc="-1" strike="noStrike">
              <a:latin typeface="Times New Roman"/>
            </a:endParaRPr>
          </a:p>
          <a:p>
            <a:pPr marL="396720" indent="-396360">
              <a:lnSpc>
                <a:spcPct val="90000"/>
              </a:lnSpc>
              <a:spcBef>
                <a:spcPts val="479"/>
              </a:spcBef>
              <a:buSzPct val="116684"/>
              <a:buBlip>
                <a:blip r:embed="rId8"/>
              </a:buBlip>
            </a:pPr>
            <a:r>
              <a:rPr b="0" lang="es-ES" sz="2400" spc="-1" strike="noStrike">
                <a:solidFill>
                  <a:srgbClr val="000000"/>
                </a:solidFill>
                <a:latin typeface="Calibri"/>
                <a:ea typeface="DejaVu Sans"/>
              </a:rPr>
              <a:t>Las palomitas son cereales (maíz) con mantequilla y aceites vegetales. </a:t>
            </a:r>
            <a:endParaRPr b="0" lang="es-ES" sz="2400" spc="-1" strike="noStrike">
              <a:latin typeface="Times New Roman"/>
            </a:endParaRPr>
          </a:p>
          <a:p>
            <a:pPr marL="396720" indent="-396360">
              <a:lnSpc>
                <a:spcPct val="90000"/>
              </a:lnSpc>
              <a:spcBef>
                <a:spcPts val="479"/>
              </a:spcBef>
              <a:buSzPct val="116684"/>
              <a:buBlip>
                <a:blip r:embed="rId9"/>
              </a:buBlip>
            </a:pPr>
            <a:r>
              <a:rPr b="0" lang="es-ES" sz="2400" spc="-1" strike="noStrike">
                <a:solidFill>
                  <a:srgbClr val="000000"/>
                </a:solidFill>
                <a:latin typeface="Calibri"/>
                <a:ea typeface="DejaVu Sans"/>
              </a:rPr>
              <a:t>Hay que hacer una lista antes de ir a comprar.</a:t>
            </a:r>
            <a:endParaRPr b="0" lang="es-ES" sz="2400" spc="-1" strike="noStrike">
              <a:latin typeface="Times New Roman"/>
            </a:endParaRPr>
          </a:p>
          <a:p>
            <a:pPr marL="396720" indent="-396360">
              <a:lnSpc>
                <a:spcPct val="90000"/>
              </a:lnSpc>
              <a:spcBef>
                <a:spcPts val="479"/>
              </a:spcBef>
              <a:buSzPct val="116684"/>
              <a:buBlip>
                <a:blip r:embed="rId10"/>
              </a:buBlip>
            </a:pPr>
            <a:r>
              <a:rPr b="0" lang="es-ES" sz="2400" spc="-1" strike="noStrike">
                <a:solidFill>
                  <a:srgbClr val="000000"/>
                </a:solidFill>
                <a:latin typeface="Calibri"/>
                <a:ea typeface="DejaVu Sans"/>
              </a:rPr>
              <a:t>Aprende y enseña a leer las etiquetas. </a:t>
            </a:r>
            <a:r>
              <a:rPr b="0" lang="es-ES" sz="1800" spc="-1" strike="noStrike">
                <a:solidFill>
                  <a:srgbClr val="000000"/>
                </a:solidFill>
                <a:latin typeface="Calibri"/>
                <a:ea typeface="DejaVu Sans"/>
              </a:rPr>
              <a:t> </a:t>
            </a:r>
            <a:endParaRPr b="0" lang="es-ES" sz="1800" spc="-1" strike="noStrike">
              <a:latin typeface="Times New Roman"/>
            </a:endParaRPr>
          </a:p>
          <a:p>
            <a:pPr marL="396720" indent="-396360">
              <a:lnSpc>
                <a:spcPct val="90000"/>
              </a:lnSpc>
              <a:spcBef>
                <a:spcPts val="479"/>
              </a:spcBef>
            </a:pPr>
            <a:endParaRPr b="0" lang="es-ES" sz="1800" spc="-1" strike="noStrike">
              <a:latin typeface="Times New Roman"/>
            </a:endParaRPr>
          </a:p>
          <a:p>
            <a:pPr marL="396720" indent="-396360">
              <a:lnSpc>
                <a:spcPct val="90000"/>
              </a:lnSpc>
              <a:spcBef>
                <a:spcPts val="561"/>
              </a:spcBef>
            </a:pPr>
            <a:endParaRPr b="0" lang="es-ES" sz="1800" spc="-1" strike="noStrike">
              <a:latin typeface="Times New Roman"/>
            </a:endParaRPr>
          </a:p>
          <a:p>
            <a:pPr marL="396720" indent="-396360">
              <a:lnSpc>
                <a:spcPct val="90000"/>
              </a:lnSpc>
              <a:spcBef>
                <a:spcPts val="479"/>
              </a:spcBef>
            </a:pPr>
            <a:endParaRPr b="0" lang="es-ES" sz="1800" spc="-1" strike="noStrike">
              <a:latin typeface="Times New Roman"/>
            </a:endParaRPr>
          </a:p>
          <a:p>
            <a:pPr>
              <a:lnSpc>
                <a:spcPct val="115000"/>
              </a:lnSpc>
              <a:spcBef>
                <a:spcPts val="561"/>
              </a:spcBef>
            </a:pPr>
            <a:endParaRPr b="0" lang="es-ES" sz="1800" spc="-1" strike="noStrike">
              <a:latin typeface="Times New Roman"/>
            </a:endParaRPr>
          </a:p>
        </p:txBody>
      </p:sp>
    </p:spTree>
  </p:cSld>
  <p:transition>
    <p:fade/>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8" name="TextShape 1"/>
          <p:cNvSpPr txBox="1"/>
          <p:nvPr/>
        </p:nvSpPr>
        <p:spPr>
          <a:xfrm>
            <a:off x="824760" y="487440"/>
            <a:ext cx="7023240" cy="664560"/>
          </a:xfrm>
          <a:prstGeom prst="rect">
            <a:avLst/>
          </a:prstGeom>
          <a:noFill/>
          <a:ln>
            <a:noFill/>
          </a:ln>
        </p:spPr>
        <p:txBody>
          <a:bodyPr lIns="0" rIns="0" tIns="0" bIns="0">
            <a:noAutofit/>
          </a:bodyPr>
          <a:p>
            <a:pPr>
              <a:lnSpc>
                <a:spcPct val="90000"/>
              </a:lnSpc>
            </a:pPr>
            <a:r>
              <a:rPr b="0" lang="es-ES" sz="4400" spc="-151" strike="noStrike">
                <a:solidFill>
                  <a:srgbClr val="161d32"/>
                </a:solidFill>
                <a:latin typeface="Calibri"/>
                <a:ea typeface="Times New Roman"/>
              </a:rPr>
              <a:t>Recuerda:</a:t>
            </a:r>
            <a:endParaRPr b="0" lang="es-ES" sz="4400" spc="-1" strike="noStrike">
              <a:solidFill>
                <a:srgbClr val="000000"/>
              </a:solidFill>
              <a:latin typeface="Calibri"/>
            </a:endParaRPr>
          </a:p>
        </p:txBody>
      </p:sp>
      <p:sp>
        <p:nvSpPr>
          <p:cNvPr id="159" name="TextShape 2"/>
          <p:cNvSpPr txBox="1"/>
          <p:nvPr/>
        </p:nvSpPr>
        <p:spPr>
          <a:xfrm>
            <a:off x="936000" y="1512000"/>
            <a:ext cx="8678520" cy="2283480"/>
          </a:xfrm>
          <a:prstGeom prst="rect">
            <a:avLst/>
          </a:prstGeom>
          <a:noFill/>
          <a:ln w="9360">
            <a:noFill/>
          </a:ln>
        </p:spPr>
        <p:txBody>
          <a:bodyPr lIns="0" rIns="0" tIns="0" bIns="0">
            <a:noAutofit/>
          </a:bodyPr>
          <a:p>
            <a:pPr>
              <a:lnSpc>
                <a:spcPct val="90000"/>
              </a:lnSpc>
              <a:spcBef>
                <a:spcPts val="561"/>
              </a:spcBef>
            </a:pPr>
            <a:endParaRPr b="0" lang="es-ES" sz="3200" spc="-1" strike="noStrike">
              <a:solidFill>
                <a:srgbClr val="000000"/>
              </a:solidFill>
              <a:latin typeface="Calibri"/>
            </a:endParaRPr>
          </a:p>
          <a:p>
            <a:pPr marL="396720" indent="-396360">
              <a:lnSpc>
                <a:spcPct val="90000"/>
              </a:lnSpc>
              <a:spcBef>
                <a:spcPts val="561"/>
              </a:spcBef>
              <a:buSzPct val="100014"/>
              <a:buBlip>
                <a:blip r:embed="rId1"/>
              </a:buBlip>
            </a:pPr>
            <a:r>
              <a:rPr b="0" lang="es-ES" sz="2800" spc="-1" strike="noStrike">
                <a:solidFill>
                  <a:srgbClr val="000000"/>
                </a:solidFill>
                <a:latin typeface="Calibri"/>
              </a:rPr>
              <a:t>Comer insano es muy barato. </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2"/>
              </a:buBlip>
            </a:pPr>
            <a:r>
              <a:rPr b="0" lang="es-ES" sz="2800" spc="-1" strike="noStrike">
                <a:solidFill>
                  <a:srgbClr val="000000"/>
                </a:solidFill>
                <a:latin typeface="Calibri"/>
              </a:rPr>
              <a:t>Comer sano no es caro.</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a:p>
            <a:pPr marL="396720" indent="-396360">
              <a:lnSpc>
                <a:spcPct val="90000"/>
              </a:lnSpc>
              <a:spcBef>
                <a:spcPts val="561"/>
              </a:spcBef>
              <a:buSzPct val="100014"/>
              <a:buBlip>
                <a:blip r:embed="rId3"/>
              </a:buBlip>
            </a:pPr>
            <a:r>
              <a:rPr b="0" lang="es-ES" sz="2800" spc="-1" strike="noStrike">
                <a:solidFill>
                  <a:srgbClr val="ff0000"/>
                </a:solidFill>
                <a:latin typeface="Calibri"/>
              </a:rPr>
              <a:t>Cuídate. No podemos comer por ti.</a:t>
            </a:r>
            <a:endParaRPr b="0" lang="es-ES" sz="2800" spc="-1" strike="noStrike">
              <a:solidFill>
                <a:srgbClr val="000000"/>
              </a:solidFill>
              <a:latin typeface="Calibri"/>
            </a:endParaRPr>
          </a:p>
          <a:p>
            <a:pPr>
              <a:lnSpc>
                <a:spcPct val="90000"/>
              </a:lnSpc>
              <a:spcBef>
                <a:spcPts val="561"/>
              </a:spcBef>
            </a:pPr>
            <a:endParaRPr b="0" lang="es-ES" sz="2800" spc="-1" strike="noStrike">
              <a:solidFill>
                <a:srgbClr val="000000"/>
              </a:solidFill>
              <a:latin typeface="Calibri"/>
            </a:endParaRPr>
          </a:p>
        </p:txBody>
      </p:sp>
      <p:pic>
        <p:nvPicPr>
          <p:cNvPr id="160" name="Imagen 3" descr=""/>
          <p:cNvPicPr/>
          <p:nvPr/>
        </p:nvPicPr>
        <p:blipFill>
          <a:blip r:embed="rId4"/>
          <a:stretch/>
        </p:blipFill>
        <p:spPr>
          <a:xfrm>
            <a:off x="7524720" y="6330960"/>
            <a:ext cx="1447560" cy="447480"/>
          </a:xfrm>
          <a:prstGeom prst="rect">
            <a:avLst/>
          </a:prstGeom>
          <a:ln w="9360">
            <a:noFill/>
          </a:ln>
        </p:spPr>
      </p:pic>
      <p:pic>
        <p:nvPicPr>
          <p:cNvPr id="161" name="Imagen 4" descr=""/>
          <p:cNvPicPr/>
          <p:nvPr/>
        </p:nvPicPr>
        <p:blipFill>
          <a:blip r:embed="rId5"/>
          <a:stretch/>
        </p:blipFill>
        <p:spPr>
          <a:xfrm>
            <a:off x="7559640" y="235080"/>
            <a:ext cx="1439640" cy="882360"/>
          </a:xfrm>
          <a:prstGeom prst="rect">
            <a:avLst/>
          </a:prstGeom>
          <a:ln w="9360">
            <a:noFill/>
          </a:ln>
        </p:spPr>
      </p:pic>
      <p:sp>
        <p:nvSpPr>
          <p:cNvPr id="162" name="CustomShape 3"/>
          <p:cNvSpPr/>
          <p:nvPr/>
        </p:nvSpPr>
        <p:spPr>
          <a:xfrm>
            <a:off x="179280" y="6202440"/>
            <a:ext cx="4430520" cy="577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63" name="" descr=""/>
          <p:cNvPicPr/>
          <p:nvPr/>
        </p:nvPicPr>
        <p:blipFill>
          <a:blip r:embed="rId6"/>
          <a:stretch/>
        </p:blipFill>
        <p:spPr>
          <a:xfrm>
            <a:off x="7344000" y="4752360"/>
            <a:ext cx="1433520" cy="947160"/>
          </a:xfrm>
          <a:prstGeom prst="rect">
            <a:avLst/>
          </a:prstGeom>
          <a:ln>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7906</TotalTime>
  <Application>LibreOffice/6.2.4.2$Windows_x86 LibreOffice_project/2412653d852ce75f65fbfa83fb7e7b669a126d64</Application>
  <Words>539</Words>
  <Paragraphs>96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2019-11-20T21:40:02Z</dcterms:modified>
  <cp:revision>53</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