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diapositiva</a:t>
            </a:r>
            <a:endParaRPr b="0" lang="es-ES" sz="4400" spc="-1" strike="noStrike">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5AB8C66-706F-49FD-931F-F0830B63F6C9}"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1371600" y="1143000"/>
            <a:ext cx="4114080" cy="3085560"/>
          </a:xfrm>
          <a:prstGeom prst="rect">
            <a:avLst/>
          </a:prstGeom>
        </p:spPr>
      </p:sp>
      <p:sp>
        <p:nvSpPr>
          <p:cNvPr id="109"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10" name="CustomShape 3"/>
          <p:cNvSpPr/>
          <p:nvPr/>
        </p:nvSpPr>
        <p:spPr>
          <a:xfrm>
            <a:off x="0" y="0"/>
            <a:ext cx="2971080" cy="457920"/>
          </a:xfrm>
          <a:prstGeom prst="rect">
            <a:avLst/>
          </a:prstGeom>
          <a:noFill/>
          <a:ln>
            <a:noFill/>
          </a:ln>
        </p:spPr>
        <p:style>
          <a:lnRef idx="0"/>
          <a:fillRef idx="0"/>
          <a:effectRef idx="0"/>
          <a:fontRef idx="minor"/>
        </p:style>
      </p:sp>
      <p:sp>
        <p:nvSpPr>
          <p:cNvPr id="111"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D980A351-A0EB-4BC0-A971-1F016B7DA335}" type="datetime">
              <a:rPr b="0" lang="en-US" sz="1200" spc="-1" strike="noStrike">
                <a:solidFill>
                  <a:srgbClr val="000000"/>
                </a:solidFill>
                <a:latin typeface="Times New Roman"/>
              </a:rPr>
              <a:t>5/5/21</a:t>
            </a:fld>
            <a:r>
              <a:rPr b="0" lang="en-US" sz="1200" spc="-1" strike="noStrike">
                <a:solidFill>
                  <a:srgbClr val="000000"/>
                </a:solidFill>
                <a:latin typeface="Times New Roman"/>
              </a:rPr>
              <a:t> </a:t>
            </a:r>
            <a:fld id="{6CED95ED-188E-4FFE-A74D-E56F4C8883A7}" type="datetime12">
              <a:rPr b="0" lang="en-US" sz="1200" spc="-1" strike="noStrike">
                <a:solidFill>
                  <a:srgbClr val="000000"/>
                </a:solidFill>
                <a:latin typeface="Times New Roman"/>
              </a:rPr>
              <a:t>09:32 PM</a:t>
            </a:fld>
            <a:endParaRPr b="0" lang="es-ES" sz="1200" spc="-1" strike="noStrike">
              <a:latin typeface="Arial"/>
            </a:endParaRPr>
          </a:p>
        </p:txBody>
      </p:sp>
      <p:sp>
        <p:nvSpPr>
          <p:cNvPr id="112"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n-U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n-U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13"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674A000-5AE2-42C0-9106-9672BB8BA816}" type="slidenum">
              <a:rPr b="0" lang="en-US" sz="1200" spc="-1" strike="noStrike">
                <a:solidFill>
                  <a:srgbClr val="000000"/>
                </a:solidFill>
                <a:latin typeface="Times New Roman"/>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120" cy="84852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120" cy="84852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200" cy="447120"/>
          </a:xfrm>
          <a:prstGeom prst="rect">
            <a:avLst/>
          </a:prstGeom>
          <a:ln w="9360">
            <a:noFill/>
          </a:ln>
        </p:spPr>
      </p:pic>
      <p:pic>
        <p:nvPicPr>
          <p:cNvPr id="85" name="Imagen 4" descr=""/>
          <p:cNvPicPr/>
          <p:nvPr/>
        </p:nvPicPr>
        <p:blipFill>
          <a:blip r:embed="rId2"/>
          <a:stretch/>
        </p:blipFill>
        <p:spPr>
          <a:xfrm>
            <a:off x="7559640" y="235080"/>
            <a:ext cx="1439280" cy="882000"/>
          </a:xfrm>
          <a:prstGeom prst="rect">
            <a:avLst/>
          </a:prstGeom>
          <a:ln w="9360">
            <a:noFill/>
          </a:ln>
        </p:spPr>
      </p:pic>
      <p:sp>
        <p:nvSpPr>
          <p:cNvPr id="86"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87" name="CustomShape 2"/>
          <p:cNvSpPr/>
          <p:nvPr/>
        </p:nvSpPr>
        <p:spPr>
          <a:xfrm>
            <a:off x="2487600" y="3922560"/>
            <a:ext cx="3976920" cy="821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ea typeface="DejaVu Sans"/>
              </a:rPr>
              <a:t>Concepción Bonet. </a:t>
            </a:r>
            <a:r>
              <a:rPr b="0" lang="es-ES" sz="2000" spc="-1" strike="noStrike">
                <a:solidFill>
                  <a:srgbClr val="000000"/>
                </a:solidFill>
                <a:latin typeface="Arial"/>
                <a:ea typeface="DejaVu Sans"/>
              </a:rPr>
              <a:t>Pediatra</a:t>
            </a:r>
            <a:r>
              <a:rPr b="0" lang="es-ES" sz="2400" spc="-1" strike="noStrike">
                <a:solidFill>
                  <a:srgbClr val="000000"/>
                </a:solidFill>
                <a:latin typeface="Arial"/>
                <a:ea typeface="DejaVu Sans"/>
              </a:rPr>
              <a:t> </a:t>
            </a:r>
            <a:endParaRPr b="0" lang="es-ES" sz="2400" spc="-1" strike="noStrike">
              <a:latin typeface="Arial"/>
            </a:endParaRPr>
          </a:p>
          <a:p>
            <a:pPr>
              <a:lnSpc>
                <a:spcPct val="100000"/>
              </a:lnSpc>
            </a:pPr>
            <a:r>
              <a:rPr b="0" lang="es-ES" sz="2400" spc="-1" strike="noStrike">
                <a:solidFill>
                  <a:srgbClr val="000000"/>
                </a:solidFill>
                <a:latin typeface="Arial"/>
                <a:ea typeface="DejaVu Sans"/>
              </a:rPr>
              <a:t>Ricardo Recuero. </a:t>
            </a:r>
            <a:r>
              <a:rPr b="0" lang="es-ES" sz="2000" spc="-1" strike="noStrike">
                <a:solidFill>
                  <a:srgbClr val="000000"/>
                </a:solidFill>
                <a:latin typeface="Arial"/>
                <a:ea typeface="DejaVu Sans"/>
              </a:rPr>
              <a:t>Pediatra</a:t>
            </a:r>
            <a:endParaRPr b="0" lang="es-ES" sz="2000" spc="-1" strike="noStrike">
              <a:latin typeface="Arial"/>
            </a:endParaRPr>
          </a:p>
        </p:txBody>
      </p:sp>
      <p:sp>
        <p:nvSpPr>
          <p:cNvPr id="88" name="CustomShape 3"/>
          <p:cNvSpPr/>
          <p:nvPr/>
        </p:nvSpPr>
        <p:spPr>
          <a:xfrm>
            <a:off x="792000" y="1503000"/>
            <a:ext cx="7635600" cy="130896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3600" spc="-1" strike="noStrike">
                <a:solidFill>
                  <a:srgbClr val="000000"/>
                </a:solidFill>
                <a:latin typeface="Arial"/>
                <a:ea typeface="DejaVu Sans"/>
              </a:rPr>
              <a:t>“</a:t>
            </a:r>
            <a:r>
              <a:rPr b="1" lang="es-ES" sz="3600" spc="-1" strike="noStrike">
                <a:solidFill>
                  <a:srgbClr val="000000"/>
                </a:solidFill>
                <a:latin typeface="Arial"/>
                <a:ea typeface="DejaVu Sans"/>
              </a:rPr>
              <a:t>Porque yo (y todos) lo valemos”:</a:t>
            </a:r>
            <a:br/>
            <a:r>
              <a:rPr b="1" lang="es-ES" sz="4400" spc="-1" strike="noStrike">
                <a:solidFill>
                  <a:srgbClr val="000000"/>
                </a:solidFill>
                <a:latin typeface="Arial"/>
                <a:ea typeface="DejaVu Sans"/>
              </a:rPr>
              <a:t>Autoestima en la infancia</a:t>
            </a:r>
            <a:endParaRPr b="0" lang="es-ES" sz="4400" spc="-1" strike="noStrike">
              <a:latin typeface="Arial"/>
            </a:endParaRPr>
          </a:p>
        </p:txBody>
      </p:sp>
      <p:pic>
        <p:nvPicPr>
          <p:cNvPr id="89" name="" descr=""/>
          <p:cNvPicPr/>
          <p:nvPr/>
        </p:nvPicPr>
        <p:blipFill>
          <a:blip r:embed="rId3"/>
          <a:stretch/>
        </p:blipFill>
        <p:spPr>
          <a:xfrm>
            <a:off x="7128000" y="4583520"/>
            <a:ext cx="1870560" cy="12452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665280" y="347040"/>
            <a:ext cx="6858720" cy="539280"/>
          </a:xfrm>
          <a:prstGeom prst="rect">
            <a:avLst/>
          </a:prstGeom>
          <a:noFill/>
          <a:ln>
            <a:noFill/>
          </a:ln>
        </p:spPr>
        <p:style>
          <a:lnRef idx="0"/>
          <a:fillRef idx="0"/>
          <a:effectRef idx="0"/>
          <a:fontRef idx="minor"/>
        </p:style>
        <p:txBody>
          <a:bodyPr lIns="0" rIns="0" tIns="0" bIns="0">
            <a:noAutofit/>
          </a:bodyPr>
          <a:p>
            <a:pPr>
              <a:lnSpc>
                <a:spcPct val="90000"/>
              </a:lnSpc>
            </a:pPr>
            <a:r>
              <a:rPr b="0" lang="es-ES" sz="3900" spc="-151" strike="noStrike">
                <a:solidFill>
                  <a:srgbClr val="000000"/>
                </a:solidFill>
                <a:latin typeface="Calibri"/>
              </a:rPr>
              <a:t>Qué es y para qué sirve la autoestima</a:t>
            </a:r>
            <a:endParaRPr b="0" lang="es-ES" sz="3900" spc="-1" strike="noStrike">
              <a:latin typeface="Arial"/>
            </a:endParaRPr>
          </a:p>
        </p:txBody>
      </p:sp>
      <p:pic>
        <p:nvPicPr>
          <p:cNvPr id="91" name="Imagen 3" descr=""/>
          <p:cNvPicPr/>
          <p:nvPr/>
        </p:nvPicPr>
        <p:blipFill>
          <a:blip r:embed="rId1"/>
          <a:stretch/>
        </p:blipFill>
        <p:spPr>
          <a:xfrm>
            <a:off x="7524720" y="6330960"/>
            <a:ext cx="1447200" cy="447120"/>
          </a:xfrm>
          <a:prstGeom prst="rect">
            <a:avLst/>
          </a:prstGeom>
          <a:ln w="9360">
            <a:noFill/>
          </a:ln>
        </p:spPr>
      </p:pic>
      <p:pic>
        <p:nvPicPr>
          <p:cNvPr id="92" name="Imagen 4" descr=""/>
          <p:cNvPicPr/>
          <p:nvPr/>
        </p:nvPicPr>
        <p:blipFill>
          <a:blip r:embed="rId2"/>
          <a:stretch/>
        </p:blipFill>
        <p:spPr>
          <a:xfrm>
            <a:off x="7559640" y="235080"/>
            <a:ext cx="1439280" cy="882000"/>
          </a:xfrm>
          <a:prstGeom prst="rect">
            <a:avLst/>
          </a:prstGeom>
          <a:ln w="9360">
            <a:noFill/>
          </a:ln>
        </p:spPr>
      </p:pic>
      <p:sp>
        <p:nvSpPr>
          <p:cNvPr id="93"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94" name="CustomShape 3"/>
          <p:cNvSpPr/>
          <p:nvPr/>
        </p:nvSpPr>
        <p:spPr>
          <a:xfrm>
            <a:off x="665280" y="1464480"/>
            <a:ext cx="8104680" cy="4462200"/>
          </a:xfrm>
          <a:prstGeom prst="rect">
            <a:avLst/>
          </a:prstGeom>
          <a:noFill/>
          <a:ln w="9360">
            <a:noFill/>
          </a:ln>
        </p:spPr>
        <p:style>
          <a:lnRef idx="0"/>
          <a:fillRef idx="0"/>
          <a:effectRef idx="0"/>
          <a:fontRef idx="minor"/>
        </p:style>
        <p:txBody>
          <a:bodyPr lIns="0" rIns="0" tIns="0" bIns="0">
            <a:noAutofit/>
          </a:bodyPr>
          <a:p>
            <a:pPr marL="360000" indent="-396000">
              <a:lnSpc>
                <a:spcPct val="125000"/>
              </a:lnSpc>
              <a:spcBef>
                <a:spcPts val="601"/>
              </a:spcBef>
              <a:buSzPct val="100051"/>
              <a:buBlip>
                <a:blip r:embed="rId3"/>
              </a:buBlip>
            </a:pPr>
            <a:r>
              <a:rPr b="0" lang="es-ES" sz="3200" spc="-1" strike="noStrike">
                <a:solidFill>
                  <a:srgbClr val="000000"/>
                </a:solidFill>
                <a:latin typeface="Calibri"/>
              </a:rPr>
              <a:t>Es la valoración positiva y realista de nuestro ser.</a:t>
            </a:r>
            <a:endParaRPr b="0" lang="es-ES" sz="3200" spc="-1" strike="noStrike">
              <a:latin typeface="Arial"/>
            </a:endParaRPr>
          </a:p>
          <a:p>
            <a:pPr marL="360000" indent="-396000">
              <a:lnSpc>
                <a:spcPct val="125000"/>
              </a:lnSpc>
              <a:spcBef>
                <a:spcPts val="601"/>
              </a:spcBef>
              <a:buSzPct val="100051"/>
              <a:buBlip>
                <a:blip r:embed="rId4"/>
              </a:buBlip>
            </a:pPr>
            <a:r>
              <a:rPr b="0" lang="es-ES" sz="3200" spc="-1" strike="noStrike">
                <a:solidFill>
                  <a:srgbClr val="000000"/>
                </a:solidFill>
                <a:latin typeface="Calibri"/>
              </a:rPr>
              <a:t>Empieza a  interiorizarse hacia los 6 años.</a:t>
            </a:r>
            <a:endParaRPr b="0" lang="es-ES" sz="3200" spc="-1" strike="noStrike">
              <a:latin typeface="Arial"/>
            </a:endParaRPr>
          </a:p>
          <a:p>
            <a:pPr marL="360000" indent="-396000">
              <a:lnSpc>
                <a:spcPct val="125000"/>
              </a:lnSpc>
              <a:spcBef>
                <a:spcPts val="601"/>
              </a:spcBef>
              <a:buSzPct val="100051"/>
              <a:buBlip>
                <a:blip r:embed="rId5"/>
              </a:buBlip>
            </a:pPr>
            <a:r>
              <a:rPr b="0" lang="es-ES" sz="3200" spc="-1" strike="noStrike">
                <a:solidFill>
                  <a:srgbClr val="000000"/>
                </a:solidFill>
                <a:latin typeface="Calibri"/>
              </a:rPr>
              <a:t>Es clave para: </a:t>
            </a:r>
            <a:endParaRPr b="0" lang="es-ES" sz="3200" spc="-1" strike="noStrike">
              <a:latin typeface="Arial"/>
            </a:endParaRPr>
          </a:p>
          <a:p>
            <a:pPr lvl="2" marL="704520" indent="-343800">
              <a:lnSpc>
                <a:spcPct val="125000"/>
              </a:lnSpc>
              <a:spcBef>
                <a:spcPts val="601"/>
              </a:spcBef>
              <a:buSzPct val="100014"/>
              <a:buBlip>
                <a:blip r:embed="rId6"/>
              </a:buBlip>
            </a:pPr>
            <a:r>
              <a:rPr b="0" lang="es-ES" sz="2800" spc="-1" strike="noStrike">
                <a:solidFill>
                  <a:srgbClr val="000000"/>
                </a:solidFill>
                <a:latin typeface="Calibri"/>
              </a:rPr>
              <a:t>la formación y el aprendizaje</a:t>
            </a:r>
            <a:endParaRPr b="0" lang="es-ES" sz="2800" spc="-1" strike="noStrike">
              <a:latin typeface="Arial"/>
            </a:endParaRPr>
          </a:p>
          <a:p>
            <a:pPr lvl="2" marL="704520" indent="-343800">
              <a:lnSpc>
                <a:spcPct val="125000"/>
              </a:lnSpc>
              <a:spcBef>
                <a:spcPts val="601"/>
              </a:spcBef>
              <a:buSzPct val="100014"/>
              <a:buBlip>
                <a:blip r:embed="rId7"/>
              </a:buBlip>
            </a:pPr>
            <a:r>
              <a:rPr b="0" lang="es-ES" sz="2800" spc="-1" strike="noStrike">
                <a:solidFill>
                  <a:srgbClr val="000000"/>
                </a:solidFill>
                <a:latin typeface="Calibri"/>
              </a:rPr>
              <a:t>las relaciones satisfactorias</a:t>
            </a:r>
            <a:endParaRPr b="0" lang="es-ES" sz="2800" spc="-1" strike="noStrike">
              <a:latin typeface="Arial"/>
            </a:endParaRPr>
          </a:p>
          <a:p>
            <a:pPr lvl="2" marL="704520" indent="-343800">
              <a:lnSpc>
                <a:spcPct val="125000"/>
              </a:lnSpc>
              <a:spcBef>
                <a:spcPts val="601"/>
              </a:spcBef>
              <a:buSzPct val="100014"/>
              <a:buBlip>
                <a:blip r:embed="rId8"/>
              </a:buBlip>
            </a:pPr>
            <a:r>
              <a:rPr b="0" lang="es-ES" sz="2800" spc="-1" strike="noStrike">
                <a:solidFill>
                  <a:srgbClr val="000000"/>
                </a:solidFill>
                <a:latin typeface="Calibri"/>
              </a:rPr>
              <a:t>la felicidad de los individuos</a:t>
            </a:r>
            <a:endParaRPr b="0" lang="es-ES" sz="2800" spc="-1" strike="noStrike">
              <a:latin typeface="Arial"/>
            </a:endParaRPr>
          </a:p>
        </p:txBody>
      </p:sp>
      <p:pic>
        <p:nvPicPr>
          <p:cNvPr id="95" name="" descr=""/>
          <p:cNvPicPr/>
          <p:nvPr/>
        </p:nvPicPr>
        <p:blipFill>
          <a:blip r:embed="rId9"/>
          <a:stretch/>
        </p:blipFill>
        <p:spPr>
          <a:xfrm>
            <a:off x="7128000" y="4583880"/>
            <a:ext cx="1870560" cy="124524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665280" y="347040"/>
            <a:ext cx="6858720" cy="608760"/>
          </a:xfrm>
          <a:prstGeom prst="rect">
            <a:avLst/>
          </a:prstGeom>
          <a:noFill/>
          <a:ln>
            <a:noFill/>
          </a:ln>
        </p:spPr>
        <p:style>
          <a:lnRef idx="0"/>
          <a:fillRef idx="0"/>
          <a:effectRef idx="0"/>
          <a:fontRef idx="minor"/>
        </p:style>
        <p:txBody>
          <a:bodyPr lIns="0" rIns="0" tIns="0" bIns="0">
            <a:noAutofit/>
          </a:bodyPr>
          <a:p>
            <a:pPr>
              <a:lnSpc>
                <a:spcPct val="90000"/>
              </a:lnSpc>
            </a:pPr>
            <a:r>
              <a:rPr b="0" lang="es-ES" sz="4400" spc="-151" strike="noStrike">
                <a:solidFill>
                  <a:srgbClr val="000000"/>
                </a:solidFill>
                <a:latin typeface="Calibri"/>
              </a:rPr>
              <a:t>Cómo desarrollar la autoestima</a:t>
            </a:r>
            <a:endParaRPr b="0" lang="es-ES" sz="4400" spc="-1" strike="noStrike">
              <a:latin typeface="Arial"/>
            </a:endParaRPr>
          </a:p>
        </p:txBody>
      </p:sp>
      <p:pic>
        <p:nvPicPr>
          <p:cNvPr id="97" name="Imagen 3" descr=""/>
          <p:cNvPicPr/>
          <p:nvPr/>
        </p:nvPicPr>
        <p:blipFill>
          <a:blip r:embed="rId1"/>
          <a:stretch/>
        </p:blipFill>
        <p:spPr>
          <a:xfrm>
            <a:off x="7524720" y="6330960"/>
            <a:ext cx="1447200" cy="447120"/>
          </a:xfrm>
          <a:prstGeom prst="rect">
            <a:avLst/>
          </a:prstGeom>
          <a:ln w="9360">
            <a:noFill/>
          </a:ln>
        </p:spPr>
      </p:pic>
      <p:pic>
        <p:nvPicPr>
          <p:cNvPr id="98" name="Imagen 4" descr=""/>
          <p:cNvPicPr/>
          <p:nvPr/>
        </p:nvPicPr>
        <p:blipFill>
          <a:blip r:embed="rId2"/>
          <a:stretch/>
        </p:blipFill>
        <p:spPr>
          <a:xfrm>
            <a:off x="7559640" y="235080"/>
            <a:ext cx="1439280" cy="882000"/>
          </a:xfrm>
          <a:prstGeom prst="rect">
            <a:avLst/>
          </a:prstGeom>
          <a:ln w="9360">
            <a:noFill/>
          </a:ln>
        </p:spPr>
      </p:pic>
      <p:sp>
        <p:nvSpPr>
          <p:cNvPr id="99"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0" name="CustomShape 3"/>
          <p:cNvSpPr/>
          <p:nvPr/>
        </p:nvSpPr>
        <p:spPr>
          <a:xfrm>
            <a:off x="665280" y="1464480"/>
            <a:ext cx="8104680" cy="3924000"/>
          </a:xfrm>
          <a:prstGeom prst="rect">
            <a:avLst/>
          </a:prstGeom>
          <a:noFill/>
          <a:ln w="9360">
            <a:noFill/>
          </a:ln>
        </p:spPr>
        <p:style>
          <a:lnRef idx="0"/>
          <a:fillRef idx="0"/>
          <a:effectRef idx="0"/>
          <a:fontRef idx="minor"/>
        </p:style>
        <p:txBody>
          <a:bodyPr lIns="0" rIns="0" tIns="0" bIns="0">
            <a:noAutofit/>
          </a:bodyPr>
          <a:p>
            <a:pPr marL="360000" indent="-396000">
              <a:lnSpc>
                <a:spcPct val="150000"/>
              </a:lnSpc>
              <a:spcBef>
                <a:spcPts val="601"/>
              </a:spcBef>
              <a:buSzPct val="100051"/>
              <a:buBlip>
                <a:blip r:embed="rId3"/>
              </a:buBlip>
            </a:pPr>
            <a:r>
              <a:rPr b="0" lang="es-ES" sz="3200" spc="-1" strike="noStrike">
                <a:solidFill>
                  <a:srgbClr val="000000"/>
                </a:solidFill>
                <a:latin typeface="Calibri"/>
              </a:rPr>
              <a:t>Aceptar al niño “real” descartando al “ideal”.</a:t>
            </a:r>
            <a:endParaRPr b="0" lang="es-ES" sz="3200" spc="-1" strike="noStrike">
              <a:latin typeface="Arial"/>
            </a:endParaRPr>
          </a:p>
          <a:p>
            <a:pPr marL="360000" indent="-396000">
              <a:lnSpc>
                <a:spcPct val="150000"/>
              </a:lnSpc>
              <a:spcBef>
                <a:spcPts val="601"/>
              </a:spcBef>
              <a:buSzPct val="100051"/>
              <a:buBlip>
                <a:blip r:embed="rId4"/>
              </a:buBlip>
            </a:pPr>
            <a:r>
              <a:rPr b="0" lang="es-ES" sz="3200" spc="-1" strike="noStrike">
                <a:solidFill>
                  <a:srgbClr val="000000"/>
                </a:solidFill>
                <a:latin typeface="Calibri"/>
              </a:rPr>
              <a:t>Describir conductas,  sin devaluar la persona.</a:t>
            </a:r>
            <a:endParaRPr b="0" lang="es-ES" sz="3200" spc="-1" strike="noStrike">
              <a:latin typeface="Arial"/>
            </a:endParaRPr>
          </a:p>
          <a:p>
            <a:pPr marL="360000" indent="-396000">
              <a:lnSpc>
                <a:spcPct val="150000"/>
              </a:lnSpc>
              <a:spcBef>
                <a:spcPts val="601"/>
              </a:spcBef>
              <a:buSzPct val="100051"/>
              <a:buBlip>
                <a:blip r:embed="rId5"/>
              </a:buBlip>
            </a:pPr>
            <a:r>
              <a:rPr b="0" lang="es-ES" sz="3200" spc="-1" strike="noStrike">
                <a:solidFill>
                  <a:srgbClr val="000000"/>
                </a:solidFill>
                <a:latin typeface="Calibri"/>
              </a:rPr>
              <a:t>No insultar ni etiquetar.</a:t>
            </a:r>
            <a:endParaRPr b="0" lang="es-ES" sz="3200" spc="-1" strike="noStrike">
              <a:latin typeface="Arial"/>
            </a:endParaRPr>
          </a:p>
          <a:p>
            <a:pPr marL="360000" indent="-396000">
              <a:lnSpc>
                <a:spcPct val="150000"/>
              </a:lnSpc>
              <a:spcBef>
                <a:spcPts val="601"/>
              </a:spcBef>
              <a:buSzPct val="100051"/>
              <a:buBlip>
                <a:blip r:embed="rId6"/>
              </a:buBlip>
            </a:pPr>
            <a:r>
              <a:rPr b="0" lang="es-ES" sz="3200" spc="-1" strike="noStrike">
                <a:solidFill>
                  <a:srgbClr val="000000"/>
                </a:solidFill>
                <a:latin typeface="Calibri"/>
              </a:rPr>
              <a:t>Usar los errores como fuente de aprendizaje.</a:t>
            </a:r>
            <a:endParaRPr b="0" lang="es-ES" sz="3200" spc="-1" strike="noStrike">
              <a:latin typeface="Arial"/>
            </a:endParaRPr>
          </a:p>
          <a:p>
            <a:pPr marL="360000" indent="-396000">
              <a:lnSpc>
                <a:spcPct val="150000"/>
              </a:lnSpc>
              <a:spcBef>
                <a:spcPts val="601"/>
              </a:spcBef>
              <a:buSzPct val="100051"/>
              <a:buBlip>
                <a:blip r:embed="rId7"/>
              </a:buBlip>
            </a:pPr>
            <a:r>
              <a:rPr b="0" lang="es-ES" sz="3200" spc="-1" strike="noStrike">
                <a:solidFill>
                  <a:srgbClr val="000000"/>
                </a:solidFill>
                <a:latin typeface="Calibri"/>
              </a:rPr>
              <a:t>Asumir la imperfección humana.</a:t>
            </a:r>
            <a:endParaRPr b="0" lang="es-ES" sz="3200" spc="-1" strike="noStrike">
              <a:latin typeface="Arial"/>
            </a:endParaRPr>
          </a:p>
        </p:txBody>
      </p:sp>
      <p:pic>
        <p:nvPicPr>
          <p:cNvPr id="101" name="" descr=""/>
          <p:cNvPicPr/>
          <p:nvPr/>
        </p:nvPicPr>
        <p:blipFill>
          <a:blip r:embed="rId8"/>
          <a:stretch/>
        </p:blipFill>
        <p:spPr>
          <a:xfrm>
            <a:off x="7128000" y="4680000"/>
            <a:ext cx="1870560" cy="114912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665280" y="347040"/>
            <a:ext cx="6858720" cy="608760"/>
          </a:xfrm>
          <a:prstGeom prst="rect">
            <a:avLst/>
          </a:prstGeom>
          <a:noFill/>
          <a:ln>
            <a:noFill/>
          </a:ln>
        </p:spPr>
        <p:style>
          <a:lnRef idx="0"/>
          <a:fillRef idx="0"/>
          <a:effectRef idx="0"/>
          <a:fontRef idx="minor"/>
        </p:style>
        <p:txBody>
          <a:bodyPr lIns="0" rIns="0" tIns="0" bIns="0">
            <a:noAutofit/>
          </a:bodyPr>
          <a:p>
            <a:pPr>
              <a:lnSpc>
                <a:spcPct val="90000"/>
              </a:lnSpc>
            </a:pPr>
            <a:r>
              <a:rPr b="0" lang="es-ES" sz="4400" spc="-151" strike="noStrike">
                <a:solidFill>
                  <a:srgbClr val="000000"/>
                </a:solidFill>
                <a:latin typeface="Calibri"/>
              </a:rPr>
              <a:t>Algunas claves prácticas</a:t>
            </a:r>
            <a:endParaRPr b="0" lang="es-ES" sz="4400" spc="-1" strike="noStrike">
              <a:latin typeface="Arial"/>
            </a:endParaRPr>
          </a:p>
        </p:txBody>
      </p:sp>
      <p:pic>
        <p:nvPicPr>
          <p:cNvPr id="103" name="Imagen 3" descr=""/>
          <p:cNvPicPr/>
          <p:nvPr/>
        </p:nvPicPr>
        <p:blipFill>
          <a:blip r:embed="rId1"/>
          <a:stretch/>
        </p:blipFill>
        <p:spPr>
          <a:xfrm>
            <a:off x="7524720" y="6330960"/>
            <a:ext cx="1447200" cy="447120"/>
          </a:xfrm>
          <a:prstGeom prst="rect">
            <a:avLst/>
          </a:prstGeom>
          <a:ln w="9360">
            <a:noFill/>
          </a:ln>
        </p:spPr>
      </p:pic>
      <p:pic>
        <p:nvPicPr>
          <p:cNvPr id="104" name="Imagen 4" descr=""/>
          <p:cNvPicPr/>
          <p:nvPr/>
        </p:nvPicPr>
        <p:blipFill>
          <a:blip r:embed="rId2"/>
          <a:stretch/>
        </p:blipFill>
        <p:spPr>
          <a:xfrm>
            <a:off x="7559640" y="235080"/>
            <a:ext cx="1439280" cy="882000"/>
          </a:xfrm>
          <a:prstGeom prst="rect">
            <a:avLst/>
          </a:prstGeom>
          <a:ln w="9360">
            <a:noFill/>
          </a:ln>
        </p:spPr>
      </p:pic>
      <p:sp>
        <p:nvSpPr>
          <p:cNvPr id="105" name="CustomShape 2"/>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6" name="CustomShape 3"/>
          <p:cNvSpPr/>
          <p:nvPr/>
        </p:nvSpPr>
        <p:spPr>
          <a:xfrm>
            <a:off x="665280" y="1464480"/>
            <a:ext cx="8104680" cy="4517280"/>
          </a:xfrm>
          <a:prstGeom prst="rect">
            <a:avLst/>
          </a:prstGeom>
          <a:noFill/>
          <a:ln w="9360">
            <a:noFill/>
          </a:ln>
        </p:spPr>
        <p:style>
          <a:lnRef idx="0"/>
          <a:fillRef idx="0"/>
          <a:effectRef idx="0"/>
          <a:fontRef idx="minor"/>
        </p:style>
        <p:txBody>
          <a:bodyPr lIns="0" rIns="0" tIns="0" bIns="0">
            <a:noAutofit/>
          </a:bodyPr>
          <a:p>
            <a:pPr marL="360000" indent="-396000">
              <a:lnSpc>
                <a:spcPct val="114000"/>
              </a:lnSpc>
              <a:spcBef>
                <a:spcPts val="601"/>
              </a:spcBef>
              <a:buSzPct val="100054"/>
              <a:buBlip>
                <a:blip r:embed="rId3"/>
              </a:buBlip>
            </a:pPr>
            <a:r>
              <a:rPr b="0" lang="es-ES" sz="3000" spc="-1" strike="noStrike">
                <a:solidFill>
                  <a:srgbClr val="000000"/>
                </a:solidFill>
                <a:latin typeface="Calibri"/>
              </a:rPr>
              <a:t>Demostrarle nuestro cariño.</a:t>
            </a:r>
            <a:endParaRPr b="0" lang="es-ES" sz="3000" spc="-1" strike="noStrike">
              <a:latin typeface="Arial"/>
            </a:endParaRPr>
          </a:p>
          <a:p>
            <a:pPr marL="360000" indent="-396000">
              <a:lnSpc>
                <a:spcPct val="114000"/>
              </a:lnSpc>
              <a:spcBef>
                <a:spcPts val="601"/>
              </a:spcBef>
              <a:buSzPct val="100054"/>
              <a:buBlip>
                <a:blip r:embed="rId4"/>
              </a:buBlip>
            </a:pPr>
            <a:r>
              <a:rPr b="0" lang="es-ES" sz="3000" spc="-1" strike="noStrike">
                <a:solidFill>
                  <a:srgbClr val="000000"/>
                </a:solidFill>
                <a:latin typeface="Calibri"/>
              </a:rPr>
              <a:t>Dar responsabilidad al niño, en un clima de aprendizaje. </a:t>
            </a:r>
            <a:endParaRPr b="0" lang="es-ES" sz="3000" spc="-1" strike="noStrike">
              <a:latin typeface="Arial"/>
            </a:endParaRPr>
          </a:p>
          <a:p>
            <a:pPr marL="360000" indent="-396000">
              <a:lnSpc>
                <a:spcPct val="114000"/>
              </a:lnSpc>
              <a:spcBef>
                <a:spcPts val="601"/>
              </a:spcBef>
              <a:buSzPct val="100054"/>
              <a:buBlip>
                <a:blip r:embed="rId5"/>
              </a:buBlip>
            </a:pPr>
            <a:r>
              <a:rPr b="0" lang="es-ES" sz="3000" spc="-1" strike="noStrike">
                <a:solidFill>
                  <a:srgbClr val="000000"/>
                </a:solidFill>
                <a:latin typeface="Calibri"/>
              </a:rPr>
              <a:t>Mostrar confianza en sus capacidades y habilidades.</a:t>
            </a:r>
            <a:endParaRPr b="0" lang="es-ES" sz="3000" spc="-1" strike="noStrike">
              <a:latin typeface="Arial"/>
            </a:endParaRPr>
          </a:p>
          <a:p>
            <a:pPr marL="360000" indent="-396000">
              <a:lnSpc>
                <a:spcPct val="114000"/>
              </a:lnSpc>
              <a:spcBef>
                <a:spcPts val="601"/>
              </a:spcBef>
              <a:buSzPct val="100054"/>
              <a:buBlip>
                <a:blip r:embed="rId6"/>
              </a:buBlip>
            </a:pPr>
            <a:r>
              <a:rPr b="0" lang="es-ES" sz="3000" spc="-1" strike="noStrike">
                <a:solidFill>
                  <a:srgbClr val="000000"/>
                </a:solidFill>
                <a:latin typeface="Calibri"/>
              </a:rPr>
              <a:t>Reforzar positivamente sus logros y          mejoras. </a:t>
            </a:r>
            <a:endParaRPr b="0" lang="es-ES" sz="3000" spc="-1" strike="noStrike">
              <a:latin typeface="Arial"/>
            </a:endParaRPr>
          </a:p>
          <a:p>
            <a:pPr marL="360000" indent="-396000">
              <a:lnSpc>
                <a:spcPct val="114000"/>
              </a:lnSpc>
              <a:spcBef>
                <a:spcPts val="601"/>
              </a:spcBef>
              <a:buSzPct val="100054"/>
              <a:buBlip>
                <a:blip r:embed="rId7"/>
              </a:buBlip>
            </a:pPr>
            <a:r>
              <a:rPr b="0" lang="es-ES" sz="3000" spc="-1" strike="noStrike">
                <a:solidFill>
                  <a:srgbClr val="000000"/>
                </a:solidFill>
                <a:latin typeface="Calibri"/>
              </a:rPr>
              <a:t>Enseñarle a aprender de los errores. </a:t>
            </a:r>
            <a:endParaRPr b="0" lang="es-ES" sz="3000" spc="-1" strike="noStrike">
              <a:latin typeface="Arial"/>
            </a:endParaRPr>
          </a:p>
        </p:txBody>
      </p:sp>
      <p:pic>
        <p:nvPicPr>
          <p:cNvPr id="107" name="" descr=""/>
          <p:cNvPicPr/>
          <p:nvPr/>
        </p:nvPicPr>
        <p:blipFill>
          <a:blip r:embed="rId8"/>
          <a:stretch/>
        </p:blipFill>
        <p:spPr>
          <a:xfrm>
            <a:off x="7128000" y="4583880"/>
            <a:ext cx="1870560" cy="124524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36</TotalTime>
  <Application>LibreOffice/6.4.4.2$Windows_X86_64 LibreOffice_project/3d775be2011f3886db32dfd395a6a6d1ca2630ff</Application>
  <Words>232</Words>
  <Paragraphs>30</Paragraphs>
  <Company>Comunidad de Madrid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2016-08-31T09:33:33Z</dcterms:created>
  <dc:creator>Consejeria de Sanidad</dc:creator>
  <dc:description/>
  <dc:language>es-ES</dc:language>
  <cp:lastModifiedBy/>
  <dcterms:modified xsi:type="dcterms:W3CDTF">2021-05-05T21:32:05Z</dcterms:modified>
  <cp:revision>12</cp:revision>
  <dc:subject/>
  <dc:title>Autoestima en la infancia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Comunidad de Madrid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Presentación en pantalla (4:3)</vt:lpwstr>
  </property>
  <property fmtid="{D5CDD505-2E9C-101B-9397-08002B2CF9AE}" pid="10" name="ScaleCrop">
    <vt:bool>0</vt:bool>
  </property>
  <property fmtid="{D5CDD505-2E9C-101B-9397-08002B2CF9AE}" pid="11" name="ShareDoc">
    <vt:bool>0</vt:bool>
  </property>
  <property fmtid="{D5CDD505-2E9C-101B-9397-08002B2CF9AE}" pid="12" name="Slides">
    <vt:i4>4</vt:i4>
  </property>
</Properties>
</file>