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11.png" ContentType="image/png"/>
  <Override PartName="/ppt/media/image7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1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1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1480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4872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8088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1480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4872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80880" y="1413000"/>
            <a:ext cx="8381160" cy="221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1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1160" cy="308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80880" y="1413000"/>
            <a:ext cx="8381160" cy="221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1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1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1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1480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4872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8088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1480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4872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1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1160" cy="308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1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2.jpeg" descr="image2.jpeg"/>
          <p:cNvPicPr/>
          <p:nvPr/>
        </p:nvPicPr>
        <p:blipFill>
          <a:blip r:embed="rId3"/>
          <a:stretch/>
        </p:blipFill>
        <p:spPr>
          <a:xfrm>
            <a:off x="-15840" y="6006960"/>
            <a:ext cx="9159120" cy="848520"/>
          </a:xfrm>
          <a:prstGeom prst="rect">
            <a:avLst/>
          </a:prstGeom>
          <a:ln w="12600">
            <a:noFill/>
          </a:ln>
        </p:spPr>
      </p:pic>
      <p:pic>
        <p:nvPicPr>
          <p:cNvPr id="1" name="image2.jpeg" descr="image2.jpeg"/>
          <p:cNvPicPr/>
          <p:nvPr/>
        </p:nvPicPr>
        <p:blipFill>
          <a:blip r:embed="rId4"/>
          <a:stretch/>
        </p:blipFill>
        <p:spPr>
          <a:xfrm>
            <a:off x="-15840" y="6006960"/>
            <a:ext cx="9159120" cy="84852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160" cy="2210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texto del esquema</a:t>
            </a:r>
            <a:endParaRPr b="0" lang="es-E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2.jpeg" descr="image2.jpeg"/>
          <p:cNvPicPr/>
          <p:nvPr/>
        </p:nvPicPr>
        <p:blipFill>
          <a:blip r:embed="rId3"/>
          <a:stretch/>
        </p:blipFill>
        <p:spPr>
          <a:xfrm>
            <a:off x="-15840" y="6006960"/>
            <a:ext cx="9159120" cy="84852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160" cy="66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160" cy="22100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texto del esquema</a:t>
            </a:r>
            <a:endParaRPr b="0" lang="es-E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12600">
            <a:noFill/>
          </a:ln>
        </p:spPr>
      </p:pic>
      <p:pic>
        <p:nvPicPr>
          <p:cNvPr id="80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1260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25000" y="6202440"/>
            <a:ext cx="4338720" cy="57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960480" y="2445120"/>
            <a:ext cx="7222320" cy="760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  <a:spcBef>
                <a:spcPts val="2599"/>
              </a:spcBef>
            </a:pPr>
            <a:r>
              <a:rPr b="1" lang="es-ES" sz="4400" spc="-1" strike="noStrike">
                <a:solidFill>
                  <a:srgbClr val="000000"/>
                </a:solidFill>
                <a:latin typeface="Arial"/>
                <a:ea typeface="Arial"/>
              </a:rPr>
              <a:t>¿Por qué habla mal?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1594800" y="4227480"/>
            <a:ext cx="5316840" cy="821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José Ruiz López. </a:t>
            </a: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Psicólogo clínico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Guadalupe del Castillo Aguas. </a:t>
            </a: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Pediatra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7128000" y="4608720"/>
            <a:ext cx="1866960" cy="124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931680" y="347040"/>
            <a:ext cx="5923440" cy="65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4000" spc="-301" strike="noStrike">
                <a:solidFill>
                  <a:srgbClr val="000000"/>
                </a:solidFill>
                <a:latin typeface="Calibri"/>
                <a:ea typeface="Calibri"/>
              </a:rPr>
              <a:t>¿Por qué habla mal?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86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12600">
            <a:noFill/>
          </a:ln>
        </p:spPr>
      </p:pic>
      <p:pic>
        <p:nvPicPr>
          <p:cNvPr id="87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1260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225000" y="6202440"/>
            <a:ext cx="4338720" cy="57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1080000" y="3770640"/>
            <a:ext cx="7968960" cy="43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6912000" y="4464000"/>
            <a:ext cx="2083320" cy="1394280"/>
          </a:xfrm>
          <a:prstGeom prst="rect">
            <a:avLst/>
          </a:prstGeom>
          <a:ln>
            <a:noFill/>
          </a:ln>
        </p:spPr>
      </p:pic>
      <p:sp>
        <p:nvSpPr>
          <p:cNvPr id="91" name="CustomShape 4"/>
          <p:cNvSpPr/>
          <p:nvPr/>
        </p:nvSpPr>
        <p:spPr>
          <a:xfrm>
            <a:off x="1029960" y="1440000"/>
            <a:ext cx="8186040" cy="4647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4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Funcionamiento adecuado del sistema nervioso y el aparato fonatorio.</a:t>
            </a:r>
            <a:endParaRPr b="0" lang="es-ES" sz="26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5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Aprendizaje. </a:t>
            </a:r>
            <a:endParaRPr b="0" lang="es-ES" sz="26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6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Contacto social  (socialización). Sin contacto social, el lenguaje oral no se desarrollará.</a:t>
            </a:r>
            <a:endParaRPr b="0" lang="es-ES" sz="26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7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Habilidades lingüísticas.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915480" y="1296000"/>
            <a:ext cx="6716520" cy="75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¿Qué hace falta para la comunicación oral?</a:t>
            </a:r>
            <a:endParaRPr b="0" lang="es-E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931680" y="347040"/>
            <a:ext cx="5923440" cy="65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4000" spc="-301" strike="noStrike">
                <a:solidFill>
                  <a:srgbClr val="000000"/>
                </a:solidFill>
                <a:latin typeface="Calibri"/>
                <a:ea typeface="Calibri"/>
              </a:rPr>
              <a:t>Habilidades linguísticas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94" name="Imagen 3_0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12600">
            <a:noFill/>
          </a:ln>
        </p:spPr>
      </p:pic>
      <p:pic>
        <p:nvPicPr>
          <p:cNvPr id="95" name="Imagen 4_0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12600"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225000" y="6202440"/>
            <a:ext cx="4338720" cy="57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080000" y="3770640"/>
            <a:ext cx="7968960" cy="43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6912000" y="4464000"/>
            <a:ext cx="2083320" cy="1394280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931680" y="752040"/>
            <a:ext cx="7348320" cy="4647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4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Percepción auditiva.</a:t>
            </a:r>
            <a:endParaRPr b="0" lang="es-ES" sz="26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5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Comprensión lingüística. </a:t>
            </a:r>
            <a:endParaRPr b="0" lang="es-ES" sz="26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6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Repetición vocal. </a:t>
            </a:r>
            <a:endParaRPr b="0" lang="es-ES" sz="26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7"/>
              </a:buBlip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Calibri"/>
              </a:rPr>
              <a:t>Búsqueda de palabras (memoria).</a:t>
            </a:r>
            <a:endParaRPr b="0" lang="es-E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26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A partir de estas será necesario desarrollar: la iniciación y la espontaneidad, la fluidez y la prosodia, la gramática, la sintaxis y el vocabulario.</a:t>
            </a:r>
            <a:endParaRPr b="0" lang="es-E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31680" y="347040"/>
            <a:ext cx="5923440" cy="65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4000" spc="-301" strike="noStrike">
                <a:solidFill>
                  <a:srgbClr val="000000"/>
                </a:solidFill>
                <a:latin typeface="Calibri"/>
                <a:ea typeface="Calibri"/>
              </a:rPr>
              <a:t>Trastornos del habla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01" name="Imagen 3_1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12600">
            <a:noFill/>
          </a:ln>
        </p:spPr>
      </p:pic>
      <p:pic>
        <p:nvPicPr>
          <p:cNvPr id="102" name="Imagen 4_1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12600"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225000" y="6202440"/>
            <a:ext cx="4338720" cy="57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080000" y="3770640"/>
            <a:ext cx="7968960" cy="43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6912000" y="4464000"/>
            <a:ext cx="2083320" cy="1394280"/>
          </a:xfrm>
          <a:prstGeom prst="rect">
            <a:avLst/>
          </a:prstGeom>
          <a:ln>
            <a:noFill/>
          </a:ln>
        </p:spPr>
      </p:pic>
      <p:sp>
        <p:nvSpPr>
          <p:cNvPr id="106" name="CustomShape 4"/>
          <p:cNvSpPr/>
          <p:nvPr/>
        </p:nvSpPr>
        <p:spPr>
          <a:xfrm>
            <a:off x="931680" y="752040"/>
            <a:ext cx="7348320" cy="4647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4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Dislalia: </a:t>
            </a: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Defecto en la articulación de uno o más fonemas. Es muy frecuente hasta los 4 años de edad. </a:t>
            </a:r>
            <a:endParaRPr b="0" lang="es-ES" sz="25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5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Disglosia. </a:t>
            </a: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La alteración o defecto en la articulación por  anomalía congénita o adquirida, en los órganos del habla (ej: fisura palatina).</a:t>
            </a:r>
            <a:endParaRPr b="0" lang="es-ES" sz="25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6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Disartria.</a:t>
            </a: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 La alteración en la articulación se produce por un problema neuromotor.  </a:t>
            </a:r>
            <a:endParaRPr b="0" lang="es-ES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25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931680" y="347040"/>
            <a:ext cx="5923440" cy="65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4000" spc="-301" strike="noStrike">
                <a:solidFill>
                  <a:srgbClr val="000000"/>
                </a:solidFill>
                <a:latin typeface="Calibri"/>
                <a:ea typeface="Calibri"/>
              </a:rPr>
              <a:t>Trastornos del lenguaje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08" name="Imagen 3_2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12600">
            <a:noFill/>
          </a:ln>
        </p:spPr>
      </p:pic>
      <p:pic>
        <p:nvPicPr>
          <p:cNvPr id="109" name="Imagen 4_2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1260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225000" y="6202440"/>
            <a:ext cx="4338720" cy="57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080000" y="3770640"/>
            <a:ext cx="7968960" cy="43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912000" y="4464000"/>
            <a:ext cx="2083320" cy="1394280"/>
          </a:xfrm>
          <a:prstGeom prst="rect">
            <a:avLst/>
          </a:prstGeom>
          <a:ln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931680" y="752040"/>
            <a:ext cx="7348320" cy="4647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4188"/>
              <a:buBlip>
                <a:blip r:embed="rId4"/>
              </a:buBlip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Retraso Simple del Lenguaje.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Dificultades que afectan a la expresión (dislalias múltiples, alteraciones fonológicas).</a:t>
            </a:r>
            <a:endParaRPr b="0" lang="es-ES" sz="24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4188"/>
              <a:buBlip>
                <a:blip r:embed="rId5"/>
              </a:buBlip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Retraso severo del lenguaje.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Dificultades que afectan a la expresión y a la comprensión (afasias, trastorno específico del lenguaje) y trastornos del espectro autista.</a:t>
            </a:r>
            <a:endParaRPr b="0" lang="es-ES" sz="24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4188"/>
              <a:buBlip>
                <a:blip r:embed="rId6"/>
              </a:buBlip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Otras perturbaciones: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trastornos del lenguaje escrito (agrafia, disgrafia), trastornos del lenguaje                  leído (dislexia), trastornos del lenguaje               matemático (acalculia), trastorno del                     lenguaje musical (amusia).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985320" y="391680"/>
            <a:ext cx="5923440" cy="65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4000" spc="-301" strike="noStrike">
                <a:solidFill>
                  <a:srgbClr val="000000"/>
                </a:solidFill>
                <a:latin typeface="Calibri"/>
                <a:ea typeface="Calibri"/>
              </a:rPr>
              <a:t>Otros trastornos del lenguaje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15" name="Imagen 3_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200" cy="447120"/>
          </a:xfrm>
          <a:prstGeom prst="rect">
            <a:avLst/>
          </a:prstGeom>
          <a:ln w="12600">
            <a:noFill/>
          </a:ln>
        </p:spPr>
      </p:pic>
      <p:pic>
        <p:nvPicPr>
          <p:cNvPr id="116" name="Imagen 4_3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280" cy="882000"/>
          </a:xfrm>
          <a:prstGeom prst="rect">
            <a:avLst/>
          </a:prstGeom>
          <a:ln w="12600"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225000" y="6202440"/>
            <a:ext cx="4338720" cy="57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080000" y="3770640"/>
            <a:ext cx="7968960" cy="436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6912000" y="4464000"/>
            <a:ext cx="2083320" cy="1394280"/>
          </a:xfrm>
          <a:prstGeom prst="rect">
            <a:avLst/>
          </a:prstGeom>
          <a:ln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940680" y="501480"/>
            <a:ext cx="7348320" cy="4647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18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4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Alteraciones de la voz: </a:t>
            </a: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rinolalias, disfonía o afonía.</a:t>
            </a:r>
            <a:endParaRPr b="0" lang="es-ES" sz="2500" spc="-1" strike="noStrike">
              <a:latin typeface="Arial"/>
            </a:endParaRPr>
          </a:p>
          <a:p>
            <a:pPr marL="396720" indent="-39600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5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Alteraciones en el ritmo del habla: disfemia (tartamudez), </a:t>
            </a: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que se caracteriza por una serie de tropiezos, bloqueos o repeticiones que producen una ruptura del ritmo del habla. </a:t>
            </a: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b="0" lang="es-ES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s-ES" sz="2500" spc="-1" strike="noStrike">
              <a:latin typeface="Arial"/>
            </a:endParaRPr>
          </a:p>
          <a:p>
            <a:pPr>
              <a:lnSpc>
                <a:spcPct val="114000"/>
              </a:lnSpc>
            </a:pPr>
            <a:endParaRPr b="0" lang="es-E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LibreOffice/6.4.4.2$Windows_X86_64 LibreOffice_project/3d775be2011f3886db32dfd395a6a6d1ca2630ff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2021-05-04T21:03:20Z</dcterms:modified>
  <cp:revision>3</cp:revision>
  <dc:subject/>
  <dc:title/>
</cp:coreProperties>
</file>