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38.png" ContentType="image/png"/>
  <Override PartName="/ppt/media/image2.jpeg" ContentType="image/jpeg"/>
  <Override PartName="/ppt/media/image8.png" ContentType="image/png"/>
  <Override PartName="/ppt/media/image4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9.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diapositiva</a:t>
            </a:r>
            <a:endParaRPr b="0" lang="es-ES" sz="4400" spc="-1" strike="noStrike">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82A6E35F-197D-4490-9E06-9A89297CD99D}"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1371600" y="1143000"/>
            <a:ext cx="4113720" cy="3085200"/>
          </a:xfrm>
          <a:prstGeom prst="rect">
            <a:avLst/>
          </a:prstGeom>
        </p:spPr>
      </p:sp>
      <p:sp>
        <p:nvSpPr>
          <p:cNvPr id="127" name="PlaceHolder 2"/>
          <p:cNvSpPr>
            <a:spLocks noGrp="1"/>
          </p:cNvSpPr>
          <p:nvPr>
            <p:ph type="body"/>
          </p:nvPr>
        </p:nvSpPr>
        <p:spPr>
          <a:xfrm>
            <a:off x="685800" y="4400640"/>
            <a:ext cx="5485320" cy="3599280"/>
          </a:xfrm>
          <a:prstGeom prst="rect">
            <a:avLst/>
          </a:prstGeom>
        </p:spPr>
        <p:txBody>
          <a:bodyPr lIns="0" rIns="0" tIns="0" bIns="0">
            <a:noAutofit/>
          </a:bodyPr>
          <a:p>
            <a:endParaRPr b="0" lang="es-ES" sz="2000" spc="-1" strike="noStrike">
              <a:latin typeface="Arial"/>
            </a:endParaRPr>
          </a:p>
        </p:txBody>
      </p:sp>
      <p:sp>
        <p:nvSpPr>
          <p:cNvPr id="128" name="CustomShape 3"/>
          <p:cNvSpPr/>
          <p:nvPr/>
        </p:nvSpPr>
        <p:spPr>
          <a:xfrm>
            <a:off x="0" y="0"/>
            <a:ext cx="2970720" cy="457560"/>
          </a:xfrm>
          <a:prstGeom prst="rect">
            <a:avLst/>
          </a:prstGeom>
          <a:noFill/>
          <a:ln>
            <a:noFill/>
          </a:ln>
        </p:spPr>
        <p:style>
          <a:lnRef idx="0"/>
          <a:fillRef idx="0"/>
          <a:effectRef idx="0"/>
          <a:fontRef idx="minor"/>
        </p:style>
      </p:sp>
      <p:sp>
        <p:nvSpPr>
          <p:cNvPr id="129" name="CustomShape 4"/>
          <p:cNvSpPr/>
          <p:nvPr/>
        </p:nvSpPr>
        <p:spPr>
          <a:xfrm>
            <a:off x="3884760" y="0"/>
            <a:ext cx="2970720" cy="45756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3EDC2558-683E-4147-ABC2-155372AD7114}" type="datetime">
              <a:rPr b="0" lang="en-US" sz="1200" spc="-1" strike="noStrike">
                <a:solidFill>
                  <a:srgbClr val="000000"/>
                </a:solidFill>
                <a:latin typeface="Times New Roman"/>
              </a:rPr>
              <a:t>3/8/21</a:t>
            </a:fld>
            <a:r>
              <a:rPr b="0" lang="en-US" sz="1200" spc="-1" strike="noStrike">
                <a:solidFill>
                  <a:srgbClr val="000000"/>
                </a:solidFill>
                <a:latin typeface="Times New Roman"/>
              </a:rPr>
              <a:t> </a:t>
            </a:r>
            <a:fld id="{3AB7FECA-6F79-454F-95EF-E61DCC9362DA}" type="datetime12">
              <a:rPr b="0" lang="en-US" sz="1200" spc="-1" strike="noStrike">
                <a:solidFill>
                  <a:srgbClr val="000000"/>
                </a:solidFill>
                <a:latin typeface="Times New Roman"/>
              </a:rPr>
              <a:t>06:40 PM</a:t>
            </a:fld>
            <a:endParaRPr b="0" lang="es-ES" sz="1200" spc="-1" strike="noStrike">
              <a:latin typeface="Arial"/>
            </a:endParaRPr>
          </a:p>
        </p:txBody>
      </p:sp>
      <p:sp>
        <p:nvSpPr>
          <p:cNvPr id="130" name="CustomShape 5"/>
          <p:cNvSpPr/>
          <p:nvPr/>
        </p:nvSpPr>
        <p:spPr>
          <a:xfrm>
            <a:off x="0" y="8685360"/>
            <a:ext cx="6171120" cy="45612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n-U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n-U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31" name="CustomShape 6"/>
          <p:cNvSpPr/>
          <p:nvPr/>
        </p:nvSpPr>
        <p:spPr>
          <a:xfrm>
            <a:off x="6172200" y="8685360"/>
            <a:ext cx="68328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85BCA79-AF99-4D78-BE81-43B4E4BDE4F7}" type="slidenum">
              <a:rPr b="0" lang="en-US" sz="1200" spc="-1" strike="noStrike">
                <a:solidFill>
                  <a:srgbClr val="000000"/>
                </a:solidFill>
                <a:latin typeface="Times New Roman"/>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s-ES"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8760" cy="84816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8760" cy="84816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6840" cy="446760"/>
          </a:xfrm>
          <a:prstGeom prst="rect">
            <a:avLst/>
          </a:prstGeom>
          <a:ln w="9360">
            <a:noFill/>
          </a:ln>
        </p:spPr>
      </p:pic>
      <p:pic>
        <p:nvPicPr>
          <p:cNvPr id="85" name="Imagen 4" descr=""/>
          <p:cNvPicPr/>
          <p:nvPr/>
        </p:nvPicPr>
        <p:blipFill>
          <a:blip r:embed="rId2"/>
          <a:stretch/>
        </p:blipFill>
        <p:spPr>
          <a:xfrm>
            <a:off x="7559640" y="235080"/>
            <a:ext cx="1438920" cy="881640"/>
          </a:xfrm>
          <a:prstGeom prst="rect">
            <a:avLst/>
          </a:prstGeom>
          <a:ln w="9360">
            <a:noFill/>
          </a:ln>
        </p:spPr>
      </p:pic>
      <p:sp>
        <p:nvSpPr>
          <p:cNvPr id="86" name="CustomShape 1"/>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87" name="CustomShape 2"/>
          <p:cNvSpPr/>
          <p:nvPr/>
        </p:nvSpPr>
        <p:spPr>
          <a:xfrm>
            <a:off x="1071000" y="1674720"/>
            <a:ext cx="7221960" cy="168444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001"/>
              </a:spcBef>
            </a:pPr>
            <a:r>
              <a:rPr b="1" lang="es-ES" sz="4400" spc="-1" strike="noStrike">
                <a:solidFill>
                  <a:srgbClr val="000000"/>
                </a:solidFill>
                <a:latin typeface="Arial"/>
                <a:ea typeface="DejaVu Sans"/>
              </a:rPr>
              <a:t>Los collares de ámbar: </a:t>
            </a:r>
            <a:endParaRPr b="0" lang="es-ES" sz="4400" spc="-1" strike="noStrike">
              <a:latin typeface="Arial"/>
            </a:endParaRPr>
          </a:p>
          <a:p>
            <a:pPr algn="ctr">
              <a:lnSpc>
                <a:spcPct val="100000"/>
              </a:lnSpc>
              <a:spcBef>
                <a:spcPts val="2001"/>
              </a:spcBef>
            </a:pPr>
            <a:r>
              <a:rPr b="1" lang="es-ES" sz="4400" spc="-1" strike="noStrike">
                <a:solidFill>
                  <a:srgbClr val="000000"/>
                </a:solidFill>
                <a:latin typeface="Arial"/>
                <a:ea typeface="DejaVu Sans"/>
              </a:rPr>
              <a:t>inútiles y peligrosos</a:t>
            </a:r>
            <a:endParaRPr b="0" lang="es-ES" sz="4400" spc="-1" strike="noStrike">
              <a:latin typeface="Arial"/>
            </a:endParaRPr>
          </a:p>
        </p:txBody>
      </p:sp>
      <p:sp>
        <p:nvSpPr>
          <p:cNvPr id="88" name="CustomShape 3"/>
          <p:cNvSpPr/>
          <p:nvPr/>
        </p:nvSpPr>
        <p:spPr>
          <a:xfrm>
            <a:off x="3123000" y="3936240"/>
            <a:ext cx="59486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ea typeface="DejaVu Sans"/>
              </a:rPr>
              <a:t>Mª José Martínez Chamorro. </a:t>
            </a:r>
            <a:r>
              <a:rPr b="0" lang="es-ES" sz="2000" spc="-1" strike="noStrike">
                <a:solidFill>
                  <a:srgbClr val="000000"/>
                </a:solidFill>
                <a:latin typeface="Arial"/>
                <a:ea typeface="DejaVu Sans"/>
              </a:rPr>
              <a:t>Pediatra </a:t>
            </a:r>
            <a:endParaRPr b="0" lang="es-ES" sz="2000" spc="-1" strike="noStrike">
              <a:latin typeface="Arial"/>
            </a:endParaRPr>
          </a:p>
        </p:txBody>
      </p:sp>
      <p:pic>
        <p:nvPicPr>
          <p:cNvPr id="89" name="" descr=""/>
          <p:cNvPicPr/>
          <p:nvPr/>
        </p:nvPicPr>
        <p:blipFill>
          <a:blip r:embed="rId3"/>
          <a:stretch/>
        </p:blipFill>
        <p:spPr>
          <a:xfrm>
            <a:off x="7272000" y="4744080"/>
            <a:ext cx="1728000" cy="11505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579960" y="504000"/>
            <a:ext cx="7483680" cy="55296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ea typeface="DejaVu Sans"/>
              </a:rPr>
              <a:t>¿Duele la salida de los dientes</a:t>
            </a:r>
            <a:r>
              <a:rPr b="0" lang="es-ES" sz="4000" spc="-151" strike="noStrike">
                <a:solidFill>
                  <a:srgbClr val="000000"/>
                </a:solidFill>
                <a:latin typeface="Calibri"/>
                <a:ea typeface="Calibri"/>
              </a:rPr>
              <a:t>?</a:t>
            </a:r>
            <a:endParaRPr b="0" lang="es-ES" sz="4000" spc="-1" strike="noStrike">
              <a:latin typeface="Arial"/>
            </a:endParaRPr>
          </a:p>
        </p:txBody>
      </p:sp>
      <p:pic>
        <p:nvPicPr>
          <p:cNvPr id="91" name="Imagen 3" descr=""/>
          <p:cNvPicPr/>
          <p:nvPr/>
        </p:nvPicPr>
        <p:blipFill>
          <a:blip r:embed="rId1"/>
          <a:stretch/>
        </p:blipFill>
        <p:spPr>
          <a:xfrm>
            <a:off x="7524720" y="6330960"/>
            <a:ext cx="1446840" cy="446760"/>
          </a:xfrm>
          <a:prstGeom prst="rect">
            <a:avLst/>
          </a:prstGeom>
          <a:ln w="9360">
            <a:noFill/>
          </a:ln>
        </p:spPr>
      </p:pic>
      <p:pic>
        <p:nvPicPr>
          <p:cNvPr id="92" name="Imagen 4" descr=""/>
          <p:cNvPicPr/>
          <p:nvPr/>
        </p:nvPicPr>
        <p:blipFill>
          <a:blip r:embed="rId2"/>
          <a:stretch/>
        </p:blipFill>
        <p:spPr>
          <a:xfrm>
            <a:off x="7559640" y="235080"/>
            <a:ext cx="1438920" cy="881640"/>
          </a:xfrm>
          <a:prstGeom prst="rect">
            <a:avLst/>
          </a:prstGeom>
          <a:ln w="9360">
            <a:noFill/>
          </a:ln>
        </p:spPr>
      </p:pic>
      <p:sp>
        <p:nvSpPr>
          <p:cNvPr id="93" name="CustomShape 2"/>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94" name="CustomShape 3"/>
          <p:cNvSpPr/>
          <p:nvPr/>
        </p:nvSpPr>
        <p:spPr>
          <a:xfrm>
            <a:off x="557280" y="1370880"/>
            <a:ext cx="8105040" cy="4323240"/>
          </a:xfrm>
          <a:prstGeom prst="rect">
            <a:avLst/>
          </a:prstGeom>
          <a:noFill/>
          <a:ln w="9360">
            <a:noFill/>
          </a:ln>
        </p:spPr>
        <p:style>
          <a:lnRef idx="0"/>
          <a:fillRef idx="0"/>
          <a:effectRef idx="0"/>
          <a:fontRef idx="minor"/>
        </p:style>
        <p:txBody>
          <a:bodyPr lIns="0" rIns="0" tIns="0" bIns="0">
            <a:noAutofit/>
          </a:bodyPr>
          <a:p>
            <a:pPr marL="396720" indent="-395640">
              <a:lnSpc>
                <a:spcPct val="100000"/>
              </a:lnSpc>
              <a:spcBef>
                <a:spcPts val="601"/>
              </a:spcBef>
              <a:buSzPct val="100051"/>
              <a:buBlip>
                <a:blip r:embed="rId3"/>
              </a:buBlip>
            </a:pPr>
            <a:r>
              <a:rPr b="0" lang="es-ES" sz="3200" spc="-1" strike="noStrike">
                <a:solidFill>
                  <a:srgbClr val="000000"/>
                </a:solidFill>
                <a:latin typeface="Calibri"/>
                <a:ea typeface="Calibri"/>
              </a:rPr>
              <a:t>La salida de los dientes es un proceso </a:t>
            </a:r>
            <a:r>
              <a:rPr b="1" lang="es-ES" sz="3200" spc="-1" strike="noStrike">
                <a:solidFill>
                  <a:srgbClr val="000000"/>
                </a:solidFill>
                <a:latin typeface="Calibri"/>
                <a:ea typeface="Calibri"/>
              </a:rPr>
              <a:t>benigno y pasajero</a:t>
            </a:r>
            <a:r>
              <a:rPr b="0" lang="es-ES" sz="3200" spc="-1" strike="noStrike">
                <a:solidFill>
                  <a:srgbClr val="000000"/>
                </a:solidFill>
                <a:latin typeface="Calibri"/>
                <a:ea typeface="Calibri"/>
              </a:rPr>
              <a:t>. </a:t>
            </a:r>
            <a:endParaRPr b="0" lang="es-ES" sz="3200" spc="-1" strike="noStrike">
              <a:latin typeface="Arial"/>
            </a:endParaRPr>
          </a:p>
          <a:p>
            <a:pPr marL="396720" indent="-395640">
              <a:lnSpc>
                <a:spcPct val="100000"/>
              </a:lnSpc>
              <a:spcBef>
                <a:spcPts val="601"/>
              </a:spcBef>
              <a:buSzPct val="100051"/>
              <a:buBlip>
                <a:blip r:embed="rId4"/>
              </a:buBlip>
            </a:pPr>
            <a:r>
              <a:rPr b="0" lang="es-ES" sz="3200" spc="-1" strike="noStrike">
                <a:solidFill>
                  <a:srgbClr val="000000"/>
                </a:solidFill>
                <a:latin typeface="Calibri"/>
                <a:ea typeface="Calibri"/>
              </a:rPr>
              <a:t>No se debe usar </a:t>
            </a:r>
            <a:r>
              <a:rPr b="1" lang="es-ES" sz="3200" spc="-1" strike="noStrike">
                <a:solidFill>
                  <a:srgbClr val="000000"/>
                </a:solidFill>
                <a:latin typeface="Calibri"/>
                <a:ea typeface="Calibri"/>
              </a:rPr>
              <a:t>ningún método que ponga en riesgo la salud del bebé</a:t>
            </a:r>
            <a:r>
              <a:rPr b="0" lang="es-ES" sz="3200" spc="-1" strike="noStrike">
                <a:solidFill>
                  <a:srgbClr val="000000"/>
                </a:solidFill>
                <a:latin typeface="Calibri"/>
                <a:ea typeface="Calibri"/>
              </a:rPr>
              <a:t>. </a:t>
            </a:r>
            <a:endParaRPr b="0" lang="es-ES" sz="3200" spc="-1" strike="noStrike">
              <a:latin typeface="Arial"/>
            </a:endParaRPr>
          </a:p>
          <a:p>
            <a:pPr marL="396720" indent="-395640">
              <a:lnSpc>
                <a:spcPct val="100000"/>
              </a:lnSpc>
              <a:spcBef>
                <a:spcPts val="601"/>
              </a:spcBef>
              <a:buSzPct val="100051"/>
              <a:buBlip>
                <a:blip r:embed="rId5"/>
              </a:buBlip>
            </a:pPr>
            <a:r>
              <a:rPr b="0" lang="es-ES" sz="3200" spc="-1" strike="noStrike">
                <a:solidFill>
                  <a:srgbClr val="000000"/>
                </a:solidFill>
                <a:latin typeface="Calibri"/>
                <a:ea typeface="Calibri"/>
              </a:rPr>
              <a:t>Se le puede proporcionar </a:t>
            </a:r>
            <a:r>
              <a:rPr b="1" lang="es-ES" sz="3200" spc="-1" strike="noStrike">
                <a:solidFill>
                  <a:srgbClr val="000000"/>
                </a:solidFill>
                <a:latin typeface="Calibri"/>
                <a:ea typeface="Calibri"/>
              </a:rPr>
              <a:t>alivio</a:t>
            </a:r>
            <a:r>
              <a:rPr b="0" lang="es-ES" sz="3200" spc="-1" strike="noStrike">
                <a:solidFill>
                  <a:srgbClr val="000000"/>
                </a:solidFill>
                <a:latin typeface="Calibri"/>
                <a:ea typeface="Calibri"/>
              </a:rPr>
              <a:t>: </a:t>
            </a:r>
            <a:endParaRPr b="0" lang="es-ES" sz="3200" spc="-1" strike="noStrike">
              <a:latin typeface="Arial"/>
            </a:endParaRPr>
          </a:p>
          <a:p>
            <a:pPr lvl="1" marL="914400" indent="-395640">
              <a:lnSpc>
                <a:spcPct val="100000"/>
              </a:lnSpc>
              <a:spcBef>
                <a:spcPts val="601"/>
              </a:spcBef>
              <a:buSzPct val="119959"/>
              <a:buBlip>
                <a:blip r:embed="rId6"/>
              </a:buBlip>
            </a:pPr>
            <a:r>
              <a:rPr b="0" lang="es-ES" sz="2000" spc="-1" strike="noStrike">
                <a:solidFill>
                  <a:srgbClr val="000000"/>
                </a:solidFill>
                <a:latin typeface="Calibri"/>
                <a:ea typeface="Calibri"/>
              </a:rPr>
              <a:t>Masajeando las encías con el dedo limpio.</a:t>
            </a:r>
            <a:endParaRPr b="0" lang="es-ES" sz="2000" spc="-1" strike="noStrike">
              <a:latin typeface="Arial"/>
            </a:endParaRPr>
          </a:p>
          <a:p>
            <a:pPr lvl="1" marL="914400" indent="-395640">
              <a:lnSpc>
                <a:spcPct val="100000"/>
              </a:lnSpc>
              <a:spcBef>
                <a:spcPts val="601"/>
              </a:spcBef>
              <a:buSzPct val="119959"/>
              <a:buBlip>
                <a:blip r:embed="rId7"/>
              </a:buBlip>
            </a:pPr>
            <a:r>
              <a:rPr b="0" lang="es-ES" sz="2000" spc="-1" strike="noStrike">
                <a:solidFill>
                  <a:srgbClr val="000000"/>
                </a:solidFill>
                <a:latin typeface="Calibri"/>
                <a:ea typeface="Calibri"/>
              </a:rPr>
              <a:t>Dándole un mordedor o chupete (pueden estar fríos). </a:t>
            </a:r>
            <a:endParaRPr b="0" lang="es-ES" sz="2000" spc="-1" strike="noStrike">
              <a:latin typeface="Arial"/>
            </a:endParaRPr>
          </a:p>
          <a:p>
            <a:pPr lvl="1" marL="914400" indent="-395640">
              <a:lnSpc>
                <a:spcPct val="100000"/>
              </a:lnSpc>
              <a:spcBef>
                <a:spcPts val="601"/>
              </a:spcBef>
              <a:buSzPct val="119959"/>
              <a:buBlip>
                <a:blip r:embed="rId8"/>
              </a:buBlip>
            </a:pPr>
            <a:r>
              <a:rPr b="0" lang="es-ES" sz="2000" spc="-1" strike="noStrike">
                <a:solidFill>
                  <a:srgbClr val="000000"/>
                </a:solidFill>
                <a:latin typeface="Calibri"/>
                <a:ea typeface="Calibri"/>
              </a:rPr>
              <a:t>Se le puede administrar (por la noche) paracetamol</a:t>
            </a:r>
            <a:endParaRPr b="0" lang="es-ES" sz="2000" spc="-1" strike="noStrike">
              <a:latin typeface="Arial"/>
            </a:endParaRPr>
          </a:p>
          <a:p>
            <a:pPr>
              <a:lnSpc>
                <a:spcPct val="100000"/>
              </a:lnSpc>
              <a:spcBef>
                <a:spcPts val="601"/>
              </a:spcBef>
            </a:pPr>
            <a:r>
              <a:rPr b="0" lang="es-ES" sz="2000" spc="-1" strike="noStrike">
                <a:solidFill>
                  <a:srgbClr val="000000"/>
                </a:solidFill>
                <a:latin typeface="Calibri"/>
                <a:ea typeface="Calibri"/>
              </a:rPr>
              <a:t>                </a:t>
            </a:r>
            <a:r>
              <a:rPr b="0" lang="es-ES" sz="2000" spc="-1" strike="noStrike">
                <a:solidFill>
                  <a:srgbClr val="000000"/>
                </a:solidFill>
                <a:latin typeface="Calibri"/>
                <a:ea typeface="Calibri"/>
              </a:rPr>
              <a:t>o ibuprofeno a la dosis habitual</a:t>
            </a:r>
            <a:r>
              <a:rPr b="0" lang="es-ES" sz="1200" spc="-1" strike="noStrike">
                <a:solidFill>
                  <a:srgbClr val="000000"/>
                </a:solidFill>
                <a:latin typeface="Calibri"/>
                <a:ea typeface="Calibri"/>
              </a:rPr>
              <a:t>.</a:t>
            </a:r>
            <a:endParaRPr b="0" lang="es-ES" sz="1200" spc="-1" strike="noStrike">
              <a:latin typeface="Arial"/>
            </a:endParaRPr>
          </a:p>
        </p:txBody>
      </p:sp>
      <p:pic>
        <p:nvPicPr>
          <p:cNvPr id="95" name="" descr=""/>
          <p:cNvPicPr/>
          <p:nvPr/>
        </p:nvPicPr>
        <p:blipFill>
          <a:blip r:embed="rId9"/>
          <a:stretch/>
        </p:blipFill>
        <p:spPr>
          <a:xfrm>
            <a:off x="7272000" y="4744080"/>
            <a:ext cx="1728000" cy="115056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635400" y="376560"/>
            <a:ext cx="6923160" cy="2215080"/>
          </a:xfrm>
          <a:prstGeom prst="rect">
            <a:avLst/>
          </a:prstGeom>
          <a:noFill/>
          <a:ln>
            <a:noFill/>
          </a:ln>
        </p:spPr>
        <p:style>
          <a:lnRef idx="0"/>
          <a:fillRef idx="0"/>
          <a:effectRef idx="0"/>
          <a:fontRef idx="minor"/>
        </p:style>
        <p:txBody>
          <a:bodyPr lIns="0" rIns="0" tIns="0" bIns="0">
            <a:noAutofit/>
          </a:bodyPr>
          <a:p>
            <a:pPr>
              <a:lnSpc>
                <a:spcPct val="90000"/>
              </a:lnSpc>
            </a:pPr>
            <a:r>
              <a:rPr b="0" lang="es-ES" sz="3600" spc="-151" strike="noStrike">
                <a:solidFill>
                  <a:srgbClr val="000000"/>
                </a:solidFill>
                <a:latin typeface="Calibri"/>
                <a:ea typeface="DejaVu Sans"/>
              </a:rPr>
              <a:t>¿Q</a:t>
            </a:r>
            <a:r>
              <a:rPr b="0" lang="es-ES" sz="3600" spc="-151" strike="noStrike">
                <a:solidFill>
                  <a:srgbClr val="000000"/>
                </a:solidFill>
                <a:latin typeface="Calibri"/>
                <a:ea typeface="Calibri"/>
              </a:rPr>
              <a:t>ué material llevan los collares de ámbar? ¿Qué beneficios puede tener?</a:t>
            </a:r>
            <a:br/>
            <a:endParaRPr b="0" lang="es-ES" sz="3600" spc="-1" strike="noStrike">
              <a:latin typeface="Arial"/>
            </a:endParaRPr>
          </a:p>
        </p:txBody>
      </p:sp>
      <p:pic>
        <p:nvPicPr>
          <p:cNvPr id="97" name="Imagen 3" descr=""/>
          <p:cNvPicPr/>
          <p:nvPr/>
        </p:nvPicPr>
        <p:blipFill>
          <a:blip r:embed="rId1"/>
          <a:stretch/>
        </p:blipFill>
        <p:spPr>
          <a:xfrm>
            <a:off x="7524720" y="6330960"/>
            <a:ext cx="1446840" cy="446760"/>
          </a:xfrm>
          <a:prstGeom prst="rect">
            <a:avLst/>
          </a:prstGeom>
          <a:ln w="9360">
            <a:noFill/>
          </a:ln>
        </p:spPr>
      </p:pic>
      <p:pic>
        <p:nvPicPr>
          <p:cNvPr id="98" name="Imagen 4" descr=""/>
          <p:cNvPicPr/>
          <p:nvPr/>
        </p:nvPicPr>
        <p:blipFill>
          <a:blip r:embed="rId2"/>
          <a:stretch/>
        </p:blipFill>
        <p:spPr>
          <a:xfrm>
            <a:off x="7559640" y="235080"/>
            <a:ext cx="1438920" cy="881640"/>
          </a:xfrm>
          <a:prstGeom prst="rect">
            <a:avLst/>
          </a:prstGeom>
          <a:ln w="9360">
            <a:noFill/>
          </a:ln>
        </p:spPr>
      </p:pic>
      <p:sp>
        <p:nvSpPr>
          <p:cNvPr id="99" name="CustomShape 2"/>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0" name="CustomShape 3"/>
          <p:cNvSpPr/>
          <p:nvPr/>
        </p:nvSpPr>
        <p:spPr>
          <a:xfrm>
            <a:off x="576000" y="1666080"/>
            <a:ext cx="8105040" cy="3661560"/>
          </a:xfrm>
          <a:prstGeom prst="rect">
            <a:avLst/>
          </a:prstGeom>
          <a:noFill/>
          <a:ln w="9360">
            <a:noFill/>
          </a:ln>
        </p:spPr>
        <p:style>
          <a:lnRef idx="0"/>
          <a:fillRef idx="0"/>
          <a:effectRef idx="0"/>
          <a:fontRef idx="minor"/>
        </p:style>
        <p:txBody>
          <a:bodyPr lIns="0" rIns="0" tIns="0" bIns="0">
            <a:noAutofit/>
          </a:bodyPr>
          <a:p>
            <a:pPr marL="396720" indent="-395640">
              <a:lnSpc>
                <a:spcPct val="90000"/>
              </a:lnSpc>
              <a:spcBef>
                <a:spcPts val="561"/>
              </a:spcBef>
              <a:buSzPct val="100014"/>
              <a:buBlip>
                <a:blip r:embed="rId3"/>
              </a:buBlip>
            </a:pPr>
            <a:r>
              <a:rPr b="0" lang="es-ES" sz="2800" spc="-1" strike="noStrike">
                <a:solidFill>
                  <a:srgbClr val="000000"/>
                </a:solidFill>
                <a:latin typeface="Calibri"/>
                <a:ea typeface="Calibri"/>
              </a:rPr>
              <a:t>Los auténticos están hechos con cuentas de ámbar del </a:t>
            </a:r>
            <a:r>
              <a:rPr b="1" lang="es-ES" sz="2800" spc="-1" strike="noStrike">
                <a:solidFill>
                  <a:srgbClr val="000000"/>
                </a:solidFill>
                <a:latin typeface="Calibri"/>
                <a:ea typeface="Calibri"/>
              </a:rPr>
              <a:t>mar Báltico</a:t>
            </a:r>
            <a:r>
              <a:rPr b="0" lang="es-ES" sz="2800" spc="-1" strike="noStrike">
                <a:solidFill>
                  <a:srgbClr val="000000"/>
                </a:solidFill>
                <a:latin typeface="Calibri"/>
                <a:ea typeface="Calibri"/>
              </a:rPr>
              <a:t>. </a:t>
            </a:r>
            <a:endParaRPr b="0" lang="es-ES" sz="2800" spc="-1" strike="noStrike">
              <a:latin typeface="Arial"/>
            </a:endParaRPr>
          </a:p>
          <a:p>
            <a:pPr marL="396720" indent="-395640">
              <a:lnSpc>
                <a:spcPct val="90000"/>
              </a:lnSpc>
              <a:spcBef>
                <a:spcPts val="561"/>
              </a:spcBef>
              <a:buSzPct val="100014"/>
              <a:buBlip>
                <a:blip r:embed="rId4"/>
              </a:buBlip>
            </a:pPr>
            <a:r>
              <a:rPr b="0" lang="es-ES" sz="2800" spc="-1" strike="noStrike">
                <a:solidFill>
                  <a:srgbClr val="000000"/>
                </a:solidFill>
                <a:latin typeface="Calibri"/>
                <a:ea typeface="Calibri"/>
              </a:rPr>
              <a:t>Solo el ámbar del mar Báltico contiene </a:t>
            </a:r>
            <a:r>
              <a:rPr b="1" lang="es-ES" sz="2800" spc="-1" strike="noStrike">
                <a:solidFill>
                  <a:srgbClr val="000000"/>
                </a:solidFill>
                <a:latin typeface="Calibri"/>
                <a:ea typeface="Calibri"/>
              </a:rPr>
              <a:t>ácido succínico: </a:t>
            </a:r>
            <a:r>
              <a:rPr b="0" lang="es-ES" sz="2800" spc="-1" strike="noStrike">
                <a:solidFill>
                  <a:srgbClr val="000000"/>
                </a:solidFill>
                <a:latin typeface="Calibri"/>
                <a:ea typeface="Calibri"/>
              </a:rPr>
              <a:t>sustancia a la que se le atribuyen propiedades antiinflamatorias. </a:t>
            </a:r>
            <a:endParaRPr b="0" lang="es-ES" sz="2800" spc="-1" strike="noStrike">
              <a:latin typeface="Arial"/>
            </a:endParaRPr>
          </a:p>
          <a:p>
            <a:pPr marL="396720" indent="-395640">
              <a:lnSpc>
                <a:spcPct val="90000"/>
              </a:lnSpc>
              <a:spcBef>
                <a:spcPts val="561"/>
              </a:spcBef>
              <a:buSzPct val="100014"/>
              <a:buBlip>
                <a:blip r:embed="rId5"/>
              </a:buBlip>
            </a:pPr>
            <a:r>
              <a:rPr b="0" lang="es-ES" sz="2800" spc="-1" strike="noStrike">
                <a:solidFill>
                  <a:srgbClr val="000000"/>
                </a:solidFill>
                <a:latin typeface="Calibri"/>
                <a:ea typeface="Calibri"/>
              </a:rPr>
              <a:t>Se supone que mediante el contacto y el calor de la piel, esta sustancia se liberaría del ámbar y se absorbería al interior del cuerpo del niño               para realizar su acción.</a:t>
            </a:r>
            <a:endParaRPr b="0" lang="es-ES" sz="2800" spc="-1" strike="noStrike">
              <a:latin typeface="Arial"/>
            </a:endParaRPr>
          </a:p>
        </p:txBody>
      </p:sp>
      <p:pic>
        <p:nvPicPr>
          <p:cNvPr id="101" name="" descr=""/>
          <p:cNvPicPr/>
          <p:nvPr/>
        </p:nvPicPr>
        <p:blipFill>
          <a:blip r:embed="rId6"/>
          <a:stretch/>
        </p:blipFill>
        <p:spPr>
          <a:xfrm>
            <a:off x="7272000" y="4744080"/>
            <a:ext cx="1728000" cy="115056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648000" y="382680"/>
            <a:ext cx="6923160" cy="55296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ea typeface="DejaVu Sans"/>
              </a:rPr>
              <a:t>¿Qué dice la ciencia?</a:t>
            </a:r>
            <a:endParaRPr b="0" lang="es-ES" sz="4000" spc="-1" strike="noStrike">
              <a:latin typeface="Arial"/>
            </a:endParaRPr>
          </a:p>
        </p:txBody>
      </p:sp>
      <p:pic>
        <p:nvPicPr>
          <p:cNvPr id="103" name="Imagen 3" descr=""/>
          <p:cNvPicPr/>
          <p:nvPr/>
        </p:nvPicPr>
        <p:blipFill>
          <a:blip r:embed="rId1"/>
          <a:stretch/>
        </p:blipFill>
        <p:spPr>
          <a:xfrm>
            <a:off x="7524720" y="6330960"/>
            <a:ext cx="1446840" cy="446760"/>
          </a:xfrm>
          <a:prstGeom prst="rect">
            <a:avLst/>
          </a:prstGeom>
          <a:ln w="9360">
            <a:noFill/>
          </a:ln>
        </p:spPr>
      </p:pic>
      <p:pic>
        <p:nvPicPr>
          <p:cNvPr id="104" name="Imagen 4" descr=""/>
          <p:cNvPicPr/>
          <p:nvPr/>
        </p:nvPicPr>
        <p:blipFill>
          <a:blip r:embed="rId2"/>
          <a:stretch/>
        </p:blipFill>
        <p:spPr>
          <a:xfrm>
            <a:off x="7559640" y="235080"/>
            <a:ext cx="1438920" cy="881640"/>
          </a:xfrm>
          <a:prstGeom prst="rect">
            <a:avLst/>
          </a:prstGeom>
          <a:ln w="9360">
            <a:noFill/>
          </a:ln>
        </p:spPr>
      </p:pic>
      <p:sp>
        <p:nvSpPr>
          <p:cNvPr id="105" name="CustomShape 2"/>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6" name="CustomShape 3"/>
          <p:cNvSpPr/>
          <p:nvPr/>
        </p:nvSpPr>
        <p:spPr>
          <a:xfrm>
            <a:off x="576000" y="1300320"/>
            <a:ext cx="8207640" cy="4603320"/>
          </a:xfrm>
          <a:prstGeom prst="rect">
            <a:avLst/>
          </a:prstGeom>
          <a:noFill/>
          <a:ln w="9360">
            <a:noFill/>
          </a:ln>
        </p:spPr>
        <p:style>
          <a:lnRef idx="0"/>
          <a:fillRef idx="0"/>
          <a:effectRef idx="0"/>
          <a:fontRef idx="minor"/>
        </p:style>
        <p:txBody>
          <a:bodyPr lIns="0" rIns="0" tIns="0" bIns="0">
            <a:noAutofit/>
          </a:bodyPr>
          <a:p>
            <a:pPr marL="396720" indent="-395640">
              <a:lnSpc>
                <a:spcPct val="100000"/>
              </a:lnSpc>
              <a:spcBef>
                <a:spcPts val="150"/>
              </a:spcBef>
              <a:spcAft>
                <a:spcPts val="799"/>
              </a:spcAft>
              <a:buSzPct val="100014"/>
              <a:buBlip>
                <a:blip r:embed="rId3"/>
              </a:buBlip>
            </a:pPr>
            <a:r>
              <a:rPr b="1" lang="es-ES" sz="2800" spc="-1" strike="noStrike">
                <a:solidFill>
                  <a:srgbClr val="000000"/>
                </a:solidFill>
                <a:latin typeface="Calibri"/>
                <a:ea typeface="Calibri"/>
              </a:rPr>
              <a:t>Que NO tienen beneficios</a:t>
            </a:r>
            <a:r>
              <a:rPr b="0" lang="es-ES" sz="2800" spc="-1" strike="noStrike">
                <a:solidFill>
                  <a:srgbClr val="000000"/>
                </a:solidFill>
                <a:latin typeface="Calibri"/>
                <a:ea typeface="Calibri"/>
              </a:rPr>
              <a:t>. </a:t>
            </a:r>
            <a:endParaRPr b="0" lang="es-ES" sz="2800" spc="-1" strike="noStrike">
              <a:latin typeface="Arial"/>
            </a:endParaRPr>
          </a:p>
          <a:p>
            <a:pPr marL="396720" indent="-395640">
              <a:lnSpc>
                <a:spcPct val="100000"/>
              </a:lnSpc>
              <a:spcBef>
                <a:spcPts val="150"/>
              </a:spcBef>
              <a:spcAft>
                <a:spcPts val="799"/>
              </a:spcAft>
              <a:buSzPct val="100014"/>
              <a:buBlip>
                <a:blip r:embed="rId4"/>
              </a:buBlip>
            </a:pPr>
            <a:r>
              <a:rPr b="0" lang="es-ES" sz="2800" spc="-1" strike="noStrike">
                <a:solidFill>
                  <a:srgbClr val="000000"/>
                </a:solidFill>
                <a:latin typeface="Calibri"/>
                <a:ea typeface="Calibri"/>
              </a:rPr>
              <a:t>Los estudios dicen que </a:t>
            </a:r>
            <a:r>
              <a:rPr b="1" lang="es-ES" sz="2800" spc="-1" strike="noStrike">
                <a:solidFill>
                  <a:srgbClr val="000000"/>
                </a:solidFill>
                <a:latin typeface="Calibri"/>
                <a:ea typeface="Calibri"/>
              </a:rPr>
              <a:t>el ácido succínico de los collares de ámbar</a:t>
            </a:r>
            <a:r>
              <a:rPr b="0" lang="es-ES" sz="2800" spc="-1" strike="noStrike">
                <a:solidFill>
                  <a:srgbClr val="000000"/>
                </a:solidFill>
                <a:latin typeface="Calibri"/>
                <a:ea typeface="Calibri"/>
              </a:rPr>
              <a:t>: </a:t>
            </a:r>
            <a:endParaRPr b="0" lang="es-ES" sz="2800" spc="-1" strike="noStrike">
              <a:latin typeface="Arial"/>
            </a:endParaRPr>
          </a:p>
          <a:p>
            <a:pPr lvl="1" marL="914400" indent="-395640">
              <a:lnSpc>
                <a:spcPct val="100000"/>
              </a:lnSpc>
              <a:spcBef>
                <a:spcPts val="150"/>
              </a:spcBef>
              <a:spcAft>
                <a:spcPts val="799"/>
              </a:spcAft>
              <a:buSzPct val="100014"/>
              <a:buBlip>
                <a:blip r:embed="rId5"/>
              </a:buBlip>
            </a:pPr>
            <a:r>
              <a:rPr b="1" lang="es-ES" sz="2800" spc="-1" strike="noStrike">
                <a:solidFill>
                  <a:srgbClr val="000000"/>
                </a:solidFill>
                <a:latin typeface="Calibri"/>
                <a:ea typeface="Calibri"/>
              </a:rPr>
              <a:t>No disminuye el dolor ni la inflamación</a:t>
            </a:r>
            <a:r>
              <a:rPr b="0" lang="es-ES" sz="2800" spc="-1" strike="noStrike">
                <a:solidFill>
                  <a:srgbClr val="000000"/>
                </a:solidFill>
                <a:latin typeface="Calibri"/>
                <a:ea typeface="Calibri"/>
              </a:rPr>
              <a:t>.</a:t>
            </a:r>
            <a:endParaRPr b="0" lang="es-ES" sz="2800" spc="-1" strike="noStrike">
              <a:latin typeface="Arial"/>
            </a:endParaRPr>
          </a:p>
          <a:p>
            <a:pPr lvl="1" marL="914400" indent="-395640">
              <a:lnSpc>
                <a:spcPct val="100000"/>
              </a:lnSpc>
              <a:spcBef>
                <a:spcPts val="150"/>
              </a:spcBef>
              <a:spcAft>
                <a:spcPts val="799"/>
              </a:spcAft>
              <a:buSzPct val="100014"/>
              <a:buBlip>
                <a:blip r:embed="rId6"/>
              </a:buBlip>
            </a:pPr>
            <a:r>
              <a:rPr b="1" lang="es-ES" sz="2800" spc="-1" strike="noStrike">
                <a:solidFill>
                  <a:srgbClr val="000000"/>
                </a:solidFill>
                <a:latin typeface="Calibri"/>
                <a:ea typeface="Calibri"/>
              </a:rPr>
              <a:t>No se libera de las cuentas </a:t>
            </a:r>
            <a:r>
              <a:rPr b="0" lang="es-ES" sz="2800" spc="-1" strike="noStrike">
                <a:solidFill>
                  <a:srgbClr val="000000"/>
                </a:solidFill>
                <a:latin typeface="Calibri"/>
                <a:ea typeface="Calibri"/>
              </a:rPr>
              <a:t>al calentarse por contacto con la piel </a:t>
            </a:r>
            <a:r>
              <a:rPr b="1" lang="es-ES" sz="2800" spc="-1" strike="noStrike">
                <a:solidFill>
                  <a:srgbClr val="000000"/>
                </a:solidFill>
                <a:latin typeface="Calibri"/>
                <a:ea typeface="Calibri"/>
              </a:rPr>
              <a:t>ni se absorbe a través de ella</a:t>
            </a:r>
            <a:r>
              <a:rPr b="0" lang="es-ES" sz="2800" spc="-1" strike="noStrike">
                <a:solidFill>
                  <a:srgbClr val="000000"/>
                </a:solidFill>
                <a:latin typeface="Calibri"/>
                <a:ea typeface="Calibri"/>
              </a:rPr>
              <a:t>.</a:t>
            </a:r>
            <a:endParaRPr b="0" lang="es-ES" sz="2800" spc="-1" strike="noStrike">
              <a:latin typeface="Arial"/>
            </a:endParaRPr>
          </a:p>
          <a:p>
            <a:pPr lvl="1" marL="914400" indent="-395640">
              <a:lnSpc>
                <a:spcPct val="100000"/>
              </a:lnSpc>
              <a:spcBef>
                <a:spcPts val="150"/>
              </a:spcBef>
              <a:spcAft>
                <a:spcPts val="799"/>
              </a:spcAft>
              <a:buSzPct val="100014"/>
              <a:buBlip>
                <a:blip r:embed="rId7"/>
              </a:buBlip>
            </a:pPr>
            <a:r>
              <a:rPr b="1" lang="es-ES" sz="2800" spc="-1" strike="noStrike">
                <a:solidFill>
                  <a:srgbClr val="000000"/>
                </a:solidFill>
                <a:latin typeface="Calibri"/>
                <a:ea typeface="Calibri"/>
              </a:rPr>
              <a:t>No tiene ningún efecto beneficioso en                  la dentición de los bebés</a:t>
            </a:r>
            <a:r>
              <a:rPr b="1" lang="es-ES" sz="700" spc="-1" strike="noStrike">
                <a:solidFill>
                  <a:srgbClr val="000000"/>
                </a:solidFill>
                <a:latin typeface="Arial"/>
                <a:ea typeface="Calibri"/>
              </a:rPr>
              <a:t>..</a:t>
            </a:r>
            <a:endParaRPr b="0" lang="es-ES" sz="700" spc="-1" strike="noStrike">
              <a:latin typeface="Arial"/>
            </a:endParaRPr>
          </a:p>
          <a:p>
            <a:pPr>
              <a:lnSpc>
                <a:spcPct val="90000"/>
              </a:lnSpc>
              <a:spcBef>
                <a:spcPts val="641"/>
              </a:spcBef>
            </a:pPr>
            <a:endParaRPr b="0" lang="es-ES" sz="700" spc="-1" strike="noStrike">
              <a:latin typeface="Arial"/>
            </a:endParaRPr>
          </a:p>
        </p:txBody>
      </p:sp>
      <p:pic>
        <p:nvPicPr>
          <p:cNvPr id="107" name="" descr=""/>
          <p:cNvPicPr/>
          <p:nvPr/>
        </p:nvPicPr>
        <p:blipFill>
          <a:blip r:embed="rId8"/>
          <a:stretch/>
        </p:blipFill>
        <p:spPr>
          <a:xfrm>
            <a:off x="7272000" y="4744080"/>
            <a:ext cx="1728000" cy="1150560"/>
          </a:xfrm>
          <a:prstGeom prst="rect">
            <a:avLst/>
          </a:prstGeom>
          <a:ln>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432000" y="288000"/>
            <a:ext cx="6923160" cy="1661040"/>
          </a:xfrm>
          <a:prstGeom prst="rect">
            <a:avLst/>
          </a:prstGeom>
          <a:noFill/>
          <a:ln>
            <a:noFill/>
          </a:ln>
        </p:spPr>
        <p:style>
          <a:lnRef idx="0"/>
          <a:fillRef idx="0"/>
          <a:effectRef idx="0"/>
          <a:fontRef idx="minor"/>
        </p:style>
        <p:txBody>
          <a:bodyPr lIns="0" rIns="0" tIns="0" bIns="0">
            <a:noAutofit/>
          </a:bodyPr>
          <a:p>
            <a:pPr>
              <a:lnSpc>
                <a:spcPct val="90000"/>
              </a:lnSpc>
            </a:pPr>
            <a:r>
              <a:rPr b="0" lang="es-ES" sz="3600" spc="-151" strike="noStrike">
                <a:solidFill>
                  <a:srgbClr val="000000"/>
                </a:solidFill>
                <a:latin typeface="Calibri"/>
                <a:ea typeface="Calibri"/>
              </a:rPr>
              <a:t>¿Los collares de ámbar tienen riesgo para los bebés?</a:t>
            </a:r>
            <a:br/>
            <a:endParaRPr b="0" lang="es-ES" sz="3600" spc="-1" strike="noStrike">
              <a:latin typeface="Arial"/>
            </a:endParaRPr>
          </a:p>
        </p:txBody>
      </p:sp>
      <p:pic>
        <p:nvPicPr>
          <p:cNvPr id="109" name="Imagen 3" descr=""/>
          <p:cNvPicPr/>
          <p:nvPr/>
        </p:nvPicPr>
        <p:blipFill>
          <a:blip r:embed="rId1"/>
          <a:stretch/>
        </p:blipFill>
        <p:spPr>
          <a:xfrm>
            <a:off x="7524720" y="6330960"/>
            <a:ext cx="1446840" cy="446760"/>
          </a:xfrm>
          <a:prstGeom prst="rect">
            <a:avLst/>
          </a:prstGeom>
          <a:ln w="9360">
            <a:noFill/>
          </a:ln>
        </p:spPr>
      </p:pic>
      <p:pic>
        <p:nvPicPr>
          <p:cNvPr id="110" name="Imagen 4" descr=""/>
          <p:cNvPicPr/>
          <p:nvPr/>
        </p:nvPicPr>
        <p:blipFill>
          <a:blip r:embed="rId2"/>
          <a:stretch/>
        </p:blipFill>
        <p:spPr>
          <a:xfrm>
            <a:off x="7559640" y="235080"/>
            <a:ext cx="1438920" cy="881640"/>
          </a:xfrm>
          <a:prstGeom prst="rect">
            <a:avLst/>
          </a:prstGeom>
          <a:ln w="9360">
            <a:noFill/>
          </a:ln>
        </p:spPr>
      </p:pic>
      <p:sp>
        <p:nvSpPr>
          <p:cNvPr id="111" name="CustomShape 2"/>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12" name="CustomShape 3"/>
          <p:cNvSpPr/>
          <p:nvPr/>
        </p:nvSpPr>
        <p:spPr>
          <a:xfrm>
            <a:off x="422280" y="1397520"/>
            <a:ext cx="8145360" cy="4652640"/>
          </a:xfrm>
          <a:prstGeom prst="rect">
            <a:avLst/>
          </a:prstGeom>
          <a:noFill/>
          <a:ln w="9360">
            <a:noFill/>
          </a:ln>
        </p:spPr>
        <p:style>
          <a:lnRef idx="0"/>
          <a:fillRef idx="0"/>
          <a:effectRef idx="0"/>
          <a:fontRef idx="minor"/>
        </p:style>
        <p:txBody>
          <a:bodyPr lIns="0" rIns="0" tIns="0" bIns="0">
            <a:noAutofit/>
          </a:bodyPr>
          <a:p>
            <a:pPr marL="396720" indent="-395640">
              <a:lnSpc>
                <a:spcPct val="100000"/>
              </a:lnSpc>
              <a:spcBef>
                <a:spcPts val="561"/>
              </a:spcBef>
              <a:spcAft>
                <a:spcPts val="799"/>
              </a:spcAft>
              <a:buSzPct val="100014"/>
              <a:buBlip>
                <a:blip r:embed="rId3"/>
              </a:buBlip>
            </a:pPr>
            <a:r>
              <a:rPr b="1" lang="es-ES" sz="2800" spc="-1" strike="noStrike">
                <a:solidFill>
                  <a:srgbClr val="000000"/>
                </a:solidFill>
                <a:latin typeface="Calibri"/>
                <a:ea typeface="Calibri"/>
              </a:rPr>
              <a:t>Rotundamente, SÍ</a:t>
            </a:r>
            <a:r>
              <a:rPr b="0" lang="es-ES" sz="2800" spc="-1" strike="noStrike">
                <a:solidFill>
                  <a:srgbClr val="000000"/>
                </a:solidFill>
                <a:latin typeface="Calibri"/>
                <a:ea typeface="Calibri"/>
              </a:rPr>
              <a:t>, al igual que otros tipos de collares: </a:t>
            </a:r>
            <a:endParaRPr b="0" lang="es-ES" sz="2800" spc="-1" strike="noStrike">
              <a:latin typeface="Arial"/>
            </a:endParaRPr>
          </a:p>
          <a:p>
            <a:pPr marL="396720" indent="-395640">
              <a:lnSpc>
                <a:spcPct val="100000"/>
              </a:lnSpc>
              <a:spcBef>
                <a:spcPts val="561"/>
              </a:spcBef>
              <a:spcAft>
                <a:spcPts val="799"/>
              </a:spcAft>
              <a:buSzPct val="127025"/>
              <a:buBlip>
                <a:blip r:embed="rId4"/>
              </a:buBlip>
            </a:pPr>
            <a:r>
              <a:rPr b="1" lang="es-ES" sz="2200" spc="-1" strike="noStrike">
                <a:solidFill>
                  <a:srgbClr val="000000"/>
                </a:solidFill>
                <a:latin typeface="Calibri"/>
                <a:ea typeface="Calibri"/>
              </a:rPr>
              <a:t>Riesgo de </a:t>
            </a:r>
            <a:r>
              <a:rPr b="1" lang="es-ES" sz="2200" spc="-1" strike="noStrike" u="sng">
                <a:solidFill>
                  <a:srgbClr val="000000"/>
                </a:solidFill>
                <a:uFillTx/>
                <a:latin typeface="Calibri"/>
                <a:ea typeface="Calibri"/>
              </a:rPr>
              <a:t>estrangulamiento</a:t>
            </a:r>
            <a:r>
              <a:rPr b="0" lang="es-ES" sz="2200" spc="-1" strike="noStrike">
                <a:solidFill>
                  <a:srgbClr val="000000"/>
                </a:solidFill>
                <a:latin typeface="Calibri"/>
                <a:ea typeface="Calibri"/>
              </a:rPr>
              <a:t>: si se estrechan alrededor de su cuello (si el niño tira de él o se engancha con algún objeto) con posibilidad de ahogarle. ¡Colocárselo pegado al cuello no es totalmente seguro! </a:t>
            </a:r>
            <a:endParaRPr b="0" lang="es-ES" sz="2200" spc="-1" strike="noStrike">
              <a:latin typeface="Arial"/>
            </a:endParaRPr>
          </a:p>
          <a:p>
            <a:pPr marL="396720" indent="-395640">
              <a:lnSpc>
                <a:spcPct val="100000"/>
              </a:lnSpc>
              <a:spcBef>
                <a:spcPts val="561"/>
              </a:spcBef>
              <a:spcAft>
                <a:spcPts val="799"/>
              </a:spcAft>
              <a:buSzPct val="127025"/>
              <a:buBlip>
                <a:blip r:embed="rId5"/>
              </a:buBlip>
            </a:pPr>
            <a:r>
              <a:rPr b="1" lang="es-ES" sz="2200" spc="-1" strike="noStrike">
                <a:solidFill>
                  <a:srgbClr val="000000"/>
                </a:solidFill>
                <a:latin typeface="Calibri"/>
                <a:ea typeface="Calibri"/>
              </a:rPr>
              <a:t>Riesgo de </a:t>
            </a:r>
            <a:r>
              <a:rPr b="1" lang="es-ES" sz="2200" spc="-1" strike="noStrike" u="sng">
                <a:solidFill>
                  <a:srgbClr val="000000"/>
                </a:solidFill>
                <a:uFillTx/>
                <a:latin typeface="Calibri"/>
                <a:ea typeface="Calibri"/>
              </a:rPr>
              <a:t>asfixia</a:t>
            </a:r>
            <a:r>
              <a:rPr b="1" lang="es-ES" sz="2200" spc="-1" strike="noStrike">
                <a:solidFill>
                  <a:srgbClr val="000000"/>
                </a:solidFill>
                <a:latin typeface="Calibri"/>
                <a:ea typeface="Calibri"/>
              </a:rPr>
              <a:t>: </a:t>
            </a:r>
            <a:r>
              <a:rPr b="0" lang="es-ES" sz="2200" spc="-1" strike="noStrike">
                <a:solidFill>
                  <a:srgbClr val="000000"/>
                </a:solidFill>
                <a:latin typeface="Calibri"/>
                <a:ea typeface="Calibri"/>
              </a:rPr>
              <a:t>si se rompe y se suelta alguna cuenta que sea ingerida por la boca o aspirada por la nariz, también puede ahogarle. ¡Que las cuentas estén anudadas por separado no es suficientemente seguro!  </a:t>
            </a:r>
            <a:endParaRPr b="0" lang="es-ES" sz="2200" spc="-1" strike="noStrike">
              <a:latin typeface="Arial"/>
            </a:endParaRPr>
          </a:p>
          <a:p>
            <a:pPr marL="396720" indent="-395640">
              <a:lnSpc>
                <a:spcPct val="100000"/>
              </a:lnSpc>
              <a:spcBef>
                <a:spcPts val="561"/>
              </a:spcBef>
              <a:spcAft>
                <a:spcPts val="799"/>
              </a:spcAft>
              <a:buSzPct val="127025"/>
              <a:buBlip>
                <a:blip r:embed="rId6"/>
              </a:buBlip>
            </a:pPr>
            <a:r>
              <a:rPr b="1" lang="es-ES" sz="2200" spc="-1" strike="noStrike">
                <a:solidFill>
                  <a:srgbClr val="000000"/>
                </a:solidFill>
                <a:latin typeface="Calibri"/>
                <a:ea typeface="Calibri"/>
              </a:rPr>
              <a:t>Facilitan la </a:t>
            </a:r>
            <a:r>
              <a:rPr b="1" lang="es-ES" sz="2200" spc="-1" strike="noStrike" u="sng">
                <a:solidFill>
                  <a:srgbClr val="000000"/>
                </a:solidFill>
                <a:uFillTx/>
                <a:latin typeface="Calibri"/>
                <a:ea typeface="Calibri"/>
              </a:rPr>
              <a:t>infección</a:t>
            </a:r>
            <a:r>
              <a:rPr b="1" lang="es-ES" sz="2200" spc="-1" strike="noStrike">
                <a:solidFill>
                  <a:srgbClr val="000000"/>
                </a:solidFill>
                <a:latin typeface="Calibri"/>
                <a:ea typeface="Calibri"/>
              </a:rPr>
              <a:t> </a:t>
            </a:r>
            <a:r>
              <a:rPr b="0" lang="es-ES" sz="2200" spc="-1" strike="noStrike">
                <a:solidFill>
                  <a:srgbClr val="000000"/>
                </a:solidFill>
                <a:latin typeface="Calibri"/>
                <a:ea typeface="Calibri"/>
              </a:rPr>
              <a:t>porque acumulan suciedad y                  bacterias.</a:t>
            </a:r>
            <a:endParaRPr b="0" lang="es-ES" sz="2200" spc="-1" strike="noStrike">
              <a:latin typeface="Arial"/>
            </a:endParaRPr>
          </a:p>
        </p:txBody>
      </p:sp>
      <p:pic>
        <p:nvPicPr>
          <p:cNvPr id="113" name="" descr=""/>
          <p:cNvPicPr/>
          <p:nvPr/>
        </p:nvPicPr>
        <p:blipFill>
          <a:blip r:embed="rId7"/>
          <a:stretch/>
        </p:blipFill>
        <p:spPr>
          <a:xfrm>
            <a:off x="7272000" y="4744080"/>
            <a:ext cx="1728000" cy="1150560"/>
          </a:xfrm>
          <a:prstGeom prst="rect">
            <a:avLst/>
          </a:prstGeom>
          <a:ln>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492480" y="476640"/>
            <a:ext cx="6923160" cy="110700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000000"/>
                </a:solidFill>
                <a:latin typeface="Calibri"/>
                <a:ea typeface="Calibri"/>
              </a:rPr>
              <a:t>¿Ha habido accidentes de bebés por llevar collares de ámbar al cuello?</a:t>
            </a:r>
            <a:endParaRPr b="0" lang="es-ES" sz="4000" spc="-1" strike="noStrike">
              <a:latin typeface="Arial"/>
            </a:endParaRPr>
          </a:p>
          <a:p>
            <a:pPr>
              <a:lnSpc>
                <a:spcPct val="90000"/>
              </a:lnSpc>
            </a:pPr>
            <a:endParaRPr b="0" lang="es-ES" sz="4000" spc="-1" strike="noStrike">
              <a:latin typeface="Arial"/>
            </a:endParaRPr>
          </a:p>
          <a:p>
            <a:pPr>
              <a:lnSpc>
                <a:spcPct val="90000"/>
              </a:lnSpc>
            </a:pPr>
            <a:endParaRPr b="0" lang="es-ES" sz="4000" spc="-1" strike="noStrike">
              <a:latin typeface="Arial"/>
            </a:endParaRPr>
          </a:p>
          <a:p>
            <a:pPr>
              <a:lnSpc>
                <a:spcPct val="90000"/>
              </a:lnSpc>
            </a:pPr>
            <a:endParaRPr b="0" lang="es-ES" sz="4000" spc="-1" strike="noStrike">
              <a:latin typeface="Arial"/>
            </a:endParaRPr>
          </a:p>
        </p:txBody>
      </p:sp>
      <p:pic>
        <p:nvPicPr>
          <p:cNvPr id="115" name="Imagen 3" descr=""/>
          <p:cNvPicPr/>
          <p:nvPr/>
        </p:nvPicPr>
        <p:blipFill>
          <a:blip r:embed="rId1"/>
          <a:stretch/>
        </p:blipFill>
        <p:spPr>
          <a:xfrm>
            <a:off x="7524720" y="6330960"/>
            <a:ext cx="1446840" cy="446760"/>
          </a:xfrm>
          <a:prstGeom prst="rect">
            <a:avLst/>
          </a:prstGeom>
          <a:ln w="9360">
            <a:noFill/>
          </a:ln>
        </p:spPr>
      </p:pic>
      <p:pic>
        <p:nvPicPr>
          <p:cNvPr id="116" name="Imagen 4" descr=""/>
          <p:cNvPicPr/>
          <p:nvPr/>
        </p:nvPicPr>
        <p:blipFill>
          <a:blip r:embed="rId2"/>
          <a:stretch/>
        </p:blipFill>
        <p:spPr>
          <a:xfrm>
            <a:off x="7559640" y="235080"/>
            <a:ext cx="1438920" cy="881640"/>
          </a:xfrm>
          <a:prstGeom prst="rect">
            <a:avLst/>
          </a:prstGeom>
          <a:ln w="9360">
            <a:noFill/>
          </a:ln>
        </p:spPr>
      </p:pic>
      <p:sp>
        <p:nvSpPr>
          <p:cNvPr id="117" name="CustomShape 2"/>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18" name="CustomShape 3"/>
          <p:cNvSpPr/>
          <p:nvPr/>
        </p:nvSpPr>
        <p:spPr>
          <a:xfrm>
            <a:off x="720000" y="1944000"/>
            <a:ext cx="7703640" cy="2212560"/>
          </a:xfrm>
          <a:prstGeom prst="rect">
            <a:avLst/>
          </a:prstGeom>
          <a:noFill/>
          <a:ln w="9360">
            <a:noFill/>
          </a:ln>
        </p:spPr>
        <p:style>
          <a:lnRef idx="0"/>
          <a:fillRef idx="0"/>
          <a:effectRef idx="0"/>
          <a:fontRef idx="minor"/>
        </p:style>
        <p:txBody>
          <a:bodyPr lIns="0" rIns="0" tIns="0" bIns="0">
            <a:noAutofit/>
          </a:bodyPr>
          <a:p>
            <a:pPr marL="396720" indent="-395640">
              <a:lnSpc>
                <a:spcPct val="114000"/>
              </a:lnSpc>
              <a:buSzPct val="100051"/>
              <a:buBlip>
                <a:blip r:embed="rId3"/>
              </a:buBlip>
            </a:pPr>
            <a:r>
              <a:rPr b="1" lang="es-ES" sz="3200" spc="-1" strike="noStrike">
                <a:solidFill>
                  <a:srgbClr val="000000"/>
                </a:solidFill>
                <a:latin typeface="Calibri"/>
                <a:ea typeface="Calibri"/>
              </a:rPr>
              <a:t>Sí</a:t>
            </a:r>
            <a:r>
              <a:rPr b="0" lang="es-ES" sz="3200" spc="-1" strike="noStrike">
                <a:solidFill>
                  <a:srgbClr val="000000"/>
                </a:solidFill>
                <a:latin typeface="Calibri"/>
                <a:ea typeface="Calibri"/>
              </a:rPr>
              <a:t>. Que se sepa, al menos un niño ha fallecido por estrangulamiento y se han descrito otros casos de estrangulamiento y asfixia casi mortales en niños.</a:t>
            </a:r>
            <a:endParaRPr b="0" lang="es-ES" sz="3200" spc="-1" strike="noStrike">
              <a:latin typeface="Arial"/>
            </a:endParaRPr>
          </a:p>
        </p:txBody>
      </p:sp>
      <p:pic>
        <p:nvPicPr>
          <p:cNvPr id="119" name="" descr=""/>
          <p:cNvPicPr/>
          <p:nvPr/>
        </p:nvPicPr>
        <p:blipFill>
          <a:blip r:embed="rId4"/>
          <a:stretch/>
        </p:blipFill>
        <p:spPr>
          <a:xfrm>
            <a:off x="7272000" y="4744080"/>
            <a:ext cx="1728000" cy="1150560"/>
          </a:xfrm>
          <a:prstGeom prst="rect">
            <a:avLst/>
          </a:prstGeom>
          <a:ln>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456840" y="121320"/>
            <a:ext cx="6923160" cy="663840"/>
          </a:xfrm>
          <a:prstGeom prst="rect">
            <a:avLst/>
          </a:prstGeom>
          <a:noFill/>
          <a:ln>
            <a:noFill/>
          </a:ln>
        </p:spPr>
        <p:style>
          <a:lnRef idx="0"/>
          <a:fillRef idx="0"/>
          <a:effectRef idx="0"/>
          <a:fontRef idx="minor"/>
        </p:style>
        <p:txBody>
          <a:bodyPr lIns="0" rIns="0" tIns="0" bIns="0">
            <a:noAutofit/>
          </a:bodyPr>
          <a:p>
            <a:pPr>
              <a:lnSpc>
                <a:spcPct val="90000"/>
              </a:lnSpc>
            </a:pPr>
            <a:r>
              <a:rPr b="0" lang="es-ES" sz="4400" spc="-151" strike="noStrike">
                <a:solidFill>
                  <a:srgbClr val="000000"/>
                </a:solidFill>
                <a:latin typeface="Calibri"/>
                <a:ea typeface="DejaVu Sans"/>
              </a:rPr>
              <a:t>Resumiendo…</a:t>
            </a:r>
            <a:endParaRPr b="0" lang="es-ES" sz="4400" spc="-1" strike="noStrike">
              <a:latin typeface="Arial"/>
            </a:endParaRPr>
          </a:p>
        </p:txBody>
      </p:sp>
      <p:pic>
        <p:nvPicPr>
          <p:cNvPr id="121" name="Imagen 3" descr=""/>
          <p:cNvPicPr/>
          <p:nvPr/>
        </p:nvPicPr>
        <p:blipFill>
          <a:blip r:embed="rId1"/>
          <a:stretch/>
        </p:blipFill>
        <p:spPr>
          <a:xfrm>
            <a:off x="7524720" y="6330960"/>
            <a:ext cx="1446840" cy="446760"/>
          </a:xfrm>
          <a:prstGeom prst="rect">
            <a:avLst/>
          </a:prstGeom>
          <a:ln w="9360">
            <a:noFill/>
          </a:ln>
        </p:spPr>
      </p:pic>
      <p:pic>
        <p:nvPicPr>
          <p:cNvPr id="122" name="Imagen 4" descr=""/>
          <p:cNvPicPr/>
          <p:nvPr/>
        </p:nvPicPr>
        <p:blipFill>
          <a:blip r:embed="rId2"/>
          <a:stretch/>
        </p:blipFill>
        <p:spPr>
          <a:xfrm>
            <a:off x="7559640" y="235080"/>
            <a:ext cx="1438920" cy="881640"/>
          </a:xfrm>
          <a:prstGeom prst="rect">
            <a:avLst/>
          </a:prstGeom>
          <a:ln w="9360">
            <a:noFill/>
          </a:ln>
        </p:spPr>
      </p:pic>
      <p:sp>
        <p:nvSpPr>
          <p:cNvPr id="123" name="CustomShape 2"/>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24" name="CustomShape 3"/>
          <p:cNvSpPr/>
          <p:nvPr/>
        </p:nvSpPr>
        <p:spPr>
          <a:xfrm>
            <a:off x="556560" y="1232280"/>
            <a:ext cx="7867080" cy="5031360"/>
          </a:xfrm>
          <a:prstGeom prst="rect">
            <a:avLst/>
          </a:prstGeom>
          <a:noFill/>
          <a:ln w="9360">
            <a:noFill/>
          </a:ln>
        </p:spPr>
        <p:style>
          <a:lnRef idx="0"/>
          <a:fillRef idx="0"/>
          <a:effectRef idx="0"/>
          <a:fontRef idx="minor"/>
        </p:style>
        <p:txBody>
          <a:bodyPr lIns="0" rIns="0" tIns="0" bIns="0">
            <a:noAutofit/>
          </a:bodyPr>
          <a:p>
            <a:pPr marL="343080" indent="-342000">
              <a:lnSpc>
                <a:spcPct val="100000"/>
              </a:lnSpc>
              <a:spcBef>
                <a:spcPts val="479"/>
              </a:spcBef>
              <a:spcAft>
                <a:spcPts val="799"/>
              </a:spcAft>
              <a:buSzPct val="108984"/>
              <a:buBlip>
                <a:blip r:embed="rId3"/>
              </a:buBlip>
            </a:pPr>
            <a:r>
              <a:rPr b="0" lang="es-ES" sz="2200" spc="-1" strike="noStrike">
                <a:solidFill>
                  <a:srgbClr val="000000"/>
                </a:solidFill>
                <a:latin typeface="Calibri"/>
                <a:ea typeface="Times New Roman"/>
              </a:rPr>
              <a:t>Los collares de ámbar </a:t>
            </a:r>
            <a:r>
              <a:rPr b="1" lang="es-ES" sz="2200" spc="-1" strike="noStrike">
                <a:solidFill>
                  <a:srgbClr val="000000"/>
                </a:solidFill>
                <a:latin typeface="Calibri"/>
                <a:ea typeface="Times New Roman"/>
              </a:rPr>
              <a:t>NO sirven para aliviar el dolor de la salida de los dientes en los bebés</a:t>
            </a:r>
            <a:r>
              <a:rPr b="0" lang="es-ES" sz="2200" spc="-1" strike="noStrike">
                <a:solidFill>
                  <a:srgbClr val="000000"/>
                </a:solidFill>
                <a:latin typeface="Calibri"/>
                <a:ea typeface="Times New Roman"/>
              </a:rPr>
              <a:t>. </a:t>
            </a:r>
            <a:endParaRPr b="0" lang="es-ES" sz="2200" spc="-1" strike="noStrike">
              <a:latin typeface="Arial"/>
            </a:endParaRPr>
          </a:p>
          <a:p>
            <a:pPr marL="343080" indent="-342000">
              <a:lnSpc>
                <a:spcPct val="100000"/>
              </a:lnSpc>
              <a:spcBef>
                <a:spcPts val="479"/>
              </a:spcBef>
              <a:spcAft>
                <a:spcPts val="799"/>
              </a:spcAft>
              <a:buSzPct val="108984"/>
              <a:buBlip>
                <a:blip r:embed="rId4"/>
              </a:buBlip>
            </a:pPr>
            <a:r>
              <a:rPr b="1" lang="es-ES" sz="2200" spc="-1" strike="noStrike">
                <a:solidFill>
                  <a:srgbClr val="000000"/>
                </a:solidFill>
                <a:latin typeface="Calibri"/>
                <a:ea typeface="Times New Roman"/>
              </a:rPr>
              <a:t>SÍ</a:t>
            </a:r>
            <a:r>
              <a:rPr b="0" lang="es-ES" sz="2200" spc="-1" strike="noStrike">
                <a:solidFill>
                  <a:srgbClr val="000000"/>
                </a:solidFill>
                <a:latin typeface="Calibri"/>
                <a:ea typeface="Times New Roman"/>
              </a:rPr>
              <a:t> existe </a:t>
            </a:r>
            <a:r>
              <a:rPr b="1" lang="es-ES" sz="2200" spc="-1" strike="noStrike">
                <a:solidFill>
                  <a:srgbClr val="000000"/>
                </a:solidFill>
                <a:latin typeface="Calibri"/>
                <a:ea typeface="Times New Roman"/>
              </a:rPr>
              <a:t>riesgo real de peligros graves como estrangulación o asfixia</a:t>
            </a:r>
            <a:r>
              <a:rPr b="0" lang="es-ES" sz="2200" spc="-1" strike="noStrike">
                <a:solidFill>
                  <a:srgbClr val="000000"/>
                </a:solidFill>
                <a:latin typeface="Calibri"/>
                <a:ea typeface="Times New Roman"/>
              </a:rPr>
              <a:t>. </a:t>
            </a:r>
            <a:endParaRPr b="0" lang="es-ES" sz="2200" spc="-1" strike="noStrike">
              <a:latin typeface="Arial"/>
            </a:endParaRPr>
          </a:p>
          <a:p>
            <a:pPr marL="343080" indent="-342000">
              <a:lnSpc>
                <a:spcPct val="100000"/>
              </a:lnSpc>
              <a:spcBef>
                <a:spcPts val="479"/>
              </a:spcBef>
              <a:spcAft>
                <a:spcPts val="799"/>
              </a:spcAft>
              <a:buSzPct val="108984"/>
              <a:buBlip>
                <a:blip r:embed="rId5"/>
              </a:buBlip>
            </a:pPr>
            <a:r>
              <a:rPr b="1" lang="es-ES" sz="2200" spc="-1" strike="noStrike">
                <a:solidFill>
                  <a:srgbClr val="000000"/>
                </a:solidFill>
                <a:latin typeface="Calibri"/>
                <a:ea typeface="Times New Roman"/>
              </a:rPr>
              <a:t>Los pediatras recomendamos NO usarlos </a:t>
            </a:r>
            <a:r>
              <a:rPr b="0" lang="es-ES" sz="2200" spc="-1" strike="noStrike">
                <a:solidFill>
                  <a:srgbClr val="000000"/>
                </a:solidFill>
                <a:latin typeface="Calibri"/>
                <a:ea typeface="Times New Roman"/>
              </a:rPr>
              <a:t>ni usar ningún tipo de joyas en el cuello de los bebés (colgantes o cadenitas).   </a:t>
            </a:r>
            <a:endParaRPr b="0" lang="es-ES" sz="2200" spc="-1" strike="noStrike">
              <a:latin typeface="Arial"/>
            </a:endParaRPr>
          </a:p>
          <a:p>
            <a:pPr marL="343080" indent="-342000">
              <a:lnSpc>
                <a:spcPct val="100000"/>
              </a:lnSpc>
              <a:spcBef>
                <a:spcPts val="479"/>
              </a:spcBef>
              <a:spcAft>
                <a:spcPts val="799"/>
              </a:spcAft>
              <a:buSzPct val="108984"/>
              <a:buBlip>
                <a:blip r:embed="rId6"/>
              </a:buBlip>
            </a:pPr>
            <a:r>
              <a:rPr b="0" lang="es-ES" sz="2200" spc="-1" strike="noStrike">
                <a:solidFill>
                  <a:srgbClr val="000000"/>
                </a:solidFill>
                <a:latin typeface="Calibri"/>
                <a:ea typeface="Calibri"/>
              </a:rPr>
              <a:t>En cualquier caso, ¡no dejárselo nunca puesto al bebé cuando no esté vigilado! </a:t>
            </a:r>
            <a:endParaRPr b="0" lang="es-ES" sz="2200" spc="-1" strike="noStrike">
              <a:latin typeface="Arial"/>
            </a:endParaRPr>
          </a:p>
          <a:p>
            <a:pPr marL="396720" indent="-395640">
              <a:lnSpc>
                <a:spcPct val="114000"/>
              </a:lnSpc>
              <a:buSzPct val="127025"/>
              <a:buBlip>
                <a:blip r:embed="rId7"/>
              </a:buBlip>
            </a:pPr>
            <a:r>
              <a:rPr b="1" lang="es-ES" sz="2200" spc="-1" strike="noStrike">
                <a:solidFill>
                  <a:srgbClr val="000000"/>
                </a:solidFill>
                <a:latin typeface="Calibri"/>
                <a:ea typeface="Calibri"/>
              </a:rPr>
              <a:t>Déjate asesorar por tu pediatra. </a:t>
            </a:r>
            <a:r>
              <a:rPr b="0" lang="es-ES" sz="2200" spc="-1" strike="noStrike">
                <a:solidFill>
                  <a:srgbClr val="000000"/>
                </a:solidFill>
                <a:latin typeface="Calibri"/>
                <a:ea typeface="Calibri"/>
              </a:rPr>
              <a:t>Si te dejas guiar por          consejos de familiares o amigos puedes poner en                    riesgo a tu bebé.</a:t>
            </a:r>
            <a:endParaRPr b="0" lang="es-ES" sz="2200" spc="-1" strike="noStrike">
              <a:latin typeface="Arial"/>
            </a:endParaRPr>
          </a:p>
        </p:txBody>
      </p:sp>
      <p:pic>
        <p:nvPicPr>
          <p:cNvPr id="125" name="" descr=""/>
          <p:cNvPicPr/>
          <p:nvPr/>
        </p:nvPicPr>
        <p:blipFill>
          <a:blip r:embed="rId8"/>
          <a:stretch/>
        </p:blipFill>
        <p:spPr>
          <a:xfrm>
            <a:off x="7272000" y="4744080"/>
            <a:ext cx="1728000" cy="115056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12117</TotalTime>
  <Application>LibreOffice/6.4.4.2$Windows_X86_64 LibreOffice_project/3d775be2011f3886db32dfd395a6a6d1ca2630ff</Application>
  <Words>653</Words>
  <Paragraphs>44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2021-03-08T18:40:28Z</dcterms:modified>
  <cp:revision>37</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