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11.png" ContentType="image/pn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1480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4872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1480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4872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80880" y="1413000"/>
            <a:ext cx="8381520" cy="2210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52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1520" cy="3083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1413000"/>
            <a:ext cx="8381520" cy="2210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1480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48720" y="141300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8088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1480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48720" y="2567520"/>
            <a:ext cx="26985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52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0880" y="230040"/>
            <a:ext cx="8381520" cy="3083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2210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5680" y="256752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5680" y="1413000"/>
            <a:ext cx="408996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2567520"/>
            <a:ext cx="8381520" cy="105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2.jpeg" descr="image2.jpeg"/>
          <p:cNvPicPr/>
          <p:nvPr/>
        </p:nvPicPr>
        <p:blipFill>
          <a:blip r:embed="rId3"/>
          <a:stretch/>
        </p:blipFill>
        <p:spPr>
          <a:xfrm>
            <a:off x="-15840" y="6006960"/>
            <a:ext cx="9159480" cy="848880"/>
          </a:xfrm>
          <a:prstGeom prst="rect">
            <a:avLst/>
          </a:prstGeom>
          <a:ln w="12600">
            <a:noFill/>
          </a:ln>
        </p:spPr>
      </p:pic>
      <p:pic>
        <p:nvPicPr>
          <p:cNvPr id="1" name="image2.jpeg" descr="image2.jpeg"/>
          <p:cNvPicPr/>
          <p:nvPr/>
        </p:nvPicPr>
        <p:blipFill>
          <a:blip r:embed="rId4"/>
          <a:stretch/>
        </p:blipFill>
        <p:spPr>
          <a:xfrm>
            <a:off x="-15840" y="6006960"/>
            <a:ext cx="9159480" cy="84888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</p:spPr>
        <p:txBody>
          <a:bodyPr lIns="45720" rIns="45720" anchor="ctr">
            <a:noAutofit/>
          </a:bodyPr>
          <a:p>
            <a:pPr algn="r">
              <a:lnSpc>
                <a:spcPct val="100000"/>
              </a:lnSpc>
            </a:pPr>
            <a:fld id="{ED5236B6-92CB-49B7-8C99-2FCF4FB31904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jpeg" descr="image2.jpeg"/>
          <p:cNvPicPr/>
          <p:nvPr/>
        </p:nvPicPr>
        <p:blipFill>
          <a:blip r:embed="rId3"/>
          <a:stretch/>
        </p:blipFill>
        <p:spPr>
          <a:xfrm>
            <a:off x="-15840" y="6006960"/>
            <a:ext cx="9159480" cy="848880"/>
          </a:xfrm>
          <a:prstGeom prst="rect">
            <a:avLst/>
          </a:prstGeom>
          <a:ln w="1260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80880" y="230040"/>
            <a:ext cx="8381520" cy="664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4800" spc="-151" strike="noStrike">
                <a:solidFill>
                  <a:srgbClr val="172d58"/>
                </a:solidFill>
                <a:latin typeface="Calibri"/>
                <a:ea typeface="Calibri"/>
              </a:rPr>
              <a:t>Texto del título</a:t>
            </a:r>
            <a:endParaRPr b="0" lang="es-E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80880" y="1413000"/>
            <a:ext cx="8381520" cy="2210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96720" indent="-396360">
              <a:lnSpc>
                <a:spcPct val="90000"/>
              </a:lnSpc>
              <a:spcBef>
                <a:spcPts val="700"/>
              </a:spcBef>
              <a:buSzPct val="100051"/>
              <a:buBlip>
                <a:blip r:embed="rId4"/>
              </a:buBlip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Nivel de texto 1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970920" indent="-453240">
              <a:lnSpc>
                <a:spcPct val="90000"/>
              </a:lnSpc>
              <a:spcBef>
                <a:spcPts val="700"/>
              </a:spcBef>
              <a:buSzPct val="100051"/>
              <a:buBlip>
                <a:blip r:embed="rId5"/>
              </a:buBlip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Nivel de texto 2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2" marL="1373760" indent="-459000">
              <a:lnSpc>
                <a:spcPct val="90000"/>
              </a:lnSpc>
              <a:spcBef>
                <a:spcPts val="700"/>
              </a:spcBef>
              <a:buSzPct val="100051"/>
              <a:buBlip>
                <a:blip r:embed="rId6"/>
              </a:buBlip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Nivel de texto 3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0440" indent="-461160">
              <a:lnSpc>
                <a:spcPct val="90000"/>
              </a:lnSpc>
              <a:spcBef>
                <a:spcPts val="700"/>
              </a:spcBef>
              <a:buSzPct val="100051"/>
              <a:buBlip>
                <a:blip r:embed="rId7"/>
              </a:buBlip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Nivel de texto 4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3800" indent="-448200">
              <a:lnSpc>
                <a:spcPct val="90000"/>
              </a:lnSpc>
              <a:spcBef>
                <a:spcPts val="700"/>
              </a:spcBef>
              <a:buSzPct val="100051"/>
              <a:buBlip>
                <a:blip r:embed="rId8"/>
              </a:buBlip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Nivel de texto 5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</p:spPr>
        <p:txBody>
          <a:bodyPr lIns="45720" rIns="45720" anchor="ctr">
            <a:noAutofit/>
          </a:bodyPr>
          <a:p>
            <a:pPr algn="r">
              <a:lnSpc>
                <a:spcPct val="100000"/>
              </a:lnSpc>
            </a:pPr>
            <a:fld id="{AA8DD5A3-4ACC-4C7D-9A45-8C6B4DCBA684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560" cy="447480"/>
          </a:xfrm>
          <a:prstGeom prst="rect">
            <a:avLst/>
          </a:prstGeom>
          <a:ln w="12600">
            <a:noFill/>
          </a:ln>
        </p:spPr>
      </p:pic>
      <p:pic>
        <p:nvPicPr>
          <p:cNvPr id="82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640" cy="88236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25000" y="6202440"/>
            <a:ext cx="4339080" cy="57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60480" y="2232000"/>
            <a:ext cx="7222680" cy="7614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 algn="ctr">
              <a:lnSpc>
                <a:spcPct val="100000"/>
              </a:lnSpc>
              <a:spcBef>
                <a:spcPts val="2599"/>
              </a:spcBef>
            </a:pPr>
            <a:r>
              <a:rPr b="1" lang="es-ES" sz="4400" spc="-1" strike="noStrike">
                <a:solidFill>
                  <a:srgbClr val="000000"/>
                </a:solidFill>
                <a:latin typeface="Arial"/>
                <a:ea typeface="Arial"/>
              </a:rPr>
              <a:t>¿Por qué tarda en hablar?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603800" y="3959640"/>
            <a:ext cx="5317200" cy="822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José Ruiz López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Psicólogo clínico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Guadalupe del Castillo Aguas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Pediatra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7280640" y="4724280"/>
            <a:ext cx="1726560" cy="114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932040" y="347040"/>
            <a:ext cx="5923800" cy="658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3200" spc="-202" strike="noStrike">
                <a:solidFill>
                  <a:srgbClr val="000000"/>
                </a:solidFill>
                <a:latin typeface="Calibri"/>
                <a:ea typeface="Calibri"/>
              </a:rPr>
              <a:t>¿Por qué es tan importante el lenguaje?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560" cy="447480"/>
          </a:xfrm>
          <a:prstGeom prst="rect">
            <a:avLst/>
          </a:prstGeom>
          <a:ln w="12600">
            <a:noFill/>
          </a:ln>
        </p:spPr>
      </p:pic>
      <p:pic>
        <p:nvPicPr>
          <p:cNvPr id="89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640" cy="882360"/>
          </a:xfrm>
          <a:prstGeom prst="rect">
            <a:avLst/>
          </a:prstGeom>
          <a:ln w="12600"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225000" y="6202440"/>
            <a:ext cx="4339080" cy="57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526680" y="1080000"/>
            <a:ext cx="7969320" cy="43657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000"/>
              <a:buBlip>
                <a:blip r:embed="rId3"/>
              </a:buBlip>
            </a:pPr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Calibri"/>
              </a:rPr>
              <a:t>El lenguaje es fundamental en el desarrollo intelectual, afectivo, relacional y escolar. 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000"/>
              <a:buBlip>
                <a:blip r:embed="rId4"/>
              </a:buBlip>
            </a:pPr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Calibri"/>
              </a:rPr>
              <a:t>Es activador y regulador de las actividades perceptivas y memorísticas del alumno.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000"/>
              <a:buBlip>
                <a:blip r:embed="rId5"/>
              </a:buBlip>
            </a:pPr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Calibri"/>
              </a:rPr>
              <a:t>El aprendizaje se ve facilitado por el lenguaje</a:t>
            </a:r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Calibri"/>
              </a:rPr>
              <a:t>. Ayuda al docente en la transmisión de información al alumno y ayuda al alumno a comprender dicha información, así como a organizar y entender el medio que le rodea.  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000"/>
              <a:buBlip>
                <a:blip r:embed="rId6"/>
              </a:buBlip>
            </a:pPr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Calibri"/>
              </a:rPr>
              <a:t>En la mayor parte de los retrasos y de los problemas de aprendizaje hay retrasos más o menos manifiestos                         del lenguaje.</a:t>
            </a:r>
            <a:endParaRPr b="0" lang="es-E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" descr=""/>
          <p:cNvPicPr/>
          <p:nvPr/>
        </p:nvPicPr>
        <p:blipFill>
          <a:blip r:embed="rId7"/>
          <a:stretch/>
        </p:blipFill>
        <p:spPr>
          <a:xfrm>
            <a:off x="7280640" y="4724640"/>
            <a:ext cx="1726560" cy="114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77880" y="311400"/>
            <a:ext cx="6593040" cy="8823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3200" spc="-202" strike="noStrike">
                <a:solidFill>
                  <a:srgbClr val="000000"/>
                </a:solidFill>
                <a:latin typeface="Calibri"/>
                <a:ea typeface="Calibri"/>
              </a:rPr>
              <a:t>¿Cuáles son los problemas más frecuentes del lenguaje en la edad escolar?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560" cy="447480"/>
          </a:xfrm>
          <a:prstGeom prst="rect">
            <a:avLst/>
          </a:prstGeom>
          <a:ln w="12600">
            <a:noFill/>
          </a:ln>
        </p:spPr>
      </p:pic>
      <p:pic>
        <p:nvPicPr>
          <p:cNvPr id="95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640" cy="882360"/>
          </a:xfrm>
          <a:prstGeom prst="rect">
            <a:avLst/>
          </a:prstGeom>
          <a:ln w="1260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225000" y="6202440"/>
            <a:ext cx="4339080" cy="57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741600" y="1417680"/>
            <a:ext cx="8186400" cy="43657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396720" indent="-396360">
              <a:lnSpc>
                <a:spcPct val="114000"/>
              </a:lnSpc>
              <a:spcBef>
                <a:spcPts val="601"/>
              </a:spcBef>
              <a:buSzPct val="100000"/>
              <a:buBlip>
                <a:blip r:embed="rId3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Trastornos del habla: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dificultan la expresión, pero no la comprensión.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spcBef>
                <a:spcPts val="601"/>
              </a:spcBef>
              <a:buSzPct val="100000"/>
              <a:buBlip>
                <a:blip r:embed="rId4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Trastornos del lenguaje: 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396360">
              <a:lnSpc>
                <a:spcPct val="114000"/>
              </a:lnSpc>
              <a:spcBef>
                <a:spcPts val="601"/>
              </a:spcBef>
              <a:buSzPct val="100000"/>
              <a:buBlip>
                <a:blip r:embed="rId5"/>
              </a:buBlip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Afectan al proceso de elaboración del lenguaje, bien de la expresión o de la comprensión.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396360">
              <a:lnSpc>
                <a:spcPct val="114000"/>
              </a:lnSpc>
              <a:spcBef>
                <a:spcPts val="601"/>
              </a:spcBef>
              <a:buSzPct val="100000"/>
              <a:buBlip>
                <a:blip r:embed="rId6"/>
              </a:buBlip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Afectan al aspecto cognitivo del lenguaje.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1" marL="914400" indent="-396360">
              <a:lnSpc>
                <a:spcPct val="114000"/>
              </a:lnSpc>
              <a:spcBef>
                <a:spcPts val="601"/>
              </a:spcBef>
              <a:buSzPct val="100000"/>
              <a:buBlip>
                <a:blip r:embed="rId7"/>
              </a:buBlip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Calibri"/>
              </a:rPr>
              <a:t>Son los retrasos simples del lenguaje o las disfasias (trastorno específico del lenguaje).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" descr=""/>
          <p:cNvPicPr/>
          <p:nvPr/>
        </p:nvPicPr>
        <p:blipFill>
          <a:blip r:embed="rId8"/>
          <a:stretch/>
        </p:blipFill>
        <p:spPr>
          <a:xfrm>
            <a:off x="7280640" y="4724640"/>
            <a:ext cx="1726560" cy="114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79160" y="493560"/>
            <a:ext cx="7224840" cy="658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0" lang="es-ES" sz="3200" spc="-202" strike="noStrike">
                <a:solidFill>
                  <a:srgbClr val="000000"/>
                </a:solidFill>
                <a:latin typeface="Calibri"/>
                <a:ea typeface="Calibri"/>
              </a:rPr>
              <a:t>¿Cuáles son las causas de los retraso del lenguaje?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560" cy="447480"/>
          </a:xfrm>
          <a:prstGeom prst="rect">
            <a:avLst/>
          </a:prstGeom>
          <a:ln w="12600">
            <a:noFill/>
          </a:ln>
        </p:spPr>
      </p:pic>
      <p:pic>
        <p:nvPicPr>
          <p:cNvPr id="101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640" cy="882360"/>
          </a:xfrm>
          <a:prstGeom prst="rect">
            <a:avLst/>
          </a:prstGeom>
          <a:ln w="1260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25000" y="6202440"/>
            <a:ext cx="4339080" cy="57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957600" y="1440000"/>
            <a:ext cx="8186400" cy="4648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3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Escasa habilidad motora:</a:t>
            </a:r>
            <a:r>
              <a:rPr b="0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 trastornos de los órganos que intervienen en el habla.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4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Factores psicológicos y ambientales.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5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Estimulación lingüística pobre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6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Factores congénitos y hereditarios.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7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Trastornos del neurodesarrollo: TEA.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00000"/>
              </a:lnSpc>
              <a:spcBef>
                <a:spcPts val="601"/>
              </a:spcBef>
              <a:buSzPct val="100049"/>
              <a:buBlip>
                <a:blip r:embed="rId8"/>
              </a:buBlip>
            </a:pPr>
            <a:r>
              <a:rPr b="1" lang="es-ES" sz="2500" spc="-1" strike="noStrike">
                <a:solidFill>
                  <a:srgbClr val="000000"/>
                </a:solidFill>
                <a:latin typeface="Calibri"/>
                <a:ea typeface="Calibri"/>
              </a:rPr>
              <a:t>Factores perceptivos: hipoacusia.</a:t>
            </a:r>
            <a:endParaRPr b="0" lang="es-E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9"/>
          <a:stretch/>
        </p:blipFill>
        <p:spPr>
          <a:xfrm>
            <a:off x="7280640" y="4724640"/>
            <a:ext cx="1726560" cy="114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936000" y="504000"/>
            <a:ext cx="5923800" cy="658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es-ES" sz="3600" spc="-202" strike="noStrike">
                <a:solidFill>
                  <a:srgbClr val="000000"/>
                </a:solidFill>
                <a:latin typeface="Calibri"/>
                <a:ea typeface="Calibri"/>
              </a:rPr>
              <a:t>¿Qué podemos hacer</a:t>
            </a:r>
            <a:r>
              <a:rPr b="1" lang="es-ES" sz="3600" spc="-202" strike="noStrike">
                <a:solidFill>
                  <a:srgbClr val="000000"/>
                </a:solidFill>
                <a:latin typeface="Calibri"/>
                <a:ea typeface="Calibri"/>
              </a:rPr>
              <a:t>?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Imagen 3" descr="Imagen 3"/>
          <p:cNvPicPr/>
          <p:nvPr/>
        </p:nvPicPr>
        <p:blipFill>
          <a:blip r:embed="rId1"/>
          <a:stretch/>
        </p:blipFill>
        <p:spPr>
          <a:xfrm>
            <a:off x="7524720" y="6330960"/>
            <a:ext cx="1447560" cy="447480"/>
          </a:xfrm>
          <a:prstGeom prst="rect">
            <a:avLst/>
          </a:prstGeom>
          <a:ln w="12600">
            <a:noFill/>
          </a:ln>
        </p:spPr>
      </p:pic>
      <p:pic>
        <p:nvPicPr>
          <p:cNvPr id="107" name="Imagen 4" descr="Imagen 4"/>
          <p:cNvPicPr/>
          <p:nvPr/>
        </p:nvPicPr>
        <p:blipFill>
          <a:blip r:embed="rId2"/>
          <a:stretch/>
        </p:blipFill>
        <p:spPr>
          <a:xfrm>
            <a:off x="7559640" y="235080"/>
            <a:ext cx="1439640" cy="882360"/>
          </a:xfrm>
          <a:prstGeom prst="rect">
            <a:avLst/>
          </a:prstGeom>
          <a:ln w="12600"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225000" y="6202440"/>
            <a:ext cx="4339080" cy="57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d3ecf2"/>
                </a:solidFill>
                <a:latin typeface="Arial"/>
                <a:ea typeface="Arial"/>
              </a:rPr>
              <a:t>www.familiaysalud.es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648000" y="1440000"/>
            <a:ext cx="7776000" cy="4798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396720" indent="-396360">
              <a:lnSpc>
                <a:spcPct val="114000"/>
              </a:lnSpc>
              <a:buSzPct val="100101"/>
              <a:buBlip>
                <a:blip r:embed="rId3"/>
              </a:buBlip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En el 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ámbito familiar: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favorecer la interacción desde los primeros días de vida y los diálogos adaptándolos a la edad.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 Evitar el uso de medios electrónicos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101"/>
              <a:buBlip>
                <a:blip r:embed="rId4"/>
              </a:buBlip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En el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ámbito escolar: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en los primeros años enfocar el aprendizaje en la forma oral.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101"/>
              <a:buBlip>
                <a:blip r:embed="rId5"/>
              </a:buBlip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Detección temprana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 de niños con retraso significativo en la adquisición del lenguaje para que el logopeda escolar pueda empezar a trabajar con ellos. 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marL="396720" indent="-396360">
              <a:lnSpc>
                <a:spcPct val="114000"/>
              </a:lnSpc>
              <a:buSzPct val="100101"/>
              <a:buBlip>
                <a:blip r:embed="rId6"/>
              </a:buBlip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En el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 ámbito sanitario: diagnóstico precoz de los niños con trastornos del desarrollo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, para que puedan iniciar Atención Temprana.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7"/>
          <a:stretch/>
        </p:blipFill>
        <p:spPr>
          <a:xfrm>
            <a:off x="7280640" y="4724640"/>
            <a:ext cx="1726560" cy="114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LibreOffice/6.4.4.2$Windows_X86_64 LibreOffice_project/3d775be2011f3886db32dfd395a6a6d1ca2630ff</Application>
  <Words>356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2021-02-10T19:57:25Z</dcterms:modified>
  <cp:revision>4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