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74" r:id="rId2"/>
    <p:sldId id="291"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26/09/2018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9/26/2018 8:11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9/26/2018 8:47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2</a:t>
            </a:fld>
            <a:endParaRPr lang="en-US">
              <a:solidFill>
                <a:srgbClr val="000000"/>
              </a:solidFill>
            </a:endParaRPr>
          </a:p>
        </p:txBody>
      </p:sp>
    </p:spTree>
    <p:extLst>
      <p:ext uri="{BB962C8B-B14F-4D97-AF65-F5344CB8AC3E}">
        <p14:creationId xmlns:p14="http://schemas.microsoft.com/office/powerpoint/2010/main" val="597409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18.xml.rels><?xml version="1.0" encoding="UTF-8" standalone="yes"?>
<Relationships xmlns="http://schemas.openxmlformats.org/package/2006/relationships"><Relationship Id="rId8" Type="http://schemas.openxmlformats.org/officeDocument/2006/relationships/hyperlink" Target="http://www.fpfe.org/centros-jovenes-de-anticoncepcion-y-sexualidad/" TargetMode="External"/><Relationship Id="rId3" Type="http://schemas.openxmlformats.org/officeDocument/2006/relationships/image" Target="../media/image6.png"/><Relationship Id="rId7" Type="http://schemas.openxmlformats.org/officeDocument/2006/relationships/hyperlink" Target="http://www.centrojoven.org/informacion" TargetMode="External"/><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hyperlink" Target="http://enanticoncepcionvivetuvida.es" TargetMode="External"/><Relationship Id="rId5" Type="http://schemas.openxmlformats.org/officeDocument/2006/relationships/hyperlink" Target="http://www.anticonceptivoshoy.com/" TargetMode="External"/><Relationship Id="rId4" Type="http://schemas.openxmlformats.org/officeDocument/2006/relationships/image" Target="../media/image7.jpg"/><Relationship Id="rId9" Type="http://schemas.openxmlformats.org/officeDocument/2006/relationships/hyperlink" Target="http://www.sexpol.net/sex-infor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Anticoncepción en adolescentes</a:t>
            </a:r>
            <a:endParaRPr lang="es-ES" sz="4400" dirty="0">
              <a:solidFill>
                <a:srgbClr val="000000"/>
              </a:solidFill>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err="1">
                <a:solidFill>
                  <a:srgbClr val="000000"/>
                </a:solidFill>
                <a:effectLst>
                  <a:outerShdw blurRad="38100" dist="38100" dir="2700000" algn="tl">
                    <a:srgbClr val="C0C0C0"/>
                  </a:outerShdw>
                </a:effectLst>
                <a:latin typeface="Arial" charset="0"/>
                <a:cs typeface="Arial" charset="0"/>
              </a:rPr>
              <a:t>Mª</a:t>
            </a:r>
            <a:r>
              <a:rPr lang="es-ES" sz="2400" dirty="0">
                <a:solidFill>
                  <a:srgbClr val="000000"/>
                </a:solidFill>
                <a:effectLst>
                  <a:outerShdw blurRad="38100" dist="38100" dir="2700000" algn="tl">
                    <a:srgbClr val="C0C0C0"/>
                  </a:outerShdw>
                </a:effectLst>
                <a:latin typeface="Arial" charset="0"/>
                <a:cs typeface="Arial" charset="0"/>
              </a:rPr>
              <a:t> Isabel González Marcos.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7" name="Imagen 6">
            <a:extLst>
              <a:ext uri="{FF2B5EF4-FFF2-40B4-BE49-F238E27FC236}">
                <a16:creationId xmlns:a16="http://schemas.microsoft.com/office/drawing/2014/main" id="{78E24DB9-DB55-4881-9436-252775684C7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Tree>
    <p:extLst>
      <p:ext uri="{BB962C8B-B14F-4D97-AF65-F5344CB8AC3E}">
        <p14:creationId xmlns:p14="http://schemas.microsoft.com/office/powerpoint/2010/main" val="341159823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465256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Preservativo masculino. Los condones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4" name="Marcador de contenido 3">
            <a:extLst>
              <a:ext uri="{FF2B5EF4-FFF2-40B4-BE49-F238E27FC236}">
                <a16:creationId xmlns:a16="http://schemas.microsoft.com/office/drawing/2014/main" id="{F023F3FB-3337-4A31-8EB5-4140DB850884}"/>
              </a:ext>
            </a:extLst>
          </p:cNvPr>
          <p:cNvSpPr>
            <a:spLocks noGrp="1"/>
          </p:cNvSpPr>
          <p:nvPr>
            <p:ph idx="1"/>
          </p:nvPr>
        </p:nvSpPr>
        <p:spPr>
          <a:xfrm>
            <a:off x="665162" y="1612117"/>
            <a:ext cx="8185875" cy="3914918"/>
          </a:xfrm>
        </p:spPr>
        <p:txBody>
          <a:bodyPr/>
          <a:lstStyle/>
          <a:p>
            <a:pPr marL="0" indent="0">
              <a:lnSpc>
                <a:spcPct val="100000"/>
              </a:lnSpc>
              <a:spcBef>
                <a:spcPts val="600"/>
              </a:spcBef>
              <a:buNone/>
            </a:pPr>
            <a:r>
              <a:rPr lang="es-ES" sz="3600" dirty="0">
                <a:effectLst>
                  <a:outerShdw blurRad="38100" dist="38100" dir="2700000" algn="tl">
                    <a:srgbClr val="000000">
                      <a:alpha val="43137"/>
                    </a:srgbClr>
                  </a:outerShdw>
                </a:effectLst>
              </a:rPr>
              <a:t>Cuando el preservativo falla o se rompe…</a:t>
            </a:r>
          </a:p>
          <a:p>
            <a:pPr lvl="0"/>
            <a:r>
              <a:rPr lang="es-ES" sz="2800" dirty="0"/>
              <a:t>Es por usar preservativos dañados (atención con uñas, dientes, piercing etc.) o caducados. </a:t>
            </a:r>
          </a:p>
          <a:p>
            <a:pPr lvl="0"/>
            <a:r>
              <a:rPr lang="es-ES" sz="2800" dirty="0"/>
              <a:t>Usarlos con vaselina o aceites (sólo se deben usar lubricantes acuosos que se venden en farmacias con los preservativos). </a:t>
            </a:r>
          </a:p>
          <a:p>
            <a:pPr lvl="0"/>
            <a:r>
              <a:rPr lang="es-ES" sz="2800" dirty="0"/>
              <a:t>Manipulación incorrecta del preservativo (se debe poner antes de la penetración, no sólo en                    el momento de la eyaculación). </a:t>
            </a:r>
          </a:p>
        </p:txBody>
      </p:sp>
    </p:spTree>
    <p:extLst>
      <p:ext uri="{BB962C8B-B14F-4D97-AF65-F5344CB8AC3E}">
        <p14:creationId xmlns:p14="http://schemas.microsoft.com/office/powerpoint/2010/main" val="71565963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465256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Preservativo masculino. Los condones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4" name="Marcador de contenido 3">
            <a:extLst>
              <a:ext uri="{FF2B5EF4-FFF2-40B4-BE49-F238E27FC236}">
                <a16:creationId xmlns:a16="http://schemas.microsoft.com/office/drawing/2014/main" id="{F023F3FB-3337-4A31-8EB5-4140DB850884}"/>
              </a:ext>
            </a:extLst>
          </p:cNvPr>
          <p:cNvSpPr>
            <a:spLocks noGrp="1"/>
          </p:cNvSpPr>
          <p:nvPr>
            <p:ph idx="1"/>
          </p:nvPr>
        </p:nvSpPr>
        <p:spPr>
          <a:xfrm>
            <a:off x="665162" y="1612117"/>
            <a:ext cx="8185875" cy="3914918"/>
          </a:xfrm>
        </p:spPr>
        <p:txBody>
          <a:bodyPr/>
          <a:lstStyle/>
          <a:p>
            <a:pPr marL="0" indent="0">
              <a:lnSpc>
                <a:spcPct val="100000"/>
              </a:lnSpc>
              <a:spcBef>
                <a:spcPts val="600"/>
              </a:spcBef>
              <a:buNone/>
            </a:pPr>
            <a:r>
              <a:rPr lang="es-ES" sz="3600" dirty="0">
                <a:effectLst>
                  <a:outerShdw blurRad="38100" dist="38100" dir="2700000" algn="tl">
                    <a:srgbClr val="000000">
                      <a:alpha val="43137"/>
                    </a:srgbClr>
                  </a:outerShdw>
                </a:effectLst>
              </a:rPr>
              <a:t>Cuando el preservativo falla o se rompe…</a:t>
            </a:r>
          </a:p>
          <a:p>
            <a:r>
              <a:rPr lang="es-ES" sz="2800" dirty="0"/>
              <a:t>Los preservativos tienen una tasa de rotura que oscila entre 0,5-3%. </a:t>
            </a:r>
          </a:p>
          <a:p>
            <a:r>
              <a:rPr lang="es-ES" sz="2800" dirty="0"/>
              <a:t>Si la rotura se produce antes de la eyaculación, debe cambiarse. </a:t>
            </a:r>
          </a:p>
          <a:p>
            <a:r>
              <a:rPr lang="es-ES" sz="2800" dirty="0"/>
              <a:t>Si la rotura comprueba después de la eyaculación, se recomienda la </a:t>
            </a:r>
            <a:r>
              <a:rPr lang="es-ES" sz="2800" u="sng" dirty="0"/>
              <a:t>anticoncepción postcoital de emergencia </a:t>
            </a:r>
            <a:r>
              <a:rPr lang="es-ES" sz="2800" dirty="0"/>
              <a:t>independientemente del                momento del ciclo menstrual.</a:t>
            </a:r>
          </a:p>
        </p:txBody>
      </p:sp>
    </p:spTree>
    <p:extLst>
      <p:ext uri="{BB962C8B-B14F-4D97-AF65-F5344CB8AC3E}">
        <p14:creationId xmlns:p14="http://schemas.microsoft.com/office/powerpoint/2010/main" val="43650168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1" y="346869"/>
            <a:ext cx="6430973" cy="584200"/>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Anticonceptivos hormonales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4" name="Marcador de contenido 3">
            <a:extLst>
              <a:ext uri="{FF2B5EF4-FFF2-40B4-BE49-F238E27FC236}">
                <a16:creationId xmlns:a16="http://schemas.microsoft.com/office/drawing/2014/main" id="{F023F3FB-3337-4A31-8EB5-4140DB850884}"/>
              </a:ext>
            </a:extLst>
          </p:cNvPr>
          <p:cNvSpPr>
            <a:spLocks noGrp="1"/>
          </p:cNvSpPr>
          <p:nvPr>
            <p:ph idx="1"/>
          </p:nvPr>
        </p:nvSpPr>
        <p:spPr>
          <a:xfrm>
            <a:off x="665161" y="1332258"/>
            <a:ext cx="8185875" cy="4468916"/>
          </a:xfrm>
        </p:spPr>
        <p:txBody>
          <a:bodyPr/>
          <a:lstStyle/>
          <a:p>
            <a:pPr lvl="0"/>
            <a:r>
              <a:rPr lang="es-ES" sz="2400" b="1" dirty="0"/>
              <a:t>¿Qué edad hay que tener para poder usarlos?</a:t>
            </a:r>
            <a:r>
              <a:rPr lang="es-ES" sz="2400" dirty="0"/>
              <a:t> Pueden utilizarse desde la primera regla, no interfieren en el proceso de la maduración. Carecen de efectos a largo plazo en la fertilidad y no son teratógenas (no afectan al embrión).</a:t>
            </a:r>
            <a:r>
              <a:rPr lang="es-ES" sz="2400" b="1" dirty="0"/>
              <a:t> </a:t>
            </a:r>
            <a:endParaRPr lang="es-ES" sz="2400" dirty="0"/>
          </a:p>
          <a:p>
            <a:pPr lvl="0"/>
            <a:r>
              <a:rPr lang="es-ES" sz="2400" b="1" dirty="0"/>
              <a:t>¿Cuándo está aconsejado su uso? </a:t>
            </a:r>
            <a:r>
              <a:rPr lang="es-ES" sz="2400" dirty="0"/>
              <a:t>en adolescentes que mantienen relaciones sexuales con frecuencia y no requieren protección frente a ITS, si hay riesgo de éstas, deben usar también preservativo: </a:t>
            </a:r>
            <a:r>
              <a:rPr lang="es-ES" sz="2400" b="1" dirty="0"/>
              <a:t>“doble protección”.</a:t>
            </a:r>
            <a:endParaRPr lang="es-ES" sz="2400" dirty="0"/>
          </a:p>
          <a:p>
            <a:pPr lvl="0"/>
            <a:r>
              <a:rPr lang="es-ES" sz="2400" b="1" dirty="0"/>
              <a:t>¿Tienen efectos secundarios?</a:t>
            </a:r>
            <a:r>
              <a:rPr lang="es-ES" sz="2400" dirty="0"/>
              <a:t>. Su uso es muy seguro en la adolescencia, debido a que raramente a esta edad                 hay enfermedades que los contraindiquen.                                Sin embargo, siempre hay que descartarlos si                     pueden estar contraindicados.</a:t>
            </a:r>
          </a:p>
        </p:txBody>
      </p:sp>
    </p:spTree>
    <p:extLst>
      <p:ext uri="{BB962C8B-B14F-4D97-AF65-F5344CB8AC3E}">
        <p14:creationId xmlns:p14="http://schemas.microsoft.com/office/powerpoint/2010/main" val="249833621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1" y="346869"/>
            <a:ext cx="6430973" cy="99719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Ventajas adicionales de los AC hormonales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4" name="Marcador de contenido 3">
            <a:extLst>
              <a:ext uri="{FF2B5EF4-FFF2-40B4-BE49-F238E27FC236}">
                <a16:creationId xmlns:a16="http://schemas.microsoft.com/office/drawing/2014/main" id="{F023F3FB-3337-4A31-8EB5-4140DB850884}"/>
              </a:ext>
            </a:extLst>
          </p:cNvPr>
          <p:cNvSpPr>
            <a:spLocks noGrp="1"/>
          </p:cNvSpPr>
          <p:nvPr>
            <p:ph idx="1"/>
          </p:nvPr>
        </p:nvSpPr>
        <p:spPr>
          <a:xfrm>
            <a:off x="665161" y="1430038"/>
            <a:ext cx="8185875" cy="4435060"/>
          </a:xfrm>
        </p:spPr>
        <p:txBody>
          <a:bodyPr/>
          <a:lstStyle/>
          <a:p>
            <a:pPr lvl="0"/>
            <a:r>
              <a:rPr lang="es-ES" sz="2200" dirty="0"/>
              <a:t>alivian los síntomas del síndrome premenstrual: sensibilidad mamaria, dolor abdominal…;</a:t>
            </a:r>
          </a:p>
          <a:p>
            <a:pPr lvl="0"/>
            <a:r>
              <a:rPr lang="es-ES" sz="2200" dirty="0"/>
              <a:t>regulan los ciclos menstruales (controlas tus reglas);</a:t>
            </a:r>
          </a:p>
          <a:p>
            <a:pPr lvl="0"/>
            <a:r>
              <a:rPr lang="es-ES" sz="2200" dirty="0"/>
              <a:t>disminuyen el dolor de la regla;</a:t>
            </a:r>
          </a:p>
          <a:p>
            <a:pPr lvl="0"/>
            <a:r>
              <a:rPr lang="es-ES" sz="2200" dirty="0"/>
              <a:t>disminuyen la cantidad de menstruación;</a:t>
            </a:r>
          </a:p>
          <a:p>
            <a:pPr lvl="0"/>
            <a:r>
              <a:rPr lang="es-ES" sz="2200" i="1" dirty="0"/>
              <a:t>menos días de regla, menos cantidad y no dolorosa;</a:t>
            </a:r>
            <a:endParaRPr lang="es-ES" sz="2200" dirty="0"/>
          </a:p>
          <a:p>
            <a:pPr lvl="0"/>
            <a:r>
              <a:rPr lang="es-ES" sz="2200" dirty="0"/>
              <a:t>evitan las anemias, disminuyen la patología benigna de la mama, disminuyen la enfermedad pélvica inflamatoria, el cáncer de endometrio y de ovario y la osteoporosis;</a:t>
            </a:r>
          </a:p>
          <a:p>
            <a:pPr lvl="0"/>
            <a:r>
              <a:rPr lang="es-ES" sz="2200" dirty="0"/>
              <a:t>algunas de las nuevas píldoras disminuyen el acné,                              el exceso de vello y la caída del pelo;</a:t>
            </a:r>
          </a:p>
          <a:p>
            <a:pPr lvl="0"/>
            <a:r>
              <a:rPr lang="es-ES" sz="2200" dirty="0"/>
              <a:t>la píldora no engorda, no disminuye el deseo sexual y                        no produce cambios en el estado de ánimo.</a:t>
            </a:r>
          </a:p>
        </p:txBody>
      </p:sp>
    </p:spTree>
    <p:extLst>
      <p:ext uri="{BB962C8B-B14F-4D97-AF65-F5344CB8AC3E}">
        <p14:creationId xmlns:p14="http://schemas.microsoft.com/office/powerpoint/2010/main" val="13397622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064111" cy="1329595"/>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Otras formas de usar      AC hormonales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7" name="Marcador de contenido 6">
            <a:extLst>
              <a:ext uri="{FF2B5EF4-FFF2-40B4-BE49-F238E27FC236}">
                <a16:creationId xmlns:a16="http://schemas.microsoft.com/office/drawing/2014/main" id="{3A114317-2AAC-4B76-A041-9D9D2E0B6B65}"/>
              </a:ext>
            </a:extLst>
          </p:cNvPr>
          <p:cNvSpPr>
            <a:spLocks noGrp="1"/>
          </p:cNvSpPr>
          <p:nvPr>
            <p:ph idx="1"/>
          </p:nvPr>
        </p:nvSpPr>
        <p:spPr>
          <a:xfrm>
            <a:off x="665162" y="1791510"/>
            <a:ext cx="8114854" cy="3490186"/>
          </a:xfrm>
        </p:spPr>
        <p:txBody>
          <a:bodyPr/>
          <a:lstStyle/>
          <a:p>
            <a:pPr>
              <a:lnSpc>
                <a:spcPct val="114000"/>
              </a:lnSpc>
              <a:spcBef>
                <a:spcPts val="600"/>
              </a:spcBef>
            </a:pPr>
            <a:r>
              <a:rPr lang="es-ES" dirty="0"/>
              <a:t>el </a:t>
            </a:r>
            <a:r>
              <a:rPr lang="es-ES" b="1" dirty="0"/>
              <a:t>anillo vaginal</a:t>
            </a:r>
            <a:r>
              <a:rPr lang="es-ES" dirty="0"/>
              <a:t>, que va liberando las hormonas en la vagina durante 3 semanas.</a:t>
            </a:r>
          </a:p>
          <a:p>
            <a:pPr>
              <a:lnSpc>
                <a:spcPct val="114000"/>
              </a:lnSpc>
              <a:spcBef>
                <a:spcPts val="600"/>
              </a:spcBef>
            </a:pPr>
            <a:r>
              <a:rPr lang="es-ES" dirty="0"/>
              <a:t>los </a:t>
            </a:r>
            <a:r>
              <a:rPr lang="es-ES" b="1" dirty="0"/>
              <a:t>parches</a:t>
            </a:r>
            <a:r>
              <a:rPr lang="es-ES" dirty="0"/>
              <a:t> dérmicos, que se pegan a la piel semanalmente.</a:t>
            </a:r>
          </a:p>
          <a:p>
            <a:pPr marL="0" indent="0">
              <a:lnSpc>
                <a:spcPct val="114000"/>
              </a:lnSpc>
              <a:spcBef>
                <a:spcPts val="600"/>
              </a:spcBef>
              <a:buNone/>
            </a:pPr>
            <a:r>
              <a:rPr lang="es-ES" sz="3000" dirty="0"/>
              <a:t>Estos métodos tienen una seguridad y efectividad similar al anticonceptivo oral</a:t>
            </a:r>
            <a:r>
              <a:rPr lang="es-ES" dirty="0"/>
              <a:t>.</a:t>
            </a:r>
          </a:p>
        </p:txBody>
      </p:sp>
    </p:spTree>
    <p:extLst>
      <p:ext uri="{BB962C8B-B14F-4D97-AF65-F5344CB8AC3E}">
        <p14:creationId xmlns:p14="http://schemas.microsoft.com/office/powerpoint/2010/main" val="398818652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064111" cy="1329595"/>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“Doble protección” / “doble método”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7" name="Marcador de contenido 6">
            <a:extLst>
              <a:ext uri="{FF2B5EF4-FFF2-40B4-BE49-F238E27FC236}">
                <a16:creationId xmlns:a16="http://schemas.microsoft.com/office/drawing/2014/main" id="{3A114317-2AAC-4B76-A041-9D9D2E0B6B65}"/>
              </a:ext>
            </a:extLst>
          </p:cNvPr>
          <p:cNvSpPr>
            <a:spLocks noGrp="1"/>
          </p:cNvSpPr>
          <p:nvPr>
            <p:ph idx="1"/>
          </p:nvPr>
        </p:nvSpPr>
        <p:spPr>
          <a:xfrm>
            <a:off x="665162" y="1791510"/>
            <a:ext cx="8114854" cy="4031873"/>
          </a:xfrm>
        </p:spPr>
        <p:txBody>
          <a:bodyPr/>
          <a:lstStyle/>
          <a:p>
            <a:pPr>
              <a:lnSpc>
                <a:spcPct val="100000"/>
              </a:lnSpc>
              <a:spcBef>
                <a:spcPts val="600"/>
              </a:spcBef>
            </a:pPr>
            <a:r>
              <a:rPr lang="es-ES" sz="2800" dirty="0"/>
              <a:t>Uso combinado de métodos anticonceptivos, principalmente el preservativo por el varón y la píldora por la mujer. </a:t>
            </a:r>
          </a:p>
          <a:p>
            <a:pPr>
              <a:lnSpc>
                <a:spcPct val="100000"/>
              </a:lnSpc>
              <a:spcBef>
                <a:spcPts val="600"/>
              </a:spcBef>
            </a:pPr>
            <a:r>
              <a:rPr lang="es-ES" sz="2800" dirty="0"/>
              <a:t>Se logra mayor protección frente a infecciones de trasmisión sexual y  mayor seguridad contraceptiva. </a:t>
            </a:r>
          </a:p>
          <a:p>
            <a:pPr>
              <a:lnSpc>
                <a:spcPct val="100000"/>
              </a:lnSpc>
              <a:spcBef>
                <a:spcPts val="600"/>
              </a:spcBef>
            </a:pPr>
            <a:r>
              <a:rPr lang="es-ES" sz="2800" dirty="0"/>
              <a:t>Conlleva un aumento de la responsabilidad en la conducta sexual del varón (se comparten                  las medidas AC y de prevención de ITS                      por chicos y chicas)</a:t>
            </a:r>
            <a:r>
              <a:rPr lang="es-ES" sz="2800" b="1" dirty="0"/>
              <a:t>.</a:t>
            </a:r>
            <a:endParaRPr lang="es-ES" sz="2800" dirty="0"/>
          </a:p>
        </p:txBody>
      </p:sp>
    </p:spTree>
    <p:extLst>
      <p:ext uri="{BB962C8B-B14F-4D97-AF65-F5344CB8AC3E}">
        <p14:creationId xmlns:p14="http://schemas.microsoft.com/office/powerpoint/2010/main" val="136384261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064111" cy="1329595"/>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“Doble protección” / “doble método”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7" name="Marcador de contenido 6">
            <a:extLst>
              <a:ext uri="{FF2B5EF4-FFF2-40B4-BE49-F238E27FC236}">
                <a16:creationId xmlns:a16="http://schemas.microsoft.com/office/drawing/2014/main" id="{3A114317-2AAC-4B76-A041-9D9D2E0B6B65}"/>
              </a:ext>
            </a:extLst>
          </p:cNvPr>
          <p:cNvSpPr>
            <a:spLocks noGrp="1"/>
          </p:cNvSpPr>
          <p:nvPr>
            <p:ph idx="1"/>
          </p:nvPr>
        </p:nvSpPr>
        <p:spPr>
          <a:xfrm>
            <a:off x="665162" y="1791510"/>
            <a:ext cx="8114854" cy="4031873"/>
          </a:xfrm>
        </p:spPr>
        <p:txBody>
          <a:bodyPr/>
          <a:lstStyle/>
          <a:p>
            <a:pPr marL="0" indent="0">
              <a:lnSpc>
                <a:spcPct val="100000"/>
              </a:lnSpc>
              <a:spcBef>
                <a:spcPts val="600"/>
              </a:spcBef>
              <a:buNone/>
            </a:pPr>
            <a:r>
              <a:rPr lang="es-ES" sz="2800" dirty="0">
                <a:effectLst>
                  <a:outerShdw blurRad="38100" dist="38100" dir="2700000" algn="tl">
                    <a:srgbClr val="000000">
                      <a:alpha val="43137"/>
                    </a:srgbClr>
                  </a:outerShdw>
                </a:effectLst>
              </a:rPr>
              <a:t>¿Quiénes y cuándo debe utilizarse la doble protección?</a:t>
            </a:r>
          </a:p>
          <a:p>
            <a:pPr>
              <a:lnSpc>
                <a:spcPct val="100000"/>
              </a:lnSpc>
              <a:spcBef>
                <a:spcPts val="600"/>
              </a:spcBef>
            </a:pPr>
            <a:r>
              <a:rPr lang="es-ES" sz="2800" dirty="0"/>
              <a:t>Aunque utilices AC hormonal, si vas a tener una relación con una nueva pareja o una relación esporádica es aconsejable utilizar además el preservativo.</a:t>
            </a:r>
          </a:p>
          <a:p>
            <a:pPr>
              <a:lnSpc>
                <a:spcPct val="100000"/>
              </a:lnSpc>
              <a:spcBef>
                <a:spcPts val="600"/>
              </a:spcBef>
            </a:pPr>
            <a:r>
              <a:rPr lang="es-ES" sz="2800" dirty="0"/>
              <a:t>Por su estilo de vida sexual, los jóvenes presentan generalmente más riesgo de contraer una        infección o un embarazo no deseado que         cualquier otro grupo de población.</a:t>
            </a:r>
          </a:p>
        </p:txBody>
      </p:sp>
    </p:spTree>
    <p:extLst>
      <p:ext uri="{BB962C8B-B14F-4D97-AF65-F5344CB8AC3E}">
        <p14:creationId xmlns:p14="http://schemas.microsoft.com/office/powerpoint/2010/main" val="282803029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1" y="346869"/>
            <a:ext cx="6430973" cy="997196"/>
          </a:xfrm>
        </p:spPr>
        <p:txBody>
          <a:bodyPr numCol="1" anchorCtr="0" compatLnSpc="1">
            <a:prstTxWarp prst="textNoShape">
              <a:avLst/>
            </a:prstTxWarp>
          </a:body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¿Dónde puedo acudir para que me aconsejen sobre AC hormonal?</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4" name="Marcador de contenido 3">
            <a:extLst>
              <a:ext uri="{FF2B5EF4-FFF2-40B4-BE49-F238E27FC236}">
                <a16:creationId xmlns:a16="http://schemas.microsoft.com/office/drawing/2014/main" id="{F023F3FB-3337-4A31-8EB5-4140DB850884}"/>
              </a:ext>
            </a:extLst>
          </p:cNvPr>
          <p:cNvSpPr>
            <a:spLocks noGrp="1"/>
          </p:cNvSpPr>
          <p:nvPr>
            <p:ph idx="1"/>
          </p:nvPr>
        </p:nvSpPr>
        <p:spPr>
          <a:xfrm>
            <a:off x="665161" y="1430038"/>
            <a:ext cx="8185875" cy="4416978"/>
          </a:xfrm>
        </p:spPr>
        <p:txBody>
          <a:bodyPr/>
          <a:lstStyle/>
          <a:p>
            <a:pPr lvl="0">
              <a:lnSpc>
                <a:spcPct val="114000"/>
              </a:lnSpc>
              <a:spcBef>
                <a:spcPts val="600"/>
              </a:spcBef>
            </a:pPr>
            <a:r>
              <a:rPr lang="es-ES" sz="2400" dirty="0"/>
              <a:t>A tu pediatra o médico de familia o a los centros de planificación familiar y centros de atención a jóvenes. </a:t>
            </a:r>
          </a:p>
          <a:p>
            <a:pPr lvl="0">
              <a:lnSpc>
                <a:spcPct val="114000"/>
              </a:lnSpc>
              <a:spcBef>
                <a:spcPts val="600"/>
              </a:spcBef>
            </a:pPr>
            <a:r>
              <a:rPr lang="es-ES" sz="2400" dirty="0"/>
              <a:t>En chicas sanas, sin factores de riesgo y sin quejas ginecológicas, no hace falta realizar exploraciones pélvicas ni analítica. </a:t>
            </a:r>
          </a:p>
          <a:p>
            <a:pPr lvl="0">
              <a:lnSpc>
                <a:spcPct val="114000"/>
              </a:lnSpc>
              <a:spcBef>
                <a:spcPts val="600"/>
              </a:spcBef>
            </a:pPr>
            <a:r>
              <a:rPr lang="es-ES" sz="2400" dirty="0"/>
              <a:t>Solo se necesita realizar una buena historia clínica para descartar las condiciones que contraindican los AC hormonales y proporcionar un consejo pormenorizado sobre                 cómo usar el método. </a:t>
            </a:r>
          </a:p>
          <a:p>
            <a:pPr lvl="0">
              <a:lnSpc>
                <a:spcPct val="114000"/>
              </a:lnSpc>
              <a:spcBef>
                <a:spcPts val="600"/>
              </a:spcBef>
            </a:pPr>
            <a:r>
              <a:rPr lang="es-ES" sz="2400" dirty="0"/>
              <a:t>Conviene también tomar tensión arterial y peso.</a:t>
            </a:r>
          </a:p>
        </p:txBody>
      </p:sp>
    </p:spTree>
    <p:extLst>
      <p:ext uri="{BB962C8B-B14F-4D97-AF65-F5344CB8AC3E}">
        <p14:creationId xmlns:p14="http://schemas.microsoft.com/office/powerpoint/2010/main" val="191057481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1" y="346869"/>
            <a:ext cx="6430973" cy="886397"/>
          </a:xfrm>
        </p:spPr>
        <p:txBody>
          <a:bodyPr numCol="1" anchorCtr="0" compatLnSpc="1">
            <a:prstTxWarp prst="textNoShape">
              <a:avLst/>
            </a:prstTxWarp>
          </a:bodyPr>
          <a:lstStyle/>
          <a:p>
            <a:pPr eaLnBrk="1" hangingPunct="1">
              <a:defRPr/>
            </a:pPr>
            <a:r>
              <a:rPr lang="es-ES" sz="3200" dirty="0">
                <a:ln>
                  <a:noFill/>
                </a:ln>
                <a:solidFill>
                  <a:schemeClr val="tx1"/>
                </a:solidFill>
                <a:effectLst>
                  <a:outerShdw blurRad="38100" dist="38100" dir="2700000" algn="tl">
                    <a:srgbClr val="000000">
                      <a:alpha val="43137"/>
                    </a:srgbClr>
                  </a:outerShdw>
                </a:effectLst>
              </a:rPr>
              <a:t>Paginas web  y teléfonos donde encontrar información sobre anticoncepción</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4" name="Marcador de contenido 3">
            <a:extLst>
              <a:ext uri="{FF2B5EF4-FFF2-40B4-BE49-F238E27FC236}">
                <a16:creationId xmlns:a16="http://schemas.microsoft.com/office/drawing/2014/main" id="{F023F3FB-3337-4A31-8EB5-4140DB850884}"/>
              </a:ext>
            </a:extLst>
          </p:cNvPr>
          <p:cNvSpPr>
            <a:spLocks noGrp="1"/>
          </p:cNvSpPr>
          <p:nvPr>
            <p:ph idx="1"/>
          </p:nvPr>
        </p:nvSpPr>
        <p:spPr>
          <a:xfrm>
            <a:off x="665161" y="1367892"/>
            <a:ext cx="8185875" cy="4099584"/>
          </a:xfrm>
        </p:spPr>
        <p:txBody>
          <a:bodyPr/>
          <a:lstStyle/>
          <a:p>
            <a:pPr lvl="0"/>
            <a:r>
              <a:rPr lang="es-ES" sz="2400" u="sng" dirty="0">
                <a:hlinkClick r:id="rId5"/>
              </a:rPr>
              <a:t>www.anticonceptivoshoy.com/</a:t>
            </a:r>
            <a:endParaRPr lang="es-ES" sz="2400" dirty="0"/>
          </a:p>
          <a:p>
            <a:pPr lvl="0"/>
            <a:r>
              <a:rPr lang="es-ES" sz="2400" u="sng" dirty="0">
                <a:hlinkClick r:id="rId6"/>
              </a:rPr>
              <a:t>http://enanticoncepcionvivetuvida.es</a:t>
            </a:r>
            <a:endParaRPr lang="es-ES" sz="2400" dirty="0"/>
          </a:p>
          <a:p>
            <a:pPr lvl="0"/>
            <a:r>
              <a:rPr lang="es-ES" sz="2400" u="sng" dirty="0">
                <a:hlinkClick r:id="rId7"/>
              </a:rPr>
              <a:t>http://www.centrojoven.org/informacion</a:t>
            </a:r>
            <a:endParaRPr lang="es-ES" sz="2400" dirty="0"/>
          </a:p>
          <a:p>
            <a:pPr lvl="0"/>
            <a:r>
              <a:rPr lang="es-ES" sz="2400" u="sng" dirty="0">
                <a:hlinkClick r:id="rId8"/>
              </a:rPr>
              <a:t>http://www.fpfe.org/centros-jovenes-de-anticoncepcion-y-sexualidad/</a:t>
            </a:r>
            <a:endParaRPr lang="es-ES" sz="2400" dirty="0"/>
          </a:p>
          <a:p>
            <a:pPr lvl="0"/>
            <a:r>
              <a:rPr lang="es-ES" sz="2400" dirty="0"/>
              <a:t>Línea Sex Joven</a:t>
            </a:r>
            <a:r>
              <a:rPr lang="es-ES" sz="2400" b="1" dirty="0"/>
              <a:t>: </a:t>
            </a:r>
            <a:r>
              <a:rPr lang="es-ES" sz="2400" dirty="0"/>
              <a:t>Ámbito Estatal (Federación de Planificación Familiar de España): 608 10 23 13. Para fines de semana (sábados y domingos de 10.00-22.00 h)</a:t>
            </a:r>
          </a:p>
          <a:p>
            <a:r>
              <a:rPr lang="es-ES" sz="2400" dirty="0"/>
              <a:t>Sex-</a:t>
            </a:r>
            <a:r>
              <a:rPr lang="es-ES" sz="2400" dirty="0" err="1"/>
              <a:t>Inform</a:t>
            </a:r>
            <a:r>
              <a:rPr lang="es-ES" sz="2400" dirty="0"/>
              <a:t> (Fundación </a:t>
            </a:r>
            <a:r>
              <a:rPr lang="es-ES" sz="2400" dirty="0" err="1"/>
              <a:t>Sexpol</a:t>
            </a:r>
            <a:r>
              <a:rPr lang="es-ES" sz="2400" dirty="0"/>
              <a:t>):</a:t>
            </a:r>
            <a:r>
              <a:rPr lang="es-ES" sz="2400" b="1" dirty="0"/>
              <a:t> </a:t>
            </a:r>
            <a:r>
              <a:rPr lang="es-ES" sz="2400" dirty="0"/>
              <a:t>Consultorio online gratuito sobre sexualidad y temas afines.       </a:t>
            </a:r>
            <a:r>
              <a:rPr lang="es-ES" sz="2400" u="sng" dirty="0">
                <a:hlinkClick r:id="rId9"/>
              </a:rPr>
              <a:t>http://www.sexpol.net/sex-inform/</a:t>
            </a:r>
            <a:r>
              <a:rPr lang="es-ES" sz="2400" dirty="0"/>
              <a:t> </a:t>
            </a:r>
          </a:p>
        </p:txBody>
      </p:sp>
    </p:spTree>
    <p:extLst>
      <p:ext uri="{BB962C8B-B14F-4D97-AF65-F5344CB8AC3E}">
        <p14:creationId xmlns:p14="http://schemas.microsoft.com/office/powerpoint/2010/main" val="366374368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Anticoncepción en adolescentes</a:t>
            </a:r>
            <a:endParaRPr lang="es-ES" sz="4400" dirty="0">
              <a:solidFill>
                <a:srgbClr val="000000"/>
              </a:solidFill>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err="1">
                <a:solidFill>
                  <a:srgbClr val="000000"/>
                </a:solidFill>
                <a:effectLst>
                  <a:outerShdw blurRad="38100" dist="38100" dir="2700000" algn="tl">
                    <a:srgbClr val="C0C0C0"/>
                  </a:outerShdw>
                </a:effectLst>
                <a:latin typeface="Arial" charset="0"/>
                <a:cs typeface="Arial" charset="0"/>
              </a:rPr>
              <a:t>Mª</a:t>
            </a:r>
            <a:r>
              <a:rPr lang="es-ES" sz="2400" dirty="0">
                <a:solidFill>
                  <a:srgbClr val="000000"/>
                </a:solidFill>
                <a:effectLst>
                  <a:outerShdw blurRad="38100" dist="38100" dir="2700000" algn="tl">
                    <a:srgbClr val="C0C0C0"/>
                  </a:outerShdw>
                </a:effectLst>
                <a:latin typeface="Arial" charset="0"/>
                <a:cs typeface="Arial" charset="0"/>
              </a:rPr>
              <a:t> Isabel González Marcos.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7" name="Imagen 6">
            <a:extLst>
              <a:ext uri="{FF2B5EF4-FFF2-40B4-BE49-F238E27FC236}">
                <a16:creationId xmlns:a16="http://schemas.microsoft.com/office/drawing/2014/main" id="{78E24DB9-DB55-4881-9436-252775684C7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Tree>
    <p:extLst>
      <p:ext uri="{BB962C8B-B14F-4D97-AF65-F5344CB8AC3E}">
        <p14:creationId xmlns:p14="http://schemas.microsoft.com/office/powerpoint/2010/main" val="373183536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064111" cy="770732"/>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Sexualidad en jóvenes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E3EF05A2-942F-4C0C-AA6D-45CB0D6715A9}"/>
              </a:ext>
            </a:extLst>
          </p:cNvPr>
          <p:cNvSpPr>
            <a:spLocks noGrp="1"/>
          </p:cNvSpPr>
          <p:nvPr>
            <p:ph idx="1"/>
          </p:nvPr>
        </p:nvSpPr>
        <p:spPr>
          <a:xfrm>
            <a:off x="665162" y="1525180"/>
            <a:ext cx="8150364" cy="3763210"/>
          </a:xfrm>
        </p:spPr>
        <p:txBody>
          <a:bodyPr/>
          <a:lstStyle/>
          <a:p>
            <a:pPr marL="0" indent="0">
              <a:lnSpc>
                <a:spcPct val="125000"/>
              </a:lnSpc>
              <a:spcBef>
                <a:spcPts val="600"/>
              </a:spcBef>
              <a:buNone/>
            </a:pPr>
            <a:r>
              <a:rPr lang="es-ES" sz="3000" dirty="0">
                <a:effectLst>
                  <a:outerShdw blurRad="38100" dist="38100" dir="2700000" algn="tl">
                    <a:srgbClr val="000000">
                      <a:alpha val="43137"/>
                    </a:srgbClr>
                  </a:outerShdw>
                </a:effectLst>
              </a:rPr>
              <a:t>¿Estás preparada/o para tener relaciones sexuales?</a:t>
            </a:r>
          </a:p>
          <a:p>
            <a:pPr>
              <a:lnSpc>
                <a:spcPct val="125000"/>
              </a:lnSpc>
              <a:spcBef>
                <a:spcPts val="600"/>
              </a:spcBef>
            </a:pPr>
            <a:r>
              <a:rPr lang="es-ES" dirty="0"/>
              <a:t>Hay que dar el paso si estás absolutamente convencida/o de que estás lista/o y realmente quieres hacerlo.</a:t>
            </a:r>
          </a:p>
          <a:p>
            <a:pPr>
              <a:lnSpc>
                <a:spcPct val="125000"/>
              </a:lnSpc>
              <a:spcBef>
                <a:spcPts val="600"/>
              </a:spcBef>
            </a:pPr>
            <a:r>
              <a:rPr lang="es-ES" dirty="0"/>
              <a:t> Debes decir “no” si no te apetece o no te sientes preparado.</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Tree>
    <p:extLst>
      <p:ext uri="{BB962C8B-B14F-4D97-AF65-F5344CB8AC3E}">
        <p14:creationId xmlns:p14="http://schemas.microsoft.com/office/powerpoint/2010/main" val="291772583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064111" cy="770732"/>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Sexualidad en jóvenes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4" name="Marcador de contenido 3">
            <a:extLst>
              <a:ext uri="{FF2B5EF4-FFF2-40B4-BE49-F238E27FC236}">
                <a16:creationId xmlns:a16="http://schemas.microsoft.com/office/drawing/2014/main" id="{F023F3FB-3337-4A31-8EB5-4140DB850884}"/>
              </a:ext>
            </a:extLst>
          </p:cNvPr>
          <p:cNvSpPr>
            <a:spLocks noGrp="1"/>
          </p:cNvSpPr>
          <p:nvPr>
            <p:ph idx="1"/>
          </p:nvPr>
        </p:nvSpPr>
        <p:spPr>
          <a:xfrm>
            <a:off x="558626" y="1399055"/>
            <a:ext cx="8185875" cy="4401205"/>
          </a:xfrm>
        </p:spPr>
        <p:txBody>
          <a:bodyPr/>
          <a:lstStyle/>
          <a:p>
            <a:pPr>
              <a:lnSpc>
                <a:spcPct val="100000"/>
              </a:lnSpc>
              <a:spcBef>
                <a:spcPts val="0"/>
              </a:spcBef>
            </a:pPr>
            <a:r>
              <a:rPr lang="es-ES" sz="2600" dirty="0"/>
              <a:t>La mayoría de la gente no tiene relaciones sexuales con menos de 16 años. Algunas personas incluso esperan mucho más tiempo.</a:t>
            </a:r>
          </a:p>
          <a:p>
            <a:pPr>
              <a:lnSpc>
                <a:spcPct val="100000"/>
              </a:lnSpc>
              <a:spcBef>
                <a:spcPts val="0"/>
              </a:spcBef>
            </a:pPr>
            <a:r>
              <a:rPr lang="es-ES" sz="2600" dirty="0"/>
              <a:t>Estar enamorado no significa tener que mantener relaciones sexuales, y mantener relaciones sexuales no significa estar enamorada.</a:t>
            </a:r>
          </a:p>
          <a:p>
            <a:pPr>
              <a:lnSpc>
                <a:spcPct val="100000"/>
              </a:lnSpc>
              <a:spcBef>
                <a:spcPts val="0"/>
              </a:spcBef>
            </a:pPr>
            <a:r>
              <a:rPr lang="es-ES" sz="2600" dirty="0"/>
              <a:t>No tener relaciones sexuales no es señal de que seas una persona inmadura.</a:t>
            </a:r>
          </a:p>
          <a:p>
            <a:pPr>
              <a:lnSpc>
                <a:spcPct val="100000"/>
              </a:lnSpc>
              <a:spcBef>
                <a:spcPts val="0"/>
              </a:spcBef>
            </a:pPr>
            <a:r>
              <a:rPr lang="es-ES" sz="2600" dirty="0"/>
              <a:t>Decir “no” al sexo cuando no te apetece, no                       te sientes cómoda, preparado, o simplemente                  no quieres, es señal de confianza y madurez.</a:t>
            </a:r>
          </a:p>
        </p:txBody>
      </p:sp>
    </p:spTree>
    <p:extLst>
      <p:ext uri="{BB962C8B-B14F-4D97-AF65-F5344CB8AC3E}">
        <p14:creationId xmlns:p14="http://schemas.microsoft.com/office/powerpoint/2010/main" val="260534586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064111" cy="770732"/>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Sexualidad en jóvenes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7" name="Marcador de contenido 6">
            <a:extLst>
              <a:ext uri="{FF2B5EF4-FFF2-40B4-BE49-F238E27FC236}">
                <a16:creationId xmlns:a16="http://schemas.microsoft.com/office/drawing/2014/main" id="{3A114317-2AAC-4B76-A041-9D9D2E0B6B65}"/>
              </a:ext>
            </a:extLst>
          </p:cNvPr>
          <p:cNvSpPr>
            <a:spLocks noGrp="1"/>
          </p:cNvSpPr>
          <p:nvPr>
            <p:ph idx="1"/>
          </p:nvPr>
        </p:nvSpPr>
        <p:spPr>
          <a:xfrm>
            <a:off x="665162" y="1525180"/>
            <a:ext cx="8114854" cy="3724738"/>
          </a:xfrm>
        </p:spPr>
        <p:txBody>
          <a:bodyPr/>
          <a:lstStyle/>
          <a:p>
            <a:pPr>
              <a:lnSpc>
                <a:spcPct val="125000"/>
              </a:lnSpc>
              <a:spcBef>
                <a:spcPts val="600"/>
              </a:spcBef>
            </a:pPr>
            <a:r>
              <a:rPr lang="es-ES" dirty="0"/>
              <a:t>Si decides tener relaciones sexuales debes prevenir las infecciones de trasmisión sexual y el embarazo no deseado.</a:t>
            </a:r>
          </a:p>
          <a:p>
            <a:pPr>
              <a:lnSpc>
                <a:spcPct val="125000"/>
              </a:lnSpc>
              <a:spcBef>
                <a:spcPts val="600"/>
              </a:spcBef>
            </a:pPr>
            <a:r>
              <a:rPr lang="es-ES" dirty="0"/>
              <a:t>Incluso si es tu primera vez, puede haber riesgo de embarazo o riesgo de contraer una infección. </a:t>
            </a:r>
          </a:p>
        </p:txBody>
      </p:sp>
    </p:spTree>
    <p:extLst>
      <p:ext uri="{BB962C8B-B14F-4D97-AF65-F5344CB8AC3E}">
        <p14:creationId xmlns:p14="http://schemas.microsoft.com/office/powerpoint/2010/main" val="228497448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859588"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¿Qué método anticonceptivo es el mejor para los adolescentes?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4" name="Marcador de contenido 3">
            <a:extLst>
              <a:ext uri="{FF2B5EF4-FFF2-40B4-BE49-F238E27FC236}">
                <a16:creationId xmlns:a16="http://schemas.microsoft.com/office/drawing/2014/main" id="{F023F3FB-3337-4A31-8EB5-4140DB850884}"/>
              </a:ext>
            </a:extLst>
          </p:cNvPr>
          <p:cNvSpPr>
            <a:spLocks noGrp="1"/>
          </p:cNvSpPr>
          <p:nvPr>
            <p:ph idx="1"/>
          </p:nvPr>
        </p:nvSpPr>
        <p:spPr>
          <a:xfrm>
            <a:off x="665162" y="1612117"/>
            <a:ext cx="8185875" cy="3641381"/>
          </a:xfrm>
        </p:spPr>
        <p:txBody>
          <a:bodyPr/>
          <a:lstStyle/>
          <a:p>
            <a:pPr>
              <a:lnSpc>
                <a:spcPct val="114000"/>
              </a:lnSpc>
              <a:spcBef>
                <a:spcPts val="600"/>
              </a:spcBef>
            </a:pPr>
            <a:r>
              <a:rPr lang="es-ES" sz="2800" dirty="0"/>
              <a:t>No existe ningún método anticonceptivo (AC) “ideal” para los jóvenes.</a:t>
            </a:r>
          </a:p>
          <a:p>
            <a:pPr>
              <a:lnSpc>
                <a:spcPct val="114000"/>
              </a:lnSpc>
              <a:spcBef>
                <a:spcPts val="600"/>
              </a:spcBef>
            </a:pPr>
            <a:r>
              <a:rPr lang="es-ES" sz="2800" dirty="0"/>
              <a:t>Se puede utilizar cualquiera.</a:t>
            </a:r>
          </a:p>
          <a:p>
            <a:pPr>
              <a:lnSpc>
                <a:spcPct val="114000"/>
              </a:lnSpc>
              <a:spcBef>
                <a:spcPts val="600"/>
              </a:spcBef>
            </a:pPr>
            <a:r>
              <a:rPr lang="es-ES" sz="2800" dirty="0"/>
              <a:t>La edad no constituye una limitación para su uso. </a:t>
            </a:r>
          </a:p>
          <a:p>
            <a:pPr>
              <a:lnSpc>
                <a:spcPct val="114000"/>
              </a:lnSpc>
              <a:spcBef>
                <a:spcPts val="600"/>
              </a:spcBef>
            </a:pPr>
            <a:r>
              <a:rPr lang="es-ES" sz="2800" dirty="0"/>
              <a:t>Cada joven o pareja, después de informarse y según sus circunstancias y peculiaridades, seleccionará el que más se adapte a sus preferencias. </a:t>
            </a:r>
          </a:p>
        </p:txBody>
      </p:sp>
    </p:spTree>
    <p:extLst>
      <p:ext uri="{BB962C8B-B14F-4D97-AF65-F5344CB8AC3E}">
        <p14:creationId xmlns:p14="http://schemas.microsoft.com/office/powerpoint/2010/main" val="343375276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7014022" cy="1661993"/>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Los anticonceptivos de uso preferente para los adolescentes son:</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4" name="Marcador de contenido 3">
            <a:extLst>
              <a:ext uri="{FF2B5EF4-FFF2-40B4-BE49-F238E27FC236}">
                <a16:creationId xmlns:a16="http://schemas.microsoft.com/office/drawing/2014/main" id="{F023F3FB-3337-4A31-8EB5-4140DB850884}"/>
              </a:ext>
            </a:extLst>
          </p:cNvPr>
          <p:cNvSpPr>
            <a:spLocks noGrp="1"/>
          </p:cNvSpPr>
          <p:nvPr>
            <p:ph idx="1"/>
          </p:nvPr>
        </p:nvSpPr>
        <p:spPr>
          <a:xfrm>
            <a:off x="665162" y="1612117"/>
            <a:ext cx="8185875" cy="3939476"/>
          </a:xfrm>
        </p:spPr>
        <p:txBody>
          <a:bodyPr/>
          <a:lstStyle/>
          <a:p>
            <a:pPr>
              <a:lnSpc>
                <a:spcPct val="114000"/>
              </a:lnSpc>
              <a:spcBef>
                <a:spcPts val="600"/>
              </a:spcBef>
            </a:pPr>
            <a:r>
              <a:rPr lang="es-ES" sz="2800" dirty="0"/>
              <a:t>el preservativo</a:t>
            </a:r>
          </a:p>
          <a:p>
            <a:pPr>
              <a:lnSpc>
                <a:spcPct val="114000"/>
              </a:lnSpc>
              <a:spcBef>
                <a:spcPts val="600"/>
              </a:spcBef>
            </a:pPr>
            <a:r>
              <a:rPr lang="es-ES" sz="2800" dirty="0"/>
              <a:t>los anticonceptivos hormonales </a:t>
            </a:r>
          </a:p>
          <a:p>
            <a:pPr lvl="1">
              <a:lnSpc>
                <a:spcPct val="114000"/>
              </a:lnSpc>
              <a:spcBef>
                <a:spcPts val="600"/>
              </a:spcBef>
            </a:pPr>
            <a:r>
              <a:rPr lang="es-ES" sz="2400" dirty="0"/>
              <a:t>orales (píldora)</a:t>
            </a:r>
          </a:p>
          <a:p>
            <a:pPr lvl="1">
              <a:lnSpc>
                <a:spcPct val="114000"/>
              </a:lnSpc>
              <a:spcBef>
                <a:spcPts val="600"/>
              </a:spcBef>
            </a:pPr>
            <a:r>
              <a:rPr lang="es-ES" sz="2400" dirty="0"/>
              <a:t>en parche </a:t>
            </a:r>
          </a:p>
          <a:p>
            <a:pPr lvl="1">
              <a:lnSpc>
                <a:spcPct val="114000"/>
              </a:lnSpc>
              <a:spcBef>
                <a:spcPts val="600"/>
              </a:spcBef>
            </a:pPr>
            <a:r>
              <a:rPr lang="es-ES" sz="2400" dirty="0"/>
              <a:t>en anillo vaginal </a:t>
            </a:r>
          </a:p>
          <a:p>
            <a:pPr>
              <a:lnSpc>
                <a:spcPct val="114000"/>
              </a:lnSpc>
              <a:spcBef>
                <a:spcPts val="600"/>
              </a:spcBef>
            </a:pPr>
            <a:r>
              <a:rPr lang="es-ES" sz="2400" dirty="0"/>
              <a:t>AC reversibles de acción prolongada (dispositivo intrauterino DIU e implantes hormonales) son más seguros al                      no requerir continuidad en su uso.</a:t>
            </a:r>
          </a:p>
        </p:txBody>
      </p:sp>
    </p:spTree>
    <p:extLst>
      <p:ext uri="{BB962C8B-B14F-4D97-AF65-F5344CB8AC3E}">
        <p14:creationId xmlns:p14="http://schemas.microsoft.com/office/powerpoint/2010/main" val="281376358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465256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Preservativo masculino. Los condones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4" name="Marcador de contenido 3">
            <a:extLst>
              <a:ext uri="{FF2B5EF4-FFF2-40B4-BE49-F238E27FC236}">
                <a16:creationId xmlns:a16="http://schemas.microsoft.com/office/drawing/2014/main" id="{F023F3FB-3337-4A31-8EB5-4140DB850884}"/>
              </a:ext>
            </a:extLst>
          </p:cNvPr>
          <p:cNvSpPr>
            <a:spLocks noGrp="1"/>
          </p:cNvSpPr>
          <p:nvPr>
            <p:ph idx="1"/>
          </p:nvPr>
        </p:nvSpPr>
        <p:spPr>
          <a:xfrm>
            <a:off x="665162" y="1612117"/>
            <a:ext cx="8185875" cy="4185761"/>
          </a:xfrm>
        </p:spPr>
        <p:txBody>
          <a:bodyPr/>
          <a:lstStyle/>
          <a:p>
            <a:pPr>
              <a:lnSpc>
                <a:spcPct val="100000"/>
              </a:lnSpc>
              <a:spcBef>
                <a:spcPts val="600"/>
              </a:spcBef>
            </a:pPr>
            <a:r>
              <a:rPr lang="es-ES" sz="2800" dirty="0"/>
              <a:t>Protege de las infecciones de trasmisión sexual (ITS). </a:t>
            </a:r>
          </a:p>
          <a:p>
            <a:pPr>
              <a:lnSpc>
                <a:spcPct val="100000"/>
              </a:lnSpc>
              <a:spcBef>
                <a:spcPts val="600"/>
              </a:spcBef>
            </a:pPr>
            <a:r>
              <a:rPr lang="es-ES" sz="2800" dirty="0"/>
              <a:t>Protege del embarazo no deseado.</a:t>
            </a:r>
          </a:p>
          <a:p>
            <a:pPr>
              <a:lnSpc>
                <a:spcPct val="100000"/>
              </a:lnSpc>
              <a:spcBef>
                <a:spcPts val="600"/>
              </a:spcBef>
            </a:pPr>
            <a:r>
              <a:rPr lang="es-ES" sz="2800" dirty="0"/>
              <a:t>Es fácil de conseguir, económico y no precisa prescripción ni consulta médica. </a:t>
            </a:r>
          </a:p>
          <a:p>
            <a:pPr>
              <a:lnSpc>
                <a:spcPct val="100000"/>
              </a:lnSpc>
              <a:spcBef>
                <a:spcPts val="600"/>
              </a:spcBef>
            </a:pPr>
            <a:r>
              <a:rPr lang="es-ES" sz="2800" dirty="0"/>
              <a:t>Es el método más utilizado por los adolescentes al inicio de sus relaciones sexuales.</a:t>
            </a:r>
          </a:p>
          <a:p>
            <a:pPr>
              <a:lnSpc>
                <a:spcPct val="100000"/>
              </a:lnSpc>
              <a:spcBef>
                <a:spcPts val="600"/>
              </a:spcBef>
            </a:pPr>
            <a:r>
              <a:rPr lang="es-ES" sz="2800" dirty="0"/>
              <a:t>Es el método anticonceptivo de elección                     en relaciones sexuales esporádicas o                    cuando se inician con una nueva pareja. </a:t>
            </a:r>
          </a:p>
        </p:txBody>
      </p:sp>
    </p:spTree>
    <p:extLst>
      <p:ext uri="{BB962C8B-B14F-4D97-AF65-F5344CB8AC3E}">
        <p14:creationId xmlns:p14="http://schemas.microsoft.com/office/powerpoint/2010/main" val="31501052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465256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Preservativo masculino. Los condones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Imagen 14">
            <a:extLst>
              <a:ext uri="{FF2B5EF4-FFF2-40B4-BE49-F238E27FC236}">
                <a16:creationId xmlns:a16="http://schemas.microsoft.com/office/drawing/2014/main" id="{0079CDAD-EC3D-48CB-ADFD-1EAAD060B7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6135" y="4663370"/>
            <a:ext cx="1903403" cy="1260000"/>
          </a:xfrm>
          <a:prstGeom prst="rect">
            <a:avLst/>
          </a:prstGeom>
        </p:spPr>
      </p:pic>
      <p:sp>
        <p:nvSpPr>
          <p:cNvPr id="4" name="Marcador de contenido 3">
            <a:extLst>
              <a:ext uri="{FF2B5EF4-FFF2-40B4-BE49-F238E27FC236}">
                <a16:creationId xmlns:a16="http://schemas.microsoft.com/office/drawing/2014/main" id="{F023F3FB-3337-4A31-8EB5-4140DB850884}"/>
              </a:ext>
            </a:extLst>
          </p:cNvPr>
          <p:cNvSpPr>
            <a:spLocks noGrp="1"/>
          </p:cNvSpPr>
          <p:nvPr>
            <p:ph idx="1"/>
          </p:nvPr>
        </p:nvSpPr>
        <p:spPr>
          <a:xfrm>
            <a:off x="665162" y="1612117"/>
            <a:ext cx="8185875" cy="3877985"/>
          </a:xfrm>
        </p:spPr>
        <p:txBody>
          <a:bodyPr/>
          <a:lstStyle/>
          <a:p>
            <a:pPr marL="0" indent="0">
              <a:lnSpc>
                <a:spcPct val="100000"/>
              </a:lnSpc>
              <a:spcBef>
                <a:spcPts val="600"/>
              </a:spcBef>
              <a:buNone/>
            </a:pPr>
            <a:r>
              <a:rPr lang="es-ES" sz="3600" dirty="0">
                <a:effectLst>
                  <a:outerShdw blurRad="38100" dist="38100" dir="2700000" algn="tl">
                    <a:srgbClr val="000000">
                      <a:alpha val="43137"/>
                    </a:srgbClr>
                  </a:outerShdw>
                </a:effectLst>
              </a:rPr>
              <a:t>¿Por qué se usan menos de lo aconsejado?</a:t>
            </a:r>
          </a:p>
          <a:p>
            <a:pPr marL="0" indent="0">
              <a:lnSpc>
                <a:spcPct val="100000"/>
              </a:lnSpc>
              <a:spcBef>
                <a:spcPts val="600"/>
              </a:spcBef>
              <a:buNone/>
            </a:pPr>
            <a:r>
              <a:rPr lang="es-ES" sz="2800" dirty="0"/>
              <a:t>Su uso está condicionado por:</a:t>
            </a:r>
          </a:p>
          <a:p>
            <a:pPr>
              <a:lnSpc>
                <a:spcPct val="100000"/>
              </a:lnSpc>
              <a:spcBef>
                <a:spcPts val="600"/>
              </a:spcBef>
            </a:pPr>
            <a:r>
              <a:rPr lang="es-ES" sz="2800" dirty="0"/>
              <a:t>El miedo a la disminución del placer sexual. Propón que la colocación sea integrada en el juego sexual.</a:t>
            </a:r>
          </a:p>
          <a:p>
            <a:pPr>
              <a:lnSpc>
                <a:spcPct val="100000"/>
              </a:lnSpc>
              <a:spcBef>
                <a:spcPts val="600"/>
              </a:spcBef>
            </a:pPr>
            <a:r>
              <a:rPr lang="es-ES" sz="2800" dirty="0"/>
              <a:t>Las dificultades para negociarlo con la pareja. Prepara las frases más adecuadas para proponerlo y defender su utilización con tu pareja.</a:t>
            </a:r>
          </a:p>
          <a:p>
            <a:pPr>
              <a:lnSpc>
                <a:spcPct val="100000"/>
              </a:lnSpc>
              <a:spcBef>
                <a:spcPts val="600"/>
              </a:spcBef>
            </a:pPr>
            <a:r>
              <a:rPr lang="es-ES" sz="2800" dirty="0"/>
              <a:t>La falta de información.</a:t>
            </a:r>
          </a:p>
        </p:txBody>
      </p:sp>
    </p:spTree>
    <p:extLst>
      <p:ext uri="{BB962C8B-B14F-4D97-AF65-F5344CB8AC3E}">
        <p14:creationId xmlns:p14="http://schemas.microsoft.com/office/powerpoint/2010/main" val="4044531636"/>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8988</TotalTime>
  <Words>1410</Words>
  <Application>Microsoft Office PowerPoint</Application>
  <PresentationFormat>Presentación en pantalla (4:3)</PresentationFormat>
  <Paragraphs>113</Paragraphs>
  <Slides>18</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Calibri</vt:lpstr>
      <vt:lpstr>Wingdings</vt:lpstr>
      <vt:lpstr>1_White with Blue Bar Segoe Template_TP10286789</vt:lpstr>
      <vt:lpstr>Presentación de PowerPoint</vt:lpstr>
      <vt:lpstr>Presentación de PowerPoint</vt:lpstr>
      <vt:lpstr>Sexualidad en jóvenes</vt:lpstr>
      <vt:lpstr>Sexualidad en jóvenes</vt:lpstr>
      <vt:lpstr>Sexualidad en jóvenes</vt:lpstr>
      <vt:lpstr>¿Qué método anticonceptivo es el mejor para los adolescentes?</vt:lpstr>
      <vt:lpstr>Los anticonceptivos de uso preferente para los adolescentes son:</vt:lpstr>
      <vt:lpstr>Preservativo masculino. Los condones</vt:lpstr>
      <vt:lpstr>Preservativo masculino. Los condones</vt:lpstr>
      <vt:lpstr>Preservativo masculino. Los condones</vt:lpstr>
      <vt:lpstr>Preservativo masculino. Los condones</vt:lpstr>
      <vt:lpstr>Anticonceptivos hormonales</vt:lpstr>
      <vt:lpstr>Ventajas adicionales de los AC hormonales</vt:lpstr>
      <vt:lpstr>Otras formas de usar      AC hormonales</vt:lpstr>
      <vt:lpstr>“Doble protección” / “doble método”</vt:lpstr>
      <vt:lpstr>“Doble protección” / “doble método”</vt:lpstr>
      <vt:lpstr>¿Dónde puedo acudir para que me aconsejen sobre AC hormonal?</vt:lpstr>
      <vt:lpstr>Paginas web  y teléfonos donde encontrar información sobre anticoncepción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18</cp:revision>
  <dcterms:created xsi:type="dcterms:W3CDTF">2016-05-03T15:33:32Z</dcterms:created>
  <dcterms:modified xsi:type="dcterms:W3CDTF">2018-09-26T18:47:47Z</dcterms:modified>
</cp:coreProperties>
</file>