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53.jpeg" ContentType="image/jpeg"/>
  <Override PartName="/ppt/media/image1.jpeg" ContentType="image/jpeg"/>
  <Override PartName="/ppt/media/image28.png" ContentType="image/png"/>
  <Override PartName="/ppt/media/image38.png" ContentType="image/png"/>
  <Override PartName="/ppt/media/image2.jpeg" ContentType="image/jpeg"/>
  <Override PartName="/ppt/media/image8.png" ContentType="image/png"/>
  <Override PartName="/ppt/media/image48.png" ContentType="image/png"/>
  <Override PartName="/ppt/media/image3.jpeg" ContentType="image/jpeg"/>
  <Override PartName="/ppt/media/image55.jpeg" ContentType="image/jpeg"/>
  <Override PartName="/ppt/media/image5.png" ContentType="image/png"/>
  <Override PartName="/ppt/media/image4.jpeg" ContentType="image/jpeg"/>
  <Override PartName="/ppt/media/image58.png" ContentType="image/png"/>
  <Override PartName="/ppt/media/image72.png" ContentType="image/png"/>
  <Override PartName="/ppt/media/image6.png" ContentType="image/png"/>
  <Override PartName="/ppt/media/image7.jpeg" ContentType="image/jpeg"/>
  <Override PartName="/ppt/media/image31.png" ContentType="image/png"/>
  <Override PartName="/ppt/media/image9.png" ContentType="image/png"/>
  <Override PartName="/ppt/media/image10.jpeg" ContentType="image/jpeg"/>
  <Override PartName="/ppt/media/image56.png" ContentType="image/png"/>
  <Override PartName="/ppt/media/image66.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jpeg" ContentType="image/jpeg"/>
  <Override PartName="/ppt/media/image22.png" ContentType="image/png"/>
  <Override PartName="/ppt/media/image20.jpeg" ContentType="image/jpeg"/>
  <Override PartName="/ppt/media/image44.png" ContentType="image/png"/>
  <Override PartName="/ppt/media/image21.png" ContentType="image/png"/>
  <Override PartName="/ppt/media/image23.png" ContentType="image/png"/>
  <Override PartName="/ppt/media/image24.png" ContentType="image/png"/>
  <Override PartName="/ppt/media/image25.png" ContentType="image/png"/>
  <Override PartName="/ppt/media/image36.jpeg" ContentType="image/jpeg"/>
  <Override PartName="/ppt/media/image26.jpeg" ContentType="image/jpeg"/>
  <Override PartName="/ppt/media/image37.png" ContentType="image/png"/>
  <Override PartName="/ppt/media/image27.png" ContentType="image/png"/>
  <Override PartName="/ppt/media/image29.png" ContentType="image/png"/>
  <Override PartName="/ppt/media/image30.png" ContentType="image/png"/>
  <Override PartName="/ppt/media/image32.jpeg" ContentType="image/jpeg"/>
  <Override PartName="/ppt/media/image52.png" ContentType="image/png"/>
  <Override PartName="/ppt/media/image33.png" ContentType="image/png"/>
  <Override PartName="/ppt/media/image34.png" ContentType="image/png"/>
  <Override PartName="/ppt/media/image35.png" ContentType="image/png"/>
  <Override PartName="/ppt/media/image39.png" ContentType="image/png"/>
  <Override PartName="/ppt/media/image40.png" ContentType="image/png"/>
  <Override PartName="/ppt/media/image42.jpeg" ContentType="image/jpeg"/>
  <Override PartName="/ppt/media/image41.png" ContentType="image/png"/>
  <Override PartName="/ppt/media/image43.png" ContentType="image/png"/>
  <Override PartName="/ppt/media/image49.jpeg" ContentType="image/jpeg"/>
  <Override PartName="/ppt/media/image45.png" ContentType="image/png"/>
  <Override PartName="/ppt/media/image46.png" ContentType="image/png"/>
  <Override PartName="/ppt/media/image47.png" ContentType="image/png"/>
  <Override PartName="/ppt/media/image50.png" ContentType="image/png"/>
  <Override PartName="/ppt/media/image51.png" ContentType="image/png"/>
  <Override PartName="/ppt/media/image54.png" ContentType="image/png"/>
  <Override PartName="/ppt/media/image57.png" ContentType="image/png"/>
  <Override PartName="/ppt/media/image59.png" ContentType="image/png"/>
  <Override PartName="/ppt/media/image60.jpeg" ContentType="image/jpeg"/>
  <Override PartName="/ppt/media/image61.png" ContentType="image/png"/>
  <Override PartName="/ppt/media/image62.png" ContentType="image/png"/>
  <Override PartName="/ppt/media/image63.png" ContentType="image/png"/>
  <Override PartName="/ppt/media/image64.png" ContentType="image/png"/>
  <Override PartName="/ppt/media/image65.jpeg" ContentType="image/jpeg"/>
  <Override PartName="/ppt/media/image67.jpeg" ContentType="image/jpeg"/>
  <Override PartName="/ppt/media/image68.png" ContentType="image/png"/>
  <Override PartName="/ppt/media/image69.png" ContentType="image/png"/>
  <Override PartName="/ppt/media/image70.png" ContentType="image/png"/>
  <Override PartName="/ppt/media/image7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Pulse para desplazar la diapositiva</a:t>
            </a:r>
            <a:endParaRPr b="0" lang="es-ES" sz="18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153D1DB1-CBBE-412D-A0F0-1E237F7F90AB}"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1371600" y="1143000"/>
            <a:ext cx="4114440" cy="3085920"/>
          </a:xfrm>
          <a:prstGeom prst="rect">
            <a:avLst/>
          </a:prstGeom>
        </p:spPr>
      </p:sp>
      <p:sp>
        <p:nvSpPr>
          <p:cNvPr id="168" name="PlaceHolder 2"/>
          <p:cNvSpPr>
            <a:spLocks noGrp="1"/>
          </p:cNvSpPr>
          <p:nvPr>
            <p:ph type="body"/>
          </p:nvPr>
        </p:nvSpPr>
        <p:spPr>
          <a:xfrm>
            <a:off x="685800" y="4400640"/>
            <a:ext cx="5485680" cy="3599640"/>
          </a:xfrm>
          <a:prstGeom prst="rect">
            <a:avLst/>
          </a:prstGeom>
        </p:spPr>
        <p:txBody>
          <a:bodyPr lIns="0" rIns="0" tIns="0" bIns="0">
            <a:noAutofit/>
          </a:bodyPr>
          <a:p>
            <a:endParaRPr b="0" lang="es-ES" sz="2000" spc="-1" strike="noStrike">
              <a:latin typeface="Arial"/>
            </a:endParaRPr>
          </a:p>
        </p:txBody>
      </p:sp>
      <p:sp>
        <p:nvSpPr>
          <p:cNvPr id="169" name="CustomShape 3"/>
          <p:cNvSpPr/>
          <p:nvPr/>
        </p:nvSpPr>
        <p:spPr>
          <a:xfrm>
            <a:off x="0" y="0"/>
            <a:ext cx="2971080" cy="457920"/>
          </a:xfrm>
          <a:prstGeom prst="rect">
            <a:avLst/>
          </a:prstGeom>
          <a:noFill/>
          <a:ln w="0">
            <a:noFill/>
          </a:ln>
        </p:spPr>
        <p:style>
          <a:lnRef idx="0"/>
          <a:fillRef idx="0"/>
          <a:effectRef idx="0"/>
          <a:fontRef idx="minor"/>
        </p:style>
      </p:sp>
      <p:sp>
        <p:nvSpPr>
          <p:cNvPr id="170" name="CustomShape 4"/>
          <p:cNvSpPr/>
          <p:nvPr/>
        </p:nvSpPr>
        <p:spPr>
          <a:xfrm>
            <a:off x="3884760" y="0"/>
            <a:ext cx="2971080" cy="457920"/>
          </a:xfrm>
          <a:prstGeom prst="rect">
            <a:avLst/>
          </a:prstGeom>
          <a:noFill/>
          <a:ln w="0">
            <a:noFill/>
          </a:ln>
        </p:spPr>
        <p:style>
          <a:lnRef idx="0"/>
          <a:fillRef idx="0"/>
          <a:effectRef idx="0"/>
          <a:fontRef idx="minor"/>
        </p:style>
        <p:txBody>
          <a:bodyPr lIns="90000" rIns="90000" tIns="45000" bIns="45000">
            <a:noAutofit/>
          </a:bodyPr>
          <a:p>
            <a:pPr algn="r">
              <a:lnSpc>
                <a:spcPct val="100000"/>
              </a:lnSpc>
            </a:pPr>
            <a:fld id="{C1D55C7B-2AAE-4D6B-B8AB-A6DFCBF6891E}" type="datetime">
              <a:rPr b="0" lang="en-US" sz="1200" spc="-1" strike="noStrike">
                <a:solidFill>
                  <a:srgbClr val="000000"/>
                </a:solidFill>
                <a:latin typeface="+mn-lt"/>
                <a:ea typeface="+mn-ea"/>
              </a:rPr>
              <a:t>6/1/21</a:t>
            </a:fld>
            <a:r>
              <a:rPr b="0" lang="en-US" sz="1200" spc="-1" strike="noStrike">
                <a:solidFill>
                  <a:srgbClr val="000000"/>
                </a:solidFill>
                <a:latin typeface="+mn-lt"/>
                <a:ea typeface="+mn-ea"/>
              </a:rPr>
              <a:t> </a:t>
            </a:r>
            <a:fld id="{C7197958-56EC-40CF-A9AA-1ACB4310D309}" type="datetime12">
              <a:rPr b="0" lang="en-US" sz="1200" spc="-1" strike="noStrike">
                <a:solidFill>
                  <a:srgbClr val="000000"/>
                </a:solidFill>
                <a:latin typeface="+mn-lt"/>
                <a:ea typeface="+mn-ea"/>
              </a:rPr>
              <a:t>10:52 PM</a:t>
            </a:fld>
            <a:endParaRPr b="0" lang="es-ES" sz="1200" spc="-1" strike="noStrike">
              <a:latin typeface="Arial"/>
            </a:endParaRPr>
          </a:p>
        </p:txBody>
      </p:sp>
      <p:sp>
        <p:nvSpPr>
          <p:cNvPr id="171" name="CustomShape 5"/>
          <p:cNvSpPr/>
          <p:nvPr/>
        </p:nvSpPr>
        <p:spPr>
          <a:xfrm>
            <a:off x="0" y="8685360"/>
            <a:ext cx="6171480" cy="456480"/>
          </a:xfrm>
          <a:prstGeom prst="rect">
            <a:avLst/>
          </a:prstGeom>
          <a:noFill/>
          <a:ln w="0">
            <a:noFill/>
          </a:ln>
        </p:spPr>
        <p:style>
          <a:lnRef idx="0"/>
          <a:fillRef idx="0"/>
          <a:effectRef idx="0"/>
          <a:fontRef idx="minor"/>
        </p:style>
        <p:txBody>
          <a:bodyPr lIns="90000" rIns="90000" tIns="45000" bIns="45000" anchor="b">
            <a:noAutofit/>
          </a:bodyPr>
          <a:p>
            <a:pPr>
              <a:lnSpc>
                <a:spcPct val="100000"/>
              </a:lnSpc>
            </a:pPr>
            <a:r>
              <a:rPr b="0" lang="en-US" sz="500" spc="-1" strike="noStrike">
                <a:solidFill>
                  <a:srgbClr val="000000"/>
                </a:solidFill>
                <a:latin typeface="+mn-lt"/>
                <a:ea typeface="+mn-ea"/>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Arial"/>
            </a:endParaRPr>
          </a:p>
          <a:p>
            <a:pPr>
              <a:lnSpc>
                <a:spcPct val="100000"/>
              </a:lnSpc>
            </a:pPr>
            <a:r>
              <a:rPr b="0" lang="en-US" sz="500" spc="-1" strike="noStrike">
                <a:solidFill>
                  <a:srgbClr val="000000"/>
                </a:solidFill>
                <a:latin typeface="+mn-lt"/>
                <a:ea typeface="+mn-ea"/>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mn-lt"/>
                <a:ea typeface="+mn-ea"/>
              </a:rPr>
              <a:t>MICROSOFT NO FACILITA GARANTÍAS EXPRESAS, IMPLÍCITAS O ESTATUTORIAS EN RELACIÓN A LA INFORMACIÓN CONTENIDA EN ESTA PRESENTACIÓN.</a:t>
            </a:r>
            <a:endParaRPr b="0" lang="es-ES" sz="500" spc="-1" strike="noStrike">
              <a:latin typeface="Arial"/>
            </a:endParaRPr>
          </a:p>
          <a:p>
            <a:pPr>
              <a:lnSpc>
                <a:spcPct val="100000"/>
              </a:lnSpc>
            </a:pPr>
            <a:endParaRPr b="0" lang="es-ES" sz="500" spc="-1" strike="noStrike">
              <a:latin typeface="Arial"/>
            </a:endParaRPr>
          </a:p>
        </p:txBody>
      </p:sp>
      <p:sp>
        <p:nvSpPr>
          <p:cNvPr id="172" name="CustomShape 6"/>
          <p:cNvSpPr/>
          <p:nvPr/>
        </p:nvSpPr>
        <p:spPr>
          <a:xfrm>
            <a:off x="6172200" y="8685360"/>
            <a:ext cx="68364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9E7C6C9-5899-40D3-B25A-3D85C43642E8}" type="slidenum">
              <a:rPr b="0" lang="en-US" sz="1200" spc="-1" strike="noStrike">
                <a:solidFill>
                  <a:srgbClr val="000000"/>
                </a:solidFill>
                <a:latin typeface="+mn-lt"/>
                <a:ea typeface="+mn-ea"/>
              </a:rPr>
              <a:t>&lt;número&gt;</a:t>
            </a:fld>
            <a:endParaRPr b="0" lang="es-E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120" cy="84852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Pulse para editar el formato de texto del 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Segundo nivel del 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120" cy="848520"/>
          </a:xfrm>
          <a:prstGeom prst="rect">
            <a:avLst/>
          </a:prstGeom>
          <a:ln w="9360">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Pulse para editar el formato del texto de título</a:t>
            </a:r>
            <a:endParaRPr b="0" lang="es-ES" sz="1800" spc="-1" strike="noStrike">
              <a:solidFill>
                <a:srgbClr val="000000"/>
              </a:solid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Pulse para editar el formato de texto del 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Segundo nivel del 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 del 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Cuarto nivel del 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jpeg"/><Relationship Id="rId4" Type="http://schemas.openxmlformats.org/officeDocument/2006/relationships/image" Target="../media/image54.png"/><Relationship Id="rId5" Type="http://schemas.openxmlformats.org/officeDocument/2006/relationships/image" Target="../media/image55.jpeg"/><Relationship Id="rId6"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image" Target="../media/image61.pn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jpeg"/><Relationship Id="rId5" Type="http://schemas.openxmlformats.org/officeDocument/2006/relationships/image" Target="../media/image66.png"/><Relationship Id="rId6" Type="http://schemas.openxmlformats.org/officeDocument/2006/relationships/image" Target="../media/image67.jpeg"/><Relationship Id="rId7"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jpeg"/><Relationship Id="rId5" Type="http://schemas.openxmlformats.org/officeDocument/2006/relationships/image" Target="../media/image72.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png"/><Relationship Id="rId7"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jpeg"/><Relationship Id="rId7" Type="http://schemas.openxmlformats.org/officeDocument/2006/relationships/image" Target="../media/image50.png"/><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200" cy="447120"/>
          </a:xfrm>
          <a:prstGeom prst="rect">
            <a:avLst/>
          </a:prstGeom>
          <a:ln w="9360">
            <a:noFill/>
          </a:ln>
        </p:spPr>
      </p:pic>
      <p:pic>
        <p:nvPicPr>
          <p:cNvPr id="85" name="Imagen 4" descr=""/>
          <p:cNvPicPr/>
          <p:nvPr/>
        </p:nvPicPr>
        <p:blipFill>
          <a:blip r:embed="rId2"/>
          <a:stretch/>
        </p:blipFill>
        <p:spPr>
          <a:xfrm>
            <a:off x="7559640" y="235080"/>
            <a:ext cx="1439280" cy="882000"/>
          </a:xfrm>
          <a:prstGeom prst="rect">
            <a:avLst/>
          </a:prstGeom>
          <a:ln w="9360">
            <a:noFill/>
          </a:ln>
        </p:spPr>
      </p:pic>
      <p:sp>
        <p:nvSpPr>
          <p:cNvPr id="86" name="CustomShape 1"/>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87" name="CustomShape 2"/>
          <p:cNvSpPr/>
          <p:nvPr/>
        </p:nvSpPr>
        <p:spPr>
          <a:xfrm>
            <a:off x="976320" y="1368000"/>
            <a:ext cx="7056720" cy="210060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701"/>
              </a:spcBef>
            </a:pPr>
            <a:r>
              <a:rPr b="0" lang="es-ES" sz="4400" spc="-1" strike="noStrike">
                <a:solidFill>
                  <a:srgbClr val="000000"/>
                </a:solidFill>
                <a:latin typeface="Berlin Sans FB"/>
                <a:ea typeface="Aharoni"/>
              </a:rPr>
              <a:t>  </a:t>
            </a:r>
            <a:r>
              <a:rPr b="1" lang="es-ES" sz="4400" spc="-1" strike="noStrike">
                <a:solidFill>
                  <a:srgbClr val="00000a"/>
                </a:solidFill>
                <a:latin typeface="Arial"/>
                <a:ea typeface="Times New Roman"/>
              </a:rPr>
              <a:t>Tengo llagas en la boca, ¿será malo? ¿tengo que preocuparme?</a:t>
            </a:r>
            <a:endParaRPr b="0" lang="es-ES" sz="4400" spc="-1" strike="noStrike">
              <a:latin typeface="Arial"/>
            </a:endParaRPr>
          </a:p>
        </p:txBody>
      </p:sp>
      <p:sp>
        <p:nvSpPr>
          <p:cNvPr id="88" name="CustomShape 3"/>
          <p:cNvSpPr/>
          <p:nvPr/>
        </p:nvSpPr>
        <p:spPr>
          <a:xfrm>
            <a:off x="2304000" y="4147560"/>
            <a:ext cx="7889040" cy="820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ea typeface="DejaVu Sans"/>
              </a:rPr>
              <a:t>Eulalia Muñoz Hiraldo</a:t>
            </a:r>
            <a:r>
              <a:rPr b="0" lang="es-ES" sz="1800" spc="-1" strike="noStrike">
                <a:solidFill>
                  <a:srgbClr val="000000"/>
                </a:solidFill>
                <a:latin typeface="Arial"/>
                <a:ea typeface="DejaVu Sans"/>
              </a:rPr>
              <a:t>. </a:t>
            </a:r>
            <a:r>
              <a:rPr b="0" lang="es-ES" sz="2000" spc="-1" strike="noStrike">
                <a:solidFill>
                  <a:srgbClr val="000000"/>
                </a:solidFill>
                <a:latin typeface="Arial"/>
                <a:ea typeface="DejaVu Sans"/>
              </a:rPr>
              <a:t>Pediatra</a:t>
            </a:r>
            <a:endParaRPr b="0" lang="es-ES" sz="2000" spc="-1" strike="noStrike">
              <a:latin typeface="Arial"/>
            </a:endParaRPr>
          </a:p>
          <a:p>
            <a:pPr>
              <a:lnSpc>
                <a:spcPct val="100000"/>
              </a:lnSpc>
            </a:pPr>
            <a:r>
              <a:rPr b="0" lang="es-ES" sz="2400" spc="-1" strike="noStrike">
                <a:solidFill>
                  <a:srgbClr val="000000"/>
                </a:solidFill>
                <a:latin typeface="Arial"/>
                <a:ea typeface="DejaVu Sans"/>
              </a:rPr>
              <a:t>Ana Romero García.</a:t>
            </a:r>
            <a:r>
              <a:rPr b="0" lang="es-ES" sz="1800" spc="-1" strike="noStrike">
                <a:solidFill>
                  <a:srgbClr val="000000"/>
                </a:solidFill>
                <a:latin typeface="Arial"/>
                <a:ea typeface="DejaVu Sans"/>
              </a:rPr>
              <a:t> </a:t>
            </a:r>
            <a:r>
              <a:rPr b="0" lang="es-ES" sz="2200" spc="-1" strike="noStrike">
                <a:solidFill>
                  <a:srgbClr val="000000"/>
                </a:solidFill>
                <a:latin typeface="Arial"/>
                <a:ea typeface="DejaVu Sans"/>
              </a:rPr>
              <a:t>Pediatra</a:t>
            </a:r>
            <a:endParaRPr b="0" lang="es-ES" sz="2200" spc="-1" strike="noStrike">
              <a:latin typeface="Arial"/>
            </a:endParaRPr>
          </a:p>
        </p:txBody>
      </p:sp>
      <p:pic>
        <p:nvPicPr>
          <p:cNvPr id="89" name="Imagen 2" descr="Una caricatura de una persona&#10;&#10;Descripción generada automáticamente con confianza media"/>
          <p:cNvPicPr/>
          <p:nvPr/>
        </p:nvPicPr>
        <p:blipFill>
          <a:blip r:embed="rId3"/>
          <a:stretch/>
        </p:blipFill>
        <p:spPr>
          <a:xfrm>
            <a:off x="7128000" y="4032000"/>
            <a:ext cx="1800000" cy="1800000"/>
          </a:xfrm>
          <a:prstGeom prst="rect">
            <a:avLst/>
          </a:prstGeom>
          <a:ln w="0">
            <a:noFill/>
          </a:ln>
        </p:spPr>
      </p:pic>
    </p:spTree>
  </p:cSld>
  <p:transition>
    <p:wipe di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080000" y="1296000"/>
            <a:ext cx="796140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0" lang="es-ES" sz="3200" spc="-1" strike="noStrike">
                <a:solidFill>
                  <a:srgbClr val="00000a"/>
                </a:solidFill>
                <a:latin typeface="Calibri"/>
                <a:ea typeface="Times New Roman"/>
              </a:rPr>
              <a:t>Los antibióticos no curan las aftas.</a:t>
            </a:r>
            <a:endParaRPr b="0" lang="es-ES" sz="3200" spc="-1" strike="noStrike">
              <a:latin typeface="Calibri"/>
            </a:endParaRPr>
          </a:p>
        </p:txBody>
      </p:sp>
      <p:pic>
        <p:nvPicPr>
          <p:cNvPr id="142" name="Imagen 4" descr=""/>
          <p:cNvPicPr/>
          <p:nvPr/>
        </p:nvPicPr>
        <p:blipFill>
          <a:blip r:embed="rId2"/>
          <a:stretch/>
        </p:blipFill>
        <p:spPr>
          <a:xfrm>
            <a:off x="7559640" y="248040"/>
            <a:ext cx="1439280" cy="882000"/>
          </a:xfrm>
          <a:prstGeom prst="rect">
            <a:avLst/>
          </a:prstGeom>
          <a:ln w="9360">
            <a:noFill/>
          </a:ln>
        </p:spPr>
      </p:pic>
      <p:pic>
        <p:nvPicPr>
          <p:cNvPr id="143" name="Imagen 4" descr="Una caricatura de una persona&#10;&#10;Descripción generada automáticamente con confianza media"/>
          <p:cNvPicPr/>
          <p:nvPr/>
        </p:nvPicPr>
        <p:blipFill>
          <a:blip r:embed="rId3"/>
          <a:stretch/>
        </p:blipFill>
        <p:spPr>
          <a:xfrm>
            <a:off x="7407360" y="4305600"/>
            <a:ext cx="1541160" cy="1541160"/>
          </a:xfrm>
          <a:prstGeom prst="rect">
            <a:avLst/>
          </a:prstGeom>
          <a:ln w="0">
            <a:noFill/>
          </a:ln>
        </p:spPr>
      </p:pic>
      <p:pic>
        <p:nvPicPr>
          <p:cNvPr id="144" name="Imagen 3" descr=""/>
          <p:cNvPicPr/>
          <p:nvPr/>
        </p:nvPicPr>
        <p:blipFill>
          <a:blip r:embed="rId4"/>
          <a:stretch/>
        </p:blipFill>
        <p:spPr>
          <a:xfrm>
            <a:off x="7524720" y="6330960"/>
            <a:ext cx="1447200" cy="447120"/>
          </a:xfrm>
          <a:prstGeom prst="rect">
            <a:avLst/>
          </a:prstGeom>
          <a:ln w="9360">
            <a:noFill/>
          </a:ln>
        </p:spPr>
      </p:pic>
      <p:sp>
        <p:nvSpPr>
          <p:cNvPr id="145"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46" name="CustomShape 3"/>
          <p:cNvSpPr/>
          <p:nvPr/>
        </p:nvSpPr>
        <p:spPr>
          <a:xfrm>
            <a:off x="449280" y="50400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0"/>
                </a:solidFill>
                <a:latin typeface="Calibri"/>
                <a:ea typeface="DejaVu Sans"/>
              </a:rPr>
              <a:t>¿Cómo se tratan?</a:t>
            </a:r>
            <a:endParaRPr b="0" lang="es-ES" sz="4400" spc="-1" strike="noStrike">
              <a:latin typeface="Calibri"/>
            </a:endParaRPr>
          </a:p>
        </p:txBody>
      </p:sp>
      <p:pic>
        <p:nvPicPr>
          <p:cNvPr id="147" name="Imagen 2" descr="Forma, Flecha&#10;&#10;Descripción generada automáticamente con confianza media"/>
          <p:cNvPicPr/>
          <p:nvPr/>
        </p:nvPicPr>
        <p:blipFill>
          <a:blip r:embed="rId5"/>
          <a:stretch/>
        </p:blipFill>
        <p:spPr>
          <a:xfrm>
            <a:off x="2913120" y="2243520"/>
            <a:ext cx="3278520" cy="3278520"/>
          </a:xfrm>
          <a:prstGeom prst="rect">
            <a:avLst/>
          </a:prstGeom>
          <a:ln w="0">
            <a:noFill/>
          </a:ln>
        </p:spPr>
      </p:pic>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1064520" y="1728000"/>
            <a:ext cx="779148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1" lang="es-ES" sz="2800" spc="-1" strike="noStrike" u="sng">
                <a:solidFill>
                  <a:srgbClr val="00000a"/>
                </a:solidFill>
                <a:uFillTx/>
                <a:latin typeface="Calibri"/>
                <a:ea typeface="Times New Roman"/>
              </a:rPr>
              <a:t>No son contagiosas. </a:t>
            </a:r>
            <a:endParaRPr b="0" lang="es-ES" sz="2800" spc="-1" strike="noStrike">
              <a:latin typeface="Calibri"/>
            </a:endParaRPr>
          </a:p>
          <a:p>
            <a:pPr marL="396720" indent="-396000">
              <a:lnSpc>
                <a:spcPct val="150000"/>
              </a:lnSpc>
              <a:spcBef>
                <a:spcPts val="641"/>
              </a:spcBef>
              <a:buSzPct val="100000"/>
              <a:buBlip>
                <a:blip r:embed="rId2"/>
              </a:buBlip>
            </a:pPr>
            <a:r>
              <a:rPr b="0" lang="es-ES" sz="2800" spc="-1" strike="noStrike">
                <a:solidFill>
                  <a:srgbClr val="00000a"/>
                </a:solidFill>
                <a:latin typeface="Calibri"/>
                <a:ea typeface="Times New Roman"/>
              </a:rPr>
              <a:t>El niño puede ir a la escuela.</a:t>
            </a:r>
            <a:endParaRPr b="0" lang="es-ES" sz="2800" spc="-1" strike="noStrike">
              <a:latin typeface="Calibri"/>
            </a:endParaRPr>
          </a:p>
          <a:p>
            <a:pPr marL="396720" indent="-396000">
              <a:lnSpc>
                <a:spcPct val="150000"/>
              </a:lnSpc>
              <a:spcBef>
                <a:spcPts val="641"/>
              </a:spcBef>
              <a:buSzPct val="100000"/>
              <a:buBlip>
                <a:blip r:embed="rId3"/>
              </a:buBlip>
            </a:pPr>
            <a:r>
              <a:rPr b="0" lang="es-ES" sz="2800" spc="-1" strike="noStrike">
                <a:solidFill>
                  <a:srgbClr val="00000a"/>
                </a:solidFill>
                <a:latin typeface="Calibri"/>
                <a:ea typeface="Times New Roman"/>
              </a:rPr>
              <a:t>Si tiene </a:t>
            </a:r>
            <a:r>
              <a:rPr b="1" lang="es-ES" sz="2800" spc="-1" strike="noStrike" u="sng">
                <a:solidFill>
                  <a:srgbClr val="00000a"/>
                </a:solidFill>
                <a:uFillTx/>
                <a:latin typeface="Calibri"/>
                <a:ea typeface="Times New Roman"/>
              </a:rPr>
              <a:t>fiebre</a:t>
            </a:r>
            <a:r>
              <a:rPr b="0" lang="es-ES" sz="2800" spc="-1" strike="noStrike">
                <a:solidFill>
                  <a:srgbClr val="00000a"/>
                </a:solidFill>
                <a:latin typeface="Calibri"/>
                <a:ea typeface="Times New Roman"/>
              </a:rPr>
              <a:t>, la causa puede ser una </a:t>
            </a:r>
            <a:r>
              <a:rPr b="1" lang="es-ES" sz="2800" spc="-1" strike="noStrike" u="sng">
                <a:solidFill>
                  <a:srgbClr val="00000a"/>
                </a:solidFill>
                <a:uFillTx/>
                <a:latin typeface="Calibri"/>
                <a:ea typeface="Times New Roman"/>
              </a:rPr>
              <a:t>infección y ser contagiosa.</a:t>
            </a:r>
            <a:endParaRPr b="0" lang="es-ES" sz="2800" spc="-1" strike="noStrike">
              <a:latin typeface="Calibri"/>
            </a:endParaRPr>
          </a:p>
        </p:txBody>
      </p:sp>
      <p:pic>
        <p:nvPicPr>
          <p:cNvPr id="149" name="Imagen 4" descr=""/>
          <p:cNvPicPr/>
          <p:nvPr/>
        </p:nvPicPr>
        <p:blipFill>
          <a:blip r:embed="rId4"/>
          <a:stretch/>
        </p:blipFill>
        <p:spPr>
          <a:xfrm>
            <a:off x="7559640" y="248040"/>
            <a:ext cx="1439280" cy="882000"/>
          </a:xfrm>
          <a:prstGeom prst="rect">
            <a:avLst/>
          </a:prstGeom>
          <a:ln w="9360">
            <a:noFill/>
          </a:ln>
        </p:spPr>
      </p:pic>
      <p:pic>
        <p:nvPicPr>
          <p:cNvPr id="150" name="Imagen 4" descr="Una caricatura de una persona&#10;&#10;Descripción generada automáticamente con confianza media"/>
          <p:cNvPicPr/>
          <p:nvPr/>
        </p:nvPicPr>
        <p:blipFill>
          <a:blip r:embed="rId5"/>
          <a:stretch/>
        </p:blipFill>
        <p:spPr>
          <a:xfrm>
            <a:off x="7389000" y="4333320"/>
            <a:ext cx="1541160" cy="1541160"/>
          </a:xfrm>
          <a:prstGeom prst="rect">
            <a:avLst/>
          </a:prstGeom>
          <a:ln w="0">
            <a:noFill/>
          </a:ln>
        </p:spPr>
      </p:pic>
      <p:pic>
        <p:nvPicPr>
          <p:cNvPr id="151" name="Imagen 3" descr=""/>
          <p:cNvPicPr/>
          <p:nvPr/>
        </p:nvPicPr>
        <p:blipFill>
          <a:blip r:embed="rId6"/>
          <a:stretch/>
        </p:blipFill>
        <p:spPr>
          <a:xfrm>
            <a:off x="7524720" y="6330960"/>
            <a:ext cx="1447200" cy="447120"/>
          </a:xfrm>
          <a:prstGeom prst="rect">
            <a:avLst/>
          </a:prstGeom>
          <a:ln w="9360">
            <a:noFill/>
          </a:ln>
        </p:spPr>
      </p:pic>
      <p:sp>
        <p:nvSpPr>
          <p:cNvPr id="152"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53" name="CustomShape 3"/>
          <p:cNvSpPr/>
          <p:nvPr/>
        </p:nvSpPr>
        <p:spPr>
          <a:xfrm>
            <a:off x="449280" y="576000"/>
            <a:ext cx="8381160" cy="110052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0"/>
                </a:solidFill>
                <a:latin typeface="Calibri"/>
                <a:ea typeface="DejaVu Sans"/>
              </a:rPr>
              <a:t>¿Son contagiosas?</a:t>
            </a:r>
            <a:endParaRPr b="0" lang="es-ES" sz="4400" spc="-1" strike="noStrike">
              <a:latin typeface="Calibri"/>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792000" y="1185120"/>
            <a:ext cx="801360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0" lang="es-ES" sz="2400" spc="-1" strike="noStrike">
                <a:solidFill>
                  <a:srgbClr val="00000a"/>
                </a:solidFill>
                <a:latin typeface="Calibri"/>
                <a:ea typeface="Times New Roman"/>
              </a:rPr>
              <a:t>Si el niño ha tenido antes aftas solas, puede usar el mismo tratamiento prescrito otras veces.</a:t>
            </a:r>
            <a:endParaRPr b="0" lang="es-ES" sz="2400" spc="-1" strike="noStrike">
              <a:latin typeface="Calibri"/>
            </a:endParaRPr>
          </a:p>
          <a:p>
            <a:pPr marL="396720" indent="-396000">
              <a:lnSpc>
                <a:spcPct val="150000"/>
              </a:lnSpc>
              <a:spcBef>
                <a:spcPts val="641"/>
              </a:spcBef>
              <a:buSzPct val="100000"/>
              <a:buBlip>
                <a:blip r:embed="rId2"/>
              </a:buBlip>
            </a:pPr>
            <a:r>
              <a:rPr b="0" lang="es-ES" sz="2400" spc="-1" strike="noStrike">
                <a:solidFill>
                  <a:srgbClr val="00000a"/>
                </a:solidFill>
                <a:latin typeface="Calibri"/>
                <a:ea typeface="Times New Roman"/>
              </a:rPr>
              <a:t>Cuando tenga </a:t>
            </a:r>
            <a:r>
              <a:rPr b="1" lang="es-ES" sz="2400" spc="-1" strike="noStrike">
                <a:solidFill>
                  <a:srgbClr val="00000a"/>
                </a:solidFill>
                <a:latin typeface="Calibri"/>
                <a:ea typeface="Times New Roman"/>
              </a:rPr>
              <a:t>fiebre, rechazo a comer, brotes repetidos o más síntomas</a:t>
            </a:r>
            <a:r>
              <a:rPr b="0" lang="es-ES" sz="2400" spc="-1" strike="noStrike">
                <a:solidFill>
                  <a:srgbClr val="00000a"/>
                </a:solidFill>
                <a:latin typeface="Calibri"/>
                <a:ea typeface="Times New Roman"/>
              </a:rPr>
              <a:t>, debe consultar con el </a:t>
            </a:r>
            <a:r>
              <a:rPr b="1" lang="es-ES" sz="2400" spc="-1" strike="noStrike">
                <a:solidFill>
                  <a:srgbClr val="00000a"/>
                </a:solidFill>
                <a:latin typeface="Calibri"/>
                <a:ea typeface="Times New Roman"/>
              </a:rPr>
              <a:t>pediatra</a:t>
            </a:r>
            <a:r>
              <a:rPr b="0" lang="es-ES" sz="2400" spc="-1" strike="noStrike">
                <a:solidFill>
                  <a:srgbClr val="00000a"/>
                </a:solidFill>
                <a:latin typeface="Calibri"/>
                <a:ea typeface="Times New Roman"/>
              </a:rPr>
              <a:t>.</a:t>
            </a:r>
            <a:endParaRPr b="0" lang="es-ES" sz="2400" spc="-1" strike="noStrike">
              <a:latin typeface="Calibri"/>
            </a:endParaRPr>
          </a:p>
        </p:txBody>
      </p:sp>
      <p:pic>
        <p:nvPicPr>
          <p:cNvPr id="155" name="Imagen 4" descr=""/>
          <p:cNvPicPr/>
          <p:nvPr/>
        </p:nvPicPr>
        <p:blipFill>
          <a:blip r:embed="rId3"/>
          <a:stretch/>
        </p:blipFill>
        <p:spPr>
          <a:xfrm>
            <a:off x="7824600" y="208800"/>
            <a:ext cx="1174320" cy="608760"/>
          </a:xfrm>
          <a:prstGeom prst="rect">
            <a:avLst/>
          </a:prstGeom>
          <a:ln w="9360">
            <a:noFill/>
          </a:ln>
        </p:spPr>
      </p:pic>
      <p:pic>
        <p:nvPicPr>
          <p:cNvPr id="156" name="Imagen 4" descr="Una caricatura de una persona&#10;&#10;Descripción generada automáticamente con confianza media"/>
          <p:cNvPicPr/>
          <p:nvPr/>
        </p:nvPicPr>
        <p:blipFill>
          <a:blip r:embed="rId4"/>
          <a:stretch/>
        </p:blipFill>
        <p:spPr>
          <a:xfrm>
            <a:off x="7684560" y="4536000"/>
            <a:ext cx="1315440" cy="1315440"/>
          </a:xfrm>
          <a:prstGeom prst="rect">
            <a:avLst/>
          </a:prstGeom>
          <a:ln w="0">
            <a:noFill/>
          </a:ln>
        </p:spPr>
      </p:pic>
      <p:pic>
        <p:nvPicPr>
          <p:cNvPr id="157" name="Imagen 3" descr=""/>
          <p:cNvPicPr/>
          <p:nvPr/>
        </p:nvPicPr>
        <p:blipFill>
          <a:blip r:embed="rId5"/>
          <a:stretch/>
        </p:blipFill>
        <p:spPr>
          <a:xfrm>
            <a:off x="7524720" y="6330960"/>
            <a:ext cx="1447200" cy="447120"/>
          </a:xfrm>
          <a:prstGeom prst="rect">
            <a:avLst/>
          </a:prstGeom>
          <a:ln w="9360">
            <a:noFill/>
          </a:ln>
        </p:spPr>
      </p:pic>
      <p:sp>
        <p:nvSpPr>
          <p:cNvPr id="158"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59" name="CustomShape 3"/>
          <p:cNvSpPr/>
          <p:nvPr/>
        </p:nvSpPr>
        <p:spPr>
          <a:xfrm>
            <a:off x="72000" y="49140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tabLst>
                <a:tab algn="l" pos="0"/>
              </a:tabLst>
            </a:pPr>
            <a:r>
              <a:rPr b="0" lang="es-ES" sz="3200" spc="-1" strike="noStrike">
                <a:solidFill>
                  <a:srgbClr val="000000"/>
                </a:solidFill>
                <a:latin typeface="Calibri"/>
                <a:ea typeface="DejaVu Sans"/>
              </a:rPr>
              <a:t>¿Cuándo debo consultar con el pediatra?</a:t>
            </a:r>
            <a:endParaRPr b="0" lang="es-ES" sz="3200" spc="-1" strike="noStrike">
              <a:latin typeface="Calibri"/>
            </a:endParaRPr>
          </a:p>
        </p:txBody>
      </p:sp>
      <p:pic>
        <p:nvPicPr>
          <p:cNvPr id="160" name="Imagen 2" descr="Una caricatura de una persona&#10;&#10;Descripción generada automáticamente con confianza baja"/>
          <p:cNvPicPr/>
          <p:nvPr/>
        </p:nvPicPr>
        <p:blipFill>
          <a:blip r:embed="rId6"/>
          <a:stretch/>
        </p:blipFill>
        <p:spPr>
          <a:xfrm>
            <a:off x="3527280" y="3528000"/>
            <a:ext cx="2376720" cy="2376720"/>
          </a:xfrm>
          <a:prstGeom prst="rect">
            <a:avLst/>
          </a:prstGeom>
          <a:ln w="0">
            <a:noFill/>
          </a:ln>
        </p:spPr>
      </p:pic>
    </p:spTree>
  </p:cSld>
  <p:transition>
    <p:fad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864000" y="1656000"/>
            <a:ext cx="801360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0" lang="es-ES" sz="2600" spc="-1" strike="noStrike">
                <a:solidFill>
                  <a:srgbClr val="00000a"/>
                </a:solidFill>
                <a:latin typeface="Calibri"/>
                <a:ea typeface="Times New Roman"/>
              </a:rPr>
              <a:t>Casi siempre es un proceso benigno que </a:t>
            </a:r>
            <a:r>
              <a:rPr b="1" lang="es-ES" sz="2600" spc="-1" strike="noStrike">
                <a:solidFill>
                  <a:srgbClr val="00000a"/>
                </a:solidFill>
                <a:latin typeface="Calibri"/>
                <a:ea typeface="Times New Roman"/>
              </a:rPr>
              <a:t>se cura sin dejar cicatriz.</a:t>
            </a:r>
            <a:endParaRPr b="0" lang="es-ES" sz="2600" spc="-1" strike="noStrike">
              <a:latin typeface="Calibri"/>
            </a:endParaRPr>
          </a:p>
          <a:p>
            <a:pPr marL="396720" indent="-396000">
              <a:lnSpc>
                <a:spcPct val="150000"/>
              </a:lnSpc>
              <a:spcBef>
                <a:spcPts val="641"/>
              </a:spcBef>
              <a:buSzPct val="100000"/>
              <a:buBlip>
                <a:blip r:embed="rId2"/>
              </a:buBlip>
            </a:pPr>
            <a:r>
              <a:rPr b="0" lang="es-ES" sz="2600" spc="-1" strike="noStrike">
                <a:solidFill>
                  <a:srgbClr val="00000a"/>
                </a:solidFill>
                <a:latin typeface="Calibri"/>
                <a:ea typeface="Times New Roman"/>
              </a:rPr>
              <a:t>Cuando el niño tenga </a:t>
            </a:r>
            <a:r>
              <a:rPr b="1" lang="es-ES" sz="2600" spc="-1" strike="noStrike">
                <a:solidFill>
                  <a:srgbClr val="00000a"/>
                </a:solidFill>
                <a:latin typeface="Calibri"/>
                <a:ea typeface="Times New Roman"/>
              </a:rPr>
              <a:t>más síntomas</a:t>
            </a:r>
            <a:r>
              <a:rPr b="0" lang="es-ES" sz="2600" spc="-1" strike="noStrike">
                <a:solidFill>
                  <a:srgbClr val="00000a"/>
                </a:solidFill>
                <a:latin typeface="Calibri"/>
                <a:ea typeface="Times New Roman"/>
              </a:rPr>
              <a:t>, el </a:t>
            </a:r>
            <a:r>
              <a:rPr b="1" lang="es-ES" sz="2600" spc="-1" strike="noStrike">
                <a:solidFill>
                  <a:srgbClr val="00000a"/>
                </a:solidFill>
                <a:latin typeface="Calibri"/>
                <a:ea typeface="Times New Roman"/>
              </a:rPr>
              <a:t>pediatra </a:t>
            </a:r>
            <a:r>
              <a:rPr b="0" lang="es-ES" sz="2600" spc="-1" strike="noStrike">
                <a:solidFill>
                  <a:srgbClr val="00000a"/>
                </a:solidFill>
                <a:latin typeface="Calibri"/>
                <a:ea typeface="Times New Roman"/>
              </a:rPr>
              <a:t>estudiará si hay una enfermedad de base.</a:t>
            </a:r>
            <a:endParaRPr b="0" lang="es-ES" sz="2600" spc="-1" strike="noStrike">
              <a:latin typeface="Calibri"/>
            </a:endParaRPr>
          </a:p>
        </p:txBody>
      </p:sp>
      <p:pic>
        <p:nvPicPr>
          <p:cNvPr id="162" name="Imagen 4" descr=""/>
          <p:cNvPicPr/>
          <p:nvPr/>
        </p:nvPicPr>
        <p:blipFill>
          <a:blip r:embed="rId3"/>
          <a:stretch/>
        </p:blipFill>
        <p:spPr>
          <a:xfrm>
            <a:off x="7824600" y="208800"/>
            <a:ext cx="1174320" cy="608760"/>
          </a:xfrm>
          <a:prstGeom prst="rect">
            <a:avLst/>
          </a:prstGeom>
          <a:ln w="9360">
            <a:noFill/>
          </a:ln>
        </p:spPr>
      </p:pic>
      <p:pic>
        <p:nvPicPr>
          <p:cNvPr id="163" name="Imagen 4" descr="Una caricatura de una persona&#10;&#10;Descripción generada automáticamente con confianza media"/>
          <p:cNvPicPr/>
          <p:nvPr/>
        </p:nvPicPr>
        <p:blipFill>
          <a:blip r:embed="rId4"/>
          <a:stretch/>
        </p:blipFill>
        <p:spPr>
          <a:xfrm>
            <a:off x="7488000" y="4392000"/>
            <a:ext cx="1447200" cy="1447200"/>
          </a:xfrm>
          <a:prstGeom prst="rect">
            <a:avLst/>
          </a:prstGeom>
          <a:ln w="0">
            <a:noFill/>
          </a:ln>
        </p:spPr>
      </p:pic>
      <p:pic>
        <p:nvPicPr>
          <p:cNvPr id="164" name="Imagen 3" descr=""/>
          <p:cNvPicPr/>
          <p:nvPr/>
        </p:nvPicPr>
        <p:blipFill>
          <a:blip r:embed="rId5"/>
          <a:stretch/>
        </p:blipFill>
        <p:spPr>
          <a:xfrm>
            <a:off x="7524720" y="6330960"/>
            <a:ext cx="1447200" cy="447120"/>
          </a:xfrm>
          <a:prstGeom prst="rect">
            <a:avLst/>
          </a:prstGeom>
          <a:ln w="9360">
            <a:noFill/>
          </a:ln>
        </p:spPr>
      </p:pic>
      <p:sp>
        <p:nvSpPr>
          <p:cNvPr id="165"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66" name="CustomShape 3"/>
          <p:cNvSpPr/>
          <p:nvPr/>
        </p:nvSpPr>
        <p:spPr>
          <a:xfrm>
            <a:off x="-72000" y="576000"/>
            <a:ext cx="8381160" cy="43200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3600" spc="-1" strike="noStrike">
                <a:solidFill>
                  <a:srgbClr val="000000"/>
                </a:solidFill>
                <a:latin typeface="Calibri"/>
                <a:ea typeface="DejaVu Sans"/>
              </a:rPr>
              <a:t>¿Cuándo tengo que preocuparme?</a:t>
            </a:r>
            <a:endParaRPr b="0" lang="es-ES" sz="3600" spc="-1" strike="noStrike">
              <a:latin typeface="Arial"/>
            </a:endParaRPr>
          </a:p>
          <a:p>
            <a:pPr algn="ctr">
              <a:lnSpc>
                <a:spcPct val="90000"/>
              </a:lnSpc>
              <a:tabLst>
                <a:tab algn="l" pos="0"/>
              </a:tabLst>
            </a:pPr>
            <a:endParaRPr b="0" lang="es-ES" sz="3600" spc="-1" strike="noStrike">
              <a:latin typeface="Arial"/>
            </a:endParaRPr>
          </a:p>
        </p:txBody>
      </p:sp>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458640" y="504000"/>
            <a:ext cx="7173360" cy="67248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3200" spc="-1" strike="noStrike">
                <a:solidFill>
                  <a:srgbClr val="00000a"/>
                </a:solidFill>
                <a:latin typeface="Calibri"/>
                <a:ea typeface="Times New Roman"/>
              </a:rPr>
              <a:t>¿Qué son la estomatitis aftosa o las aftas?</a:t>
            </a:r>
            <a:endParaRPr b="0" lang="es-ES" sz="3200" spc="-1" strike="noStrike">
              <a:latin typeface="Calibri"/>
            </a:endParaRPr>
          </a:p>
        </p:txBody>
      </p:sp>
      <p:pic>
        <p:nvPicPr>
          <p:cNvPr id="91" name="Imagen 3" descr=""/>
          <p:cNvPicPr/>
          <p:nvPr/>
        </p:nvPicPr>
        <p:blipFill>
          <a:blip r:embed="rId1"/>
          <a:stretch/>
        </p:blipFill>
        <p:spPr>
          <a:xfrm>
            <a:off x="7524720" y="6330960"/>
            <a:ext cx="1447200" cy="447120"/>
          </a:xfrm>
          <a:prstGeom prst="rect">
            <a:avLst/>
          </a:prstGeom>
          <a:ln w="9360">
            <a:noFill/>
          </a:ln>
        </p:spPr>
      </p:pic>
      <p:pic>
        <p:nvPicPr>
          <p:cNvPr id="92" name="Imagen 4" descr=""/>
          <p:cNvPicPr/>
          <p:nvPr/>
        </p:nvPicPr>
        <p:blipFill>
          <a:blip r:embed="rId2"/>
          <a:stretch/>
        </p:blipFill>
        <p:spPr>
          <a:xfrm>
            <a:off x="7918560" y="235080"/>
            <a:ext cx="1080360" cy="770400"/>
          </a:xfrm>
          <a:prstGeom prst="rect">
            <a:avLst/>
          </a:prstGeom>
          <a:ln w="9360">
            <a:noFill/>
          </a:ln>
        </p:spPr>
      </p:pic>
      <p:sp>
        <p:nvSpPr>
          <p:cNvPr id="93"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94" name="CustomShape 3"/>
          <p:cNvSpPr/>
          <p:nvPr/>
        </p:nvSpPr>
        <p:spPr>
          <a:xfrm>
            <a:off x="792000" y="1271520"/>
            <a:ext cx="7269120" cy="672480"/>
          </a:xfrm>
          <a:prstGeom prst="rect">
            <a:avLst/>
          </a:prstGeom>
          <a:noFill/>
          <a:ln w="9360">
            <a:noFill/>
          </a:ln>
        </p:spPr>
        <p:style>
          <a:lnRef idx="0"/>
          <a:fillRef idx="0"/>
          <a:effectRef idx="0"/>
          <a:fontRef idx="minor"/>
        </p:style>
        <p:txBody>
          <a:bodyPr lIns="0" rIns="0" tIns="0" bIns="0">
            <a:noAutofit/>
          </a:bodyPr>
          <a:p>
            <a:pPr>
              <a:lnSpc>
                <a:spcPct val="90000"/>
              </a:lnSpc>
              <a:spcBef>
                <a:spcPts val="641"/>
              </a:spcBef>
            </a:pPr>
            <a:r>
              <a:rPr b="0" lang="es-ES" sz="2600" spc="-1" strike="noStrike">
                <a:solidFill>
                  <a:srgbClr val="000000"/>
                </a:solidFill>
                <a:latin typeface="Calibri"/>
                <a:ea typeface="DejaVu Sans"/>
              </a:rPr>
              <a:t>Son llagas o úlceras dolorosas dentro de la boca.</a:t>
            </a:r>
            <a:endParaRPr b="0" lang="es-ES" sz="2600" spc="-1" strike="noStrike">
              <a:latin typeface="Calibri"/>
            </a:endParaRPr>
          </a:p>
        </p:txBody>
      </p:sp>
      <p:pic>
        <p:nvPicPr>
          <p:cNvPr id="95" name="Imagen 6" descr="Mano de una persona con la boca abierta&#10;&#10;Descripción generada automáticamente con confianza baja"/>
          <p:cNvPicPr/>
          <p:nvPr/>
        </p:nvPicPr>
        <p:blipFill>
          <a:blip r:embed="rId3"/>
          <a:stretch/>
        </p:blipFill>
        <p:spPr>
          <a:xfrm>
            <a:off x="2678040" y="2073960"/>
            <a:ext cx="3708720" cy="3611880"/>
          </a:xfrm>
          <a:prstGeom prst="rect">
            <a:avLst/>
          </a:prstGeom>
          <a:ln w="0">
            <a:noFill/>
          </a:ln>
        </p:spPr>
      </p:pic>
      <p:pic>
        <p:nvPicPr>
          <p:cNvPr id="96" name="Imagen 6_0" descr="Una caricatura de una persona&#10;&#10;Descripción generada automáticamente con confianza media"/>
          <p:cNvPicPr/>
          <p:nvPr/>
        </p:nvPicPr>
        <p:blipFill>
          <a:blip r:embed="rId4"/>
          <a:stretch/>
        </p:blipFill>
        <p:spPr>
          <a:xfrm>
            <a:off x="7488000" y="4320000"/>
            <a:ext cx="1541160" cy="1541160"/>
          </a:xfrm>
          <a:prstGeom prst="rect">
            <a:avLst/>
          </a:prstGeom>
          <a:ln w="0">
            <a:noFill/>
          </a:ln>
        </p:spPr>
      </p:pic>
    </p:spTree>
  </p:cSld>
  <p:transition>
    <p:dissolv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CustomShape 1"/>
          <p:cNvSpPr/>
          <p:nvPr/>
        </p:nvSpPr>
        <p:spPr>
          <a:xfrm>
            <a:off x="328680" y="576000"/>
            <a:ext cx="7303320" cy="66420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3200" spc="-1" strike="noStrike">
                <a:solidFill>
                  <a:srgbClr val="00000a"/>
                </a:solidFill>
                <a:latin typeface="Calibri"/>
                <a:ea typeface="Times New Roman"/>
              </a:rPr>
              <a:t>¿Qué son la estomatitis aftosa o las aftas?</a:t>
            </a:r>
            <a:endParaRPr b="0" lang="es-ES" sz="3200" spc="-1" strike="noStrike">
              <a:latin typeface="Calibri"/>
            </a:endParaRPr>
          </a:p>
        </p:txBody>
      </p:sp>
      <p:pic>
        <p:nvPicPr>
          <p:cNvPr id="98" name="Imagen 3" descr=""/>
          <p:cNvPicPr/>
          <p:nvPr/>
        </p:nvPicPr>
        <p:blipFill>
          <a:blip r:embed="rId1"/>
          <a:stretch/>
        </p:blipFill>
        <p:spPr>
          <a:xfrm>
            <a:off x="7524720" y="6330960"/>
            <a:ext cx="1447200" cy="447120"/>
          </a:xfrm>
          <a:prstGeom prst="rect">
            <a:avLst/>
          </a:prstGeom>
          <a:ln w="9360">
            <a:noFill/>
          </a:ln>
        </p:spPr>
      </p:pic>
      <p:pic>
        <p:nvPicPr>
          <p:cNvPr id="99" name="Imagen 4" descr=""/>
          <p:cNvPicPr/>
          <p:nvPr/>
        </p:nvPicPr>
        <p:blipFill>
          <a:blip r:embed="rId2"/>
          <a:stretch/>
        </p:blipFill>
        <p:spPr>
          <a:xfrm>
            <a:off x="7559640" y="235080"/>
            <a:ext cx="1439280" cy="882000"/>
          </a:xfrm>
          <a:prstGeom prst="rect">
            <a:avLst/>
          </a:prstGeom>
          <a:ln w="9360">
            <a:noFill/>
          </a:ln>
        </p:spPr>
      </p:pic>
      <p:sp>
        <p:nvSpPr>
          <p:cNvPr id="100"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01" name="CustomShape 3"/>
          <p:cNvSpPr/>
          <p:nvPr/>
        </p:nvSpPr>
        <p:spPr>
          <a:xfrm>
            <a:off x="487800" y="1318680"/>
            <a:ext cx="8152200" cy="3793320"/>
          </a:xfrm>
          <a:prstGeom prst="rect">
            <a:avLst/>
          </a:prstGeom>
          <a:noFill/>
          <a:ln w="9360">
            <a:noFill/>
          </a:ln>
        </p:spPr>
        <p:style>
          <a:lnRef idx="0"/>
          <a:fillRef idx="0"/>
          <a:effectRef idx="0"/>
          <a:fontRef idx="minor"/>
        </p:style>
        <p:txBody>
          <a:bodyPr lIns="0" rIns="0" tIns="0" bIns="0">
            <a:noAutofit/>
          </a:bodyPr>
          <a:p>
            <a:pPr marL="396720" indent="-396000">
              <a:lnSpc>
                <a:spcPct val="100000"/>
              </a:lnSpc>
              <a:spcBef>
                <a:spcPts val="641"/>
              </a:spcBef>
              <a:buSzPct val="100000"/>
              <a:buBlip>
                <a:blip r:embed="rId3"/>
              </a:buBlip>
            </a:pPr>
            <a:r>
              <a:rPr b="0" lang="es-ES" sz="2600" spc="-1" strike="noStrike">
                <a:solidFill>
                  <a:srgbClr val="000000"/>
                </a:solidFill>
                <a:latin typeface="Calibri"/>
                <a:ea typeface="DejaVu Sans"/>
              </a:rPr>
              <a:t>Llagas, sea una o muchas, que están solo en la boca.</a:t>
            </a:r>
            <a:endParaRPr b="0" lang="es-ES" sz="2600" spc="-1" strike="noStrike">
              <a:latin typeface="Calibri"/>
            </a:endParaRPr>
          </a:p>
          <a:p>
            <a:pPr marL="396720" indent="-396000">
              <a:lnSpc>
                <a:spcPct val="100000"/>
              </a:lnSpc>
              <a:spcBef>
                <a:spcPts val="641"/>
              </a:spcBef>
              <a:buSzPct val="100000"/>
              <a:buBlip>
                <a:blip r:embed="rId4"/>
              </a:buBlip>
            </a:pPr>
            <a:r>
              <a:rPr b="0" lang="es-ES" sz="2600" spc="-1" strike="noStrike">
                <a:solidFill>
                  <a:srgbClr val="000000"/>
                </a:solidFill>
                <a:latin typeface="Calibri"/>
                <a:ea typeface="DejaVu Sans"/>
              </a:rPr>
              <a:t>Salen de forma repetida y no se deben a una enfermedad general.</a:t>
            </a:r>
            <a:endParaRPr b="0" lang="es-ES" sz="2600" spc="-1" strike="noStrike">
              <a:latin typeface="Calibri"/>
            </a:endParaRPr>
          </a:p>
          <a:p>
            <a:pPr marL="396720" indent="-396000">
              <a:lnSpc>
                <a:spcPct val="100000"/>
              </a:lnSpc>
              <a:spcBef>
                <a:spcPts val="641"/>
              </a:spcBef>
              <a:buSzPct val="100000"/>
              <a:buBlip>
                <a:blip r:embed="rId5"/>
              </a:buBlip>
            </a:pPr>
            <a:r>
              <a:rPr b="0" lang="es-ES" sz="2600" spc="-1" strike="noStrike">
                <a:solidFill>
                  <a:srgbClr val="000000"/>
                </a:solidFill>
                <a:latin typeface="Calibri"/>
                <a:ea typeface="DejaVu Sans"/>
              </a:rPr>
              <a:t>Pueden darse de 3 a 6 episodios al año. </a:t>
            </a:r>
            <a:endParaRPr b="0" lang="es-ES" sz="2600" spc="-1" strike="noStrike">
              <a:latin typeface="Calibri"/>
            </a:endParaRPr>
          </a:p>
          <a:p>
            <a:pPr marL="396720" indent="-396000">
              <a:lnSpc>
                <a:spcPct val="100000"/>
              </a:lnSpc>
              <a:spcBef>
                <a:spcPts val="641"/>
              </a:spcBef>
              <a:buSzPct val="100000"/>
              <a:buBlip>
                <a:blip r:embed="rId6"/>
              </a:buBlip>
            </a:pPr>
            <a:r>
              <a:rPr b="0" lang="es-ES" sz="2600" spc="-1" strike="noStrike">
                <a:solidFill>
                  <a:srgbClr val="000000"/>
                </a:solidFill>
                <a:latin typeface="Calibri"/>
                <a:ea typeface="DejaVu Sans"/>
              </a:rPr>
              <a:t>Inicio entre los 10-19 años. </a:t>
            </a:r>
            <a:endParaRPr b="0" lang="es-ES" sz="2600" spc="-1" strike="noStrike">
              <a:latin typeface="Calibri"/>
            </a:endParaRPr>
          </a:p>
          <a:p>
            <a:pPr marL="396720" indent="-396000">
              <a:lnSpc>
                <a:spcPct val="100000"/>
              </a:lnSpc>
              <a:spcBef>
                <a:spcPts val="641"/>
              </a:spcBef>
              <a:buSzPct val="100000"/>
              <a:buBlip>
                <a:blip r:embed="rId7"/>
              </a:buBlip>
            </a:pPr>
            <a:r>
              <a:rPr b="0" lang="es-ES" sz="2600" spc="-1" strike="noStrike">
                <a:solidFill>
                  <a:srgbClr val="000000"/>
                </a:solidFill>
                <a:latin typeface="Calibri"/>
                <a:ea typeface="DejaVu Sans"/>
              </a:rPr>
              <a:t>Es muy común.</a:t>
            </a:r>
            <a:endParaRPr b="0" lang="es-ES" sz="2600" spc="-1" strike="noStrike">
              <a:latin typeface="Calibri"/>
            </a:endParaRPr>
          </a:p>
        </p:txBody>
      </p:sp>
      <p:pic>
        <p:nvPicPr>
          <p:cNvPr id="102" name="Imagen 6" descr="Una caricatura de una persona&#10;&#10;Descripción generada automáticamente con confianza media"/>
          <p:cNvPicPr/>
          <p:nvPr/>
        </p:nvPicPr>
        <p:blipFill>
          <a:blip r:embed="rId8"/>
          <a:stretch/>
        </p:blipFill>
        <p:spPr>
          <a:xfrm>
            <a:off x="7315200" y="4333320"/>
            <a:ext cx="1541160" cy="1541160"/>
          </a:xfrm>
          <a:prstGeom prst="rect">
            <a:avLst/>
          </a:prstGeom>
          <a:ln w="0">
            <a:noFill/>
          </a:ln>
        </p:spPr>
      </p:pic>
      <p:pic>
        <p:nvPicPr>
          <p:cNvPr id="103" name="Imagen 2" descr="Imagen que contiene hombre, alimentos, rosa, cerca&#10;&#10;Descripción generada automáticamente"/>
          <p:cNvPicPr/>
          <p:nvPr/>
        </p:nvPicPr>
        <p:blipFill>
          <a:blip r:embed="rId9"/>
          <a:stretch/>
        </p:blipFill>
        <p:spPr>
          <a:xfrm>
            <a:off x="3672000" y="3912480"/>
            <a:ext cx="2466720" cy="1847520"/>
          </a:xfrm>
          <a:prstGeom prst="rect">
            <a:avLst/>
          </a:prstGeom>
          <a:ln w="0">
            <a:noFill/>
          </a:ln>
        </p:spPr>
      </p:pic>
      <p:sp>
        <p:nvSpPr>
          <p:cNvPr id="104" name="CustomShape 4"/>
          <p:cNvSpPr/>
          <p:nvPr/>
        </p:nvSpPr>
        <p:spPr>
          <a:xfrm>
            <a:off x="3736080" y="4584960"/>
            <a:ext cx="483120" cy="483480"/>
          </a:xfrm>
          <a:prstGeom prst="flowChartConnector">
            <a:avLst/>
          </a:prstGeom>
          <a:noFill/>
          <a:ln>
            <a:solidFill>
              <a:schemeClr val="tx2"/>
            </a:solidFill>
          </a:ln>
        </p:spPr>
        <p:style>
          <a:lnRef idx="2">
            <a:schemeClr val="accent2"/>
          </a:lnRef>
          <a:fillRef idx="1">
            <a:schemeClr val="lt1"/>
          </a:fillRef>
          <a:effectRef idx="0">
            <a:schemeClr val="accent2"/>
          </a:effectRef>
          <a:fontRef idx="minor"/>
        </p:style>
      </p:sp>
      <p:sp>
        <p:nvSpPr>
          <p:cNvPr id="105" name="CustomShape 5"/>
          <p:cNvSpPr/>
          <p:nvPr/>
        </p:nvSpPr>
        <p:spPr>
          <a:xfrm flipH="1">
            <a:off x="4147920" y="4023360"/>
            <a:ext cx="529560" cy="632160"/>
          </a:xfrm>
          <a:custGeom>
            <a:avLst/>
            <a:gdLst/>
            <a:ahLst/>
            <a:rect l="l" t="t" r="r" b="b"/>
            <a:pathLst>
              <a:path w="21600" h="21600">
                <a:moveTo>
                  <a:pt x="0" y="0"/>
                </a:moveTo>
                <a:lnTo>
                  <a:pt x="21600" y="21600"/>
                </a:lnTo>
              </a:path>
            </a:pathLst>
          </a:custGeom>
          <a:noFill/>
          <a:ln w="38100">
            <a:solidFill>
              <a:schemeClr val="tx2"/>
            </a:solidFill>
            <a:tailEnd len="med" type="triangle" w="med"/>
          </a:ln>
        </p:spPr>
        <p:style>
          <a:lnRef idx="1">
            <a:schemeClr val="accent1"/>
          </a:lnRef>
          <a:fillRef idx="0">
            <a:schemeClr val="accent1"/>
          </a:fillRef>
          <a:effectRef idx="0">
            <a:schemeClr val="accent1"/>
          </a:effectRef>
          <a:fontRef idx="minor"/>
        </p:style>
      </p:sp>
    </p:spTree>
  </p:cSld>
  <p:transition>
    <p:dissolv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278280" y="328680"/>
            <a:ext cx="7303320" cy="66420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a"/>
                </a:solidFill>
                <a:latin typeface="Calibri"/>
                <a:ea typeface="Times New Roman"/>
              </a:rPr>
              <a:t>¿Por qué se producen?</a:t>
            </a:r>
            <a:endParaRPr b="0" lang="es-ES" sz="4400" spc="-1" strike="noStrike">
              <a:latin typeface="Calibri"/>
            </a:endParaRPr>
          </a:p>
        </p:txBody>
      </p:sp>
      <p:pic>
        <p:nvPicPr>
          <p:cNvPr id="107" name="Imagen 3" descr=""/>
          <p:cNvPicPr/>
          <p:nvPr/>
        </p:nvPicPr>
        <p:blipFill>
          <a:blip r:embed="rId1"/>
          <a:stretch/>
        </p:blipFill>
        <p:spPr>
          <a:xfrm>
            <a:off x="7524720" y="6330960"/>
            <a:ext cx="1447200" cy="447120"/>
          </a:xfrm>
          <a:prstGeom prst="rect">
            <a:avLst/>
          </a:prstGeom>
          <a:ln w="9360">
            <a:noFill/>
          </a:ln>
        </p:spPr>
      </p:pic>
      <p:pic>
        <p:nvPicPr>
          <p:cNvPr id="108" name="Imagen 4" descr=""/>
          <p:cNvPicPr/>
          <p:nvPr/>
        </p:nvPicPr>
        <p:blipFill>
          <a:blip r:embed="rId2"/>
          <a:stretch/>
        </p:blipFill>
        <p:spPr>
          <a:xfrm>
            <a:off x="7559640" y="235080"/>
            <a:ext cx="1439280" cy="882000"/>
          </a:xfrm>
          <a:prstGeom prst="rect">
            <a:avLst/>
          </a:prstGeom>
          <a:ln w="9360">
            <a:noFill/>
          </a:ln>
        </p:spPr>
      </p:pic>
      <p:sp>
        <p:nvSpPr>
          <p:cNvPr id="109"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10" name="CustomShape 3"/>
          <p:cNvSpPr/>
          <p:nvPr/>
        </p:nvSpPr>
        <p:spPr>
          <a:xfrm>
            <a:off x="703800" y="1318680"/>
            <a:ext cx="8080200" cy="3793320"/>
          </a:xfrm>
          <a:prstGeom prst="rect">
            <a:avLst/>
          </a:prstGeom>
          <a:noFill/>
          <a:ln w="9360">
            <a:noFill/>
          </a:ln>
        </p:spPr>
        <p:style>
          <a:lnRef idx="0"/>
          <a:fillRef idx="0"/>
          <a:effectRef idx="0"/>
          <a:fontRef idx="minor"/>
        </p:style>
        <p:txBody>
          <a:bodyPr lIns="0" rIns="0" tIns="0" bIns="0">
            <a:noAutofit/>
          </a:bodyPr>
          <a:p>
            <a:pPr marL="396720" indent="-396000">
              <a:lnSpc>
                <a:spcPct val="100000"/>
              </a:lnSpc>
              <a:spcBef>
                <a:spcPts val="641"/>
              </a:spcBef>
              <a:buSzPct val="100000"/>
              <a:buBlip>
                <a:blip r:embed="rId3"/>
              </a:buBlip>
            </a:pPr>
            <a:r>
              <a:rPr b="1" lang="es-ES" sz="2800" spc="-1" strike="noStrike">
                <a:solidFill>
                  <a:srgbClr val="000000"/>
                </a:solidFill>
                <a:latin typeface="Calibri"/>
                <a:ea typeface="DejaVu Sans"/>
              </a:rPr>
              <a:t>No se sabe la causa. </a:t>
            </a:r>
            <a:endParaRPr b="0" lang="es-ES" sz="2800" spc="-1" strike="noStrike">
              <a:latin typeface="Calibri"/>
            </a:endParaRPr>
          </a:p>
          <a:p>
            <a:pPr marL="396720" indent="-396000">
              <a:lnSpc>
                <a:spcPct val="100000"/>
              </a:lnSpc>
              <a:spcBef>
                <a:spcPts val="641"/>
              </a:spcBef>
              <a:buSzPct val="100000"/>
              <a:buBlip>
                <a:blip r:embed="rId4"/>
              </a:buBlip>
            </a:pPr>
            <a:r>
              <a:rPr b="0" lang="es-ES" sz="2800" spc="-1" strike="noStrike">
                <a:solidFill>
                  <a:srgbClr val="000000"/>
                </a:solidFill>
                <a:latin typeface="Calibri"/>
                <a:ea typeface="DejaVu Sans"/>
              </a:rPr>
              <a:t>Se piensa que la genética y los factores inmunológicos son decisivos. </a:t>
            </a:r>
            <a:endParaRPr b="0" lang="es-ES" sz="2800" spc="-1" strike="noStrike">
              <a:latin typeface="Calibri"/>
            </a:endParaRPr>
          </a:p>
          <a:p>
            <a:pPr marL="396720" indent="-396000">
              <a:lnSpc>
                <a:spcPct val="100000"/>
              </a:lnSpc>
              <a:spcBef>
                <a:spcPts val="641"/>
              </a:spcBef>
              <a:buSzPct val="100000"/>
              <a:buBlip>
                <a:blip r:embed="rId5"/>
              </a:buBlip>
            </a:pPr>
            <a:r>
              <a:rPr b="0" lang="es-ES" sz="2800" spc="-1" strike="noStrike">
                <a:solidFill>
                  <a:srgbClr val="000000"/>
                </a:solidFill>
                <a:latin typeface="Calibri"/>
                <a:ea typeface="DejaVu Sans"/>
              </a:rPr>
              <a:t>Algunos </a:t>
            </a:r>
            <a:r>
              <a:rPr b="0" lang="es-ES" sz="2800" spc="-1" strike="noStrike" u="sng">
                <a:solidFill>
                  <a:srgbClr val="000000"/>
                </a:solidFill>
                <a:uFillTx/>
                <a:latin typeface="Calibri"/>
                <a:ea typeface="DejaVu Sans"/>
              </a:rPr>
              <a:t>alimentos, el estrés, el ciclo menstrual, un traumatismo </a:t>
            </a:r>
            <a:r>
              <a:rPr b="0" lang="es-ES" sz="2800" spc="-1" strike="noStrike">
                <a:solidFill>
                  <a:srgbClr val="000000"/>
                </a:solidFill>
                <a:latin typeface="Calibri"/>
                <a:ea typeface="DejaVu Sans"/>
              </a:rPr>
              <a:t>sobre la mucosa de la boca (ortodoncia, mordeduras accidentales),</a:t>
            </a:r>
            <a:r>
              <a:rPr b="0" lang="es-ES" sz="2800" spc="-1" strike="noStrike" u="sng">
                <a:solidFill>
                  <a:srgbClr val="000000"/>
                </a:solidFill>
                <a:uFillTx/>
                <a:latin typeface="Calibri"/>
                <a:ea typeface="DejaVu Sans"/>
              </a:rPr>
              <a:t> falta de vitaminas o minerales y ciertos fármacos</a:t>
            </a:r>
            <a:r>
              <a:rPr b="0" lang="es-ES" sz="2800" spc="-1" strike="noStrike">
                <a:solidFill>
                  <a:srgbClr val="000000"/>
                </a:solidFill>
                <a:latin typeface="Calibri"/>
                <a:ea typeface="DejaVu Sans"/>
              </a:rPr>
              <a:t> pueden ser desencadenantes.</a:t>
            </a:r>
            <a:endParaRPr b="0" lang="es-ES" sz="2800" spc="-1" strike="noStrike">
              <a:latin typeface="Calibri"/>
            </a:endParaRPr>
          </a:p>
        </p:txBody>
      </p:sp>
      <p:pic>
        <p:nvPicPr>
          <p:cNvPr id="111" name="Imagen 6" descr="Una caricatura de una persona&#10;&#10;Descripción generada automáticamente con confianza media"/>
          <p:cNvPicPr/>
          <p:nvPr/>
        </p:nvPicPr>
        <p:blipFill>
          <a:blip r:embed="rId6"/>
          <a:stretch/>
        </p:blipFill>
        <p:spPr>
          <a:xfrm>
            <a:off x="7458840" y="4333320"/>
            <a:ext cx="1541160" cy="1541160"/>
          </a:xfrm>
          <a:prstGeom prst="rect">
            <a:avLst/>
          </a:prstGeom>
          <a:ln w="0">
            <a:noFill/>
          </a:ln>
        </p:spPr>
      </p:pic>
    </p:spTree>
  </p:cSld>
  <p:transition>
    <p:dissolv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959040" y="475560"/>
            <a:ext cx="690912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a"/>
                </a:solidFill>
                <a:latin typeface="Calibri"/>
                <a:ea typeface="Times New Roman"/>
              </a:rPr>
              <a:t>¿Qué síntomas presentan?</a:t>
            </a:r>
            <a:endParaRPr b="0" lang="es-ES" sz="4400" spc="-1" strike="noStrike">
              <a:latin typeface="Arial"/>
            </a:endParaRPr>
          </a:p>
          <a:p>
            <a:pPr algn="ctr">
              <a:lnSpc>
                <a:spcPct val="90000"/>
              </a:lnSpc>
            </a:pPr>
            <a:endParaRPr b="0" lang="es-ES" sz="4400" spc="-1" strike="noStrike">
              <a:latin typeface="Arial"/>
            </a:endParaRPr>
          </a:p>
        </p:txBody>
      </p:sp>
      <p:graphicFrame>
        <p:nvGraphicFramePr>
          <p:cNvPr id="113" name="Table 2"/>
          <p:cNvGraphicFramePr/>
          <p:nvPr/>
        </p:nvGraphicFramePr>
        <p:xfrm>
          <a:off x="959040" y="1460880"/>
          <a:ext cx="7481880" cy="3570120"/>
        </p:xfrm>
        <a:graphic>
          <a:graphicData uri="http://schemas.openxmlformats.org/drawingml/2006/table">
            <a:tbl>
              <a:tblPr/>
              <a:tblGrid>
                <a:gridCol w="7482240"/>
              </a:tblGrid>
              <a:tr h="955440">
                <a:tc>
                  <a:txBody>
                    <a:bodyPr>
                      <a:noAutofit/>
                    </a:bodyPr>
                    <a:p>
                      <a:pPr algn="ctr">
                        <a:lnSpc>
                          <a:spcPct val="100000"/>
                        </a:lnSpc>
                      </a:pPr>
                      <a:r>
                        <a:rPr b="0" lang="es-ES" sz="2400" spc="-1" strike="noStrike">
                          <a:solidFill>
                            <a:srgbClr val="000000"/>
                          </a:solidFill>
                          <a:latin typeface="Calibri"/>
                          <a:ea typeface="DejaVu Sans"/>
                        </a:rPr>
                        <a:t>12-24 h antes de que salgan las llagas, </a:t>
                      </a:r>
                      <a:endParaRPr b="0" lang="es-ES" sz="2400" spc="-1" strike="noStrike">
                        <a:latin typeface="Calibri"/>
                      </a:endParaRPr>
                    </a:p>
                    <a:p>
                      <a:pPr algn="ctr">
                        <a:lnSpc>
                          <a:spcPct val="100000"/>
                        </a:lnSpc>
                      </a:pPr>
                      <a:r>
                        <a:rPr b="0" lang="es-ES" sz="2400" spc="-1" strike="noStrike">
                          <a:solidFill>
                            <a:srgbClr val="000000"/>
                          </a:solidFill>
                          <a:latin typeface="Calibri"/>
                          <a:ea typeface="DejaVu Sans"/>
                        </a:rPr>
                        <a:t>puede haber dolor o ardor.  </a:t>
                      </a:r>
                      <a:endParaRPr b="0" lang="es-ES" sz="2400" spc="-1" strike="noStrike">
                        <a:latin typeface="Calibri"/>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8ab4e2"/>
                    </a:solidFill>
                  </a:tcPr>
                </a:tc>
              </a:tr>
              <a:tr h="1111320">
                <a:tc>
                  <a:txBody>
                    <a:bodyPr>
                      <a:noAutofit/>
                    </a:bodyPr>
                    <a:p>
                      <a:pPr algn="ctr">
                        <a:lnSpc>
                          <a:spcPct val="100000"/>
                        </a:lnSpc>
                      </a:pPr>
                      <a:r>
                        <a:rPr b="0" lang="es-ES" sz="2400" spc="-1" strike="noStrike">
                          <a:solidFill>
                            <a:srgbClr val="000000"/>
                          </a:solidFill>
                          <a:latin typeface="Calibri"/>
                          <a:ea typeface="DejaVu Sans"/>
                        </a:rPr>
                        <a:t>Las llagas son úlceras pequeñas, </a:t>
                      </a:r>
                      <a:endParaRPr b="0" lang="es-ES" sz="2400" spc="-1" strike="noStrike">
                        <a:latin typeface="Calibri"/>
                      </a:endParaRPr>
                    </a:p>
                    <a:p>
                      <a:pPr algn="ctr">
                        <a:lnSpc>
                          <a:spcPct val="100000"/>
                        </a:lnSpc>
                      </a:pPr>
                      <a:r>
                        <a:rPr b="0" lang="es-ES" sz="2400" spc="-1" strike="noStrike">
                          <a:solidFill>
                            <a:srgbClr val="000000"/>
                          </a:solidFill>
                          <a:latin typeface="Calibri"/>
                          <a:ea typeface="DejaVu Sans"/>
                        </a:rPr>
                        <a:t>de forma redonda u oval con borde rojo </a:t>
                      </a:r>
                      <a:endParaRPr b="0" lang="es-ES" sz="2400" spc="-1" strike="noStrike">
                        <a:latin typeface="Calibri"/>
                      </a:endParaRPr>
                    </a:p>
                    <a:p>
                      <a:pPr algn="ctr">
                        <a:lnSpc>
                          <a:spcPct val="100000"/>
                        </a:lnSpc>
                      </a:pPr>
                      <a:r>
                        <a:rPr b="0" lang="es-ES" sz="2400" spc="-1" strike="noStrike">
                          <a:solidFill>
                            <a:srgbClr val="000000"/>
                          </a:solidFill>
                          <a:latin typeface="Calibri"/>
                          <a:ea typeface="DejaVu Sans"/>
                        </a:rPr>
                        <a:t>y supuración en el centro amarillenta o gris. </a:t>
                      </a:r>
                      <a:endParaRPr b="0" lang="es-ES" sz="2400" spc="-1" strike="noStrike">
                        <a:latin typeface="Calibri"/>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b1e280"/>
                    </a:solidFill>
                  </a:tcPr>
                </a:tc>
              </a:tr>
              <a:tr h="771480">
                <a:tc>
                  <a:txBody>
                    <a:bodyPr>
                      <a:noAutofit/>
                    </a:bodyPr>
                    <a:p>
                      <a:pPr algn="ctr">
                        <a:lnSpc>
                          <a:spcPct val="100000"/>
                        </a:lnSpc>
                      </a:pPr>
                      <a:r>
                        <a:rPr b="0" lang="es-ES" sz="2400" spc="-1" strike="noStrike">
                          <a:solidFill>
                            <a:srgbClr val="000000"/>
                          </a:solidFill>
                          <a:latin typeface="Calibri"/>
                          <a:ea typeface="Times New Roman"/>
                        </a:rPr>
                        <a:t>Salen en el interior de mejillas y labios, suelo de la boca, bordes de la lengua y paladar blando.</a:t>
                      </a:r>
                      <a:endParaRPr b="0" lang="es-ES" sz="2400" spc="-1" strike="noStrike">
                        <a:latin typeface="Calibri"/>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de430"/>
                    </a:solidFill>
                  </a:tcPr>
                </a:tc>
              </a:tr>
              <a:tr h="732240">
                <a:tc>
                  <a:txBody>
                    <a:bodyPr>
                      <a:noAutofit/>
                    </a:bodyPr>
                    <a:p>
                      <a:pPr algn="ctr">
                        <a:lnSpc>
                          <a:spcPct val="100000"/>
                        </a:lnSpc>
                      </a:pPr>
                      <a:r>
                        <a:rPr b="0" lang="es-ES" sz="2400" spc="-1" strike="noStrike">
                          <a:solidFill>
                            <a:srgbClr val="000000"/>
                          </a:solidFill>
                          <a:latin typeface="Calibri"/>
                          <a:ea typeface="Times New Roman"/>
                        </a:rPr>
                        <a:t>No hay fiebre.</a:t>
                      </a:r>
                      <a:endParaRPr b="0" lang="es-ES" sz="2400" spc="-1" strike="noStrike">
                        <a:latin typeface="Calibri"/>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ff5c6c"/>
                    </a:solidFill>
                  </a:tcPr>
                </a:tc>
              </a:tr>
            </a:tbl>
          </a:graphicData>
        </a:graphic>
      </p:graphicFrame>
      <p:pic>
        <p:nvPicPr>
          <p:cNvPr id="114" name="Imagen 4" descr=""/>
          <p:cNvPicPr/>
          <p:nvPr/>
        </p:nvPicPr>
        <p:blipFill>
          <a:blip r:embed="rId1"/>
          <a:stretch/>
        </p:blipFill>
        <p:spPr>
          <a:xfrm>
            <a:off x="7559640" y="235080"/>
            <a:ext cx="1439280" cy="882000"/>
          </a:xfrm>
          <a:prstGeom prst="rect">
            <a:avLst/>
          </a:prstGeom>
          <a:ln w="9360">
            <a:noFill/>
          </a:ln>
        </p:spPr>
      </p:pic>
      <p:pic>
        <p:nvPicPr>
          <p:cNvPr id="115" name="Imagen 3" descr=""/>
          <p:cNvPicPr/>
          <p:nvPr/>
        </p:nvPicPr>
        <p:blipFill>
          <a:blip r:embed="rId2"/>
          <a:stretch/>
        </p:blipFill>
        <p:spPr>
          <a:xfrm>
            <a:off x="7524720" y="6330960"/>
            <a:ext cx="1447200" cy="447120"/>
          </a:xfrm>
          <a:prstGeom prst="rect">
            <a:avLst/>
          </a:prstGeom>
          <a:ln w="9360">
            <a:noFill/>
          </a:ln>
        </p:spPr>
      </p:pic>
      <p:sp>
        <p:nvSpPr>
          <p:cNvPr id="116" name="CustomShape 3"/>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309960" y="77184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0"/>
                </a:solidFill>
                <a:latin typeface="Calibri"/>
                <a:ea typeface="DejaVu Sans"/>
              </a:rPr>
              <a:t>¿Cómo se diagnostican?</a:t>
            </a:r>
            <a:endParaRPr b="0" lang="es-ES" sz="4400" spc="-1" strike="noStrike">
              <a:latin typeface="Calibri"/>
            </a:endParaRPr>
          </a:p>
        </p:txBody>
      </p:sp>
      <p:sp>
        <p:nvSpPr>
          <p:cNvPr id="118" name="CustomShape 2"/>
          <p:cNvSpPr/>
          <p:nvPr/>
        </p:nvSpPr>
        <p:spPr>
          <a:xfrm>
            <a:off x="736200" y="1641600"/>
            <a:ext cx="7453800" cy="2953800"/>
          </a:xfrm>
          <a:prstGeom prst="rect">
            <a:avLst/>
          </a:prstGeom>
          <a:noFill/>
          <a:ln w="9360">
            <a:noFill/>
          </a:ln>
        </p:spPr>
        <p:style>
          <a:lnRef idx="0"/>
          <a:fillRef idx="0"/>
          <a:effectRef idx="0"/>
          <a:fontRef idx="minor"/>
        </p:style>
        <p:txBody>
          <a:bodyPr lIns="0" rIns="0" tIns="0" bIns="0">
            <a:noAutofit/>
          </a:bodyPr>
          <a:p>
            <a:pPr>
              <a:lnSpc>
                <a:spcPct val="90000"/>
              </a:lnSpc>
              <a:spcBef>
                <a:spcPts val="641"/>
              </a:spcBef>
            </a:pPr>
            <a:endParaRPr b="0" lang="es-ES" sz="1800" spc="-1" strike="noStrike">
              <a:latin typeface="Arial"/>
            </a:endParaRPr>
          </a:p>
          <a:p>
            <a:pPr marL="396720" indent="-396000">
              <a:lnSpc>
                <a:spcPct val="90000"/>
              </a:lnSpc>
              <a:spcBef>
                <a:spcPts val="641"/>
              </a:spcBef>
              <a:buSzPct val="100000"/>
              <a:buBlip>
                <a:blip r:embed="rId1"/>
              </a:buBlip>
            </a:pPr>
            <a:r>
              <a:rPr b="0" lang="es-ES" sz="2800" spc="-1" strike="noStrike">
                <a:solidFill>
                  <a:srgbClr val="000000"/>
                </a:solidFill>
                <a:latin typeface="Calibri"/>
                <a:ea typeface="Times New Roman"/>
              </a:rPr>
              <a:t>Con los síntomas y la exploración física. </a:t>
            </a:r>
            <a:endParaRPr b="0" lang="es-ES" sz="2800" spc="-1" strike="noStrike">
              <a:latin typeface="Arial"/>
            </a:endParaRPr>
          </a:p>
          <a:p>
            <a:pPr marL="360">
              <a:lnSpc>
                <a:spcPct val="90000"/>
              </a:lnSpc>
              <a:spcBef>
                <a:spcPts val="641"/>
              </a:spcBef>
            </a:pPr>
            <a:endParaRPr b="0" lang="es-ES" sz="2800" spc="-1" strike="noStrike">
              <a:latin typeface="Arial"/>
            </a:endParaRPr>
          </a:p>
          <a:p>
            <a:pPr marL="396720" indent="-396000">
              <a:lnSpc>
                <a:spcPct val="90000"/>
              </a:lnSpc>
              <a:spcBef>
                <a:spcPts val="641"/>
              </a:spcBef>
              <a:buSzPct val="100000"/>
              <a:buBlip>
                <a:blip r:embed="rId2"/>
              </a:buBlip>
            </a:pPr>
            <a:r>
              <a:rPr b="0" lang="es-ES" sz="2800" spc="-1" strike="noStrike">
                <a:solidFill>
                  <a:srgbClr val="000000"/>
                </a:solidFill>
                <a:latin typeface="Calibri"/>
                <a:ea typeface="Times New Roman"/>
              </a:rPr>
              <a:t>En los casos con más afectación o con síntomas generales, el médico puede pedir un análisis.</a:t>
            </a:r>
            <a:endParaRPr b="0" lang="es-ES" sz="2800" spc="-1" strike="noStrike">
              <a:latin typeface="Arial"/>
            </a:endParaRPr>
          </a:p>
          <a:p>
            <a:pPr>
              <a:lnSpc>
                <a:spcPct val="90000"/>
              </a:lnSpc>
              <a:spcBef>
                <a:spcPts val="641"/>
              </a:spcBef>
            </a:pPr>
            <a:r>
              <a:rPr b="0" lang="es-ES" sz="2400" spc="-1" strike="noStrike">
                <a:solidFill>
                  <a:srgbClr val="000000"/>
                </a:solidFill>
                <a:latin typeface="Arial"/>
                <a:ea typeface="DejaVu Sans"/>
              </a:rPr>
              <a:t> </a:t>
            </a:r>
            <a:endParaRPr b="0" lang="es-ES" sz="2400" spc="-1" strike="noStrike">
              <a:latin typeface="Arial"/>
            </a:endParaRPr>
          </a:p>
        </p:txBody>
      </p:sp>
      <p:pic>
        <p:nvPicPr>
          <p:cNvPr id="119" name="Imagen 4" descr=""/>
          <p:cNvPicPr/>
          <p:nvPr/>
        </p:nvPicPr>
        <p:blipFill>
          <a:blip r:embed="rId3"/>
          <a:stretch/>
        </p:blipFill>
        <p:spPr>
          <a:xfrm>
            <a:off x="7559640" y="235080"/>
            <a:ext cx="1439280" cy="882000"/>
          </a:xfrm>
          <a:prstGeom prst="rect">
            <a:avLst/>
          </a:prstGeom>
          <a:ln w="9360">
            <a:noFill/>
          </a:ln>
        </p:spPr>
      </p:pic>
      <p:pic>
        <p:nvPicPr>
          <p:cNvPr id="120" name="Imagen 4" descr="Una caricatura de una persona&#10;&#10;Descripción generada automáticamente con confianza media"/>
          <p:cNvPicPr/>
          <p:nvPr/>
        </p:nvPicPr>
        <p:blipFill>
          <a:blip r:embed="rId4"/>
          <a:stretch/>
        </p:blipFill>
        <p:spPr>
          <a:xfrm>
            <a:off x="7458840" y="4333320"/>
            <a:ext cx="1541160" cy="1541160"/>
          </a:xfrm>
          <a:prstGeom prst="rect">
            <a:avLst/>
          </a:prstGeom>
          <a:ln w="0">
            <a:noFill/>
          </a:ln>
        </p:spPr>
      </p:pic>
      <p:pic>
        <p:nvPicPr>
          <p:cNvPr id="121" name="Imagen 3" descr=""/>
          <p:cNvPicPr/>
          <p:nvPr/>
        </p:nvPicPr>
        <p:blipFill>
          <a:blip r:embed="rId5"/>
          <a:stretch/>
        </p:blipFill>
        <p:spPr>
          <a:xfrm>
            <a:off x="7524720" y="6330960"/>
            <a:ext cx="1447200" cy="447120"/>
          </a:xfrm>
          <a:prstGeom prst="rect">
            <a:avLst/>
          </a:prstGeom>
          <a:ln w="9360">
            <a:noFill/>
          </a:ln>
        </p:spPr>
      </p:pic>
      <p:sp>
        <p:nvSpPr>
          <p:cNvPr id="122" name="CustomShape 3"/>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309960" y="77184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0"/>
                </a:solidFill>
                <a:latin typeface="Calibri"/>
                <a:ea typeface="DejaVu Sans"/>
              </a:rPr>
              <a:t>¿Cómo se previenen?</a:t>
            </a:r>
            <a:endParaRPr b="0" lang="es-ES" sz="4400" spc="-1" strike="noStrike">
              <a:latin typeface="Calibri"/>
            </a:endParaRPr>
          </a:p>
        </p:txBody>
      </p:sp>
      <p:sp>
        <p:nvSpPr>
          <p:cNvPr id="124" name="CustomShape 2"/>
          <p:cNvSpPr/>
          <p:nvPr/>
        </p:nvSpPr>
        <p:spPr>
          <a:xfrm>
            <a:off x="736200" y="1445760"/>
            <a:ext cx="7179480" cy="2953800"/>
          </a:xfrm>
          <a:prstGeom prst="rect">
            <a:avLst/>
          </a:prstGeom>
          <a:noFill/>
          <a:ln w="9360">
            <a:noFill/>
          </a:ln>
        </p:spPr>
        <p:style>
          <a:lnRef idx="0"/>
          <a:fillRef idx="0"/>
          <a:effectRef idx="0"/>
          <a:fontRef idx="minor"/>
        </p:style>
        <p:txBody>
          <a:bodyPr lIns="0" rIns="0" tIns="0" bIns="0">
            <a:noAutofit/>
          </a:bodyPr>
          <a:p>
            <a:pPr>
              <a:lnSpc>
                <a:spcPct val="150000"/>
              </a:lnSpc>
              <a:spcBef>
                <a:spcPts val="641"/>
              </a:spcBef>
            </a:pPr>
            <a:endParaRPr b="0" lang="es-ES" sz="1800" spc="-1" strike="noStrike">
              <a:latin typeface="Arial"/>
            </a:endParaRPr>
          </a:p>
          <a:p>
            <a:pPr marL="396720" indent="-396000">
              <a:lnSpc>
                <a:spcPct val="150000"/>
              </a:lnSpc>
              <a:spcBef>
                <a:spcPts val="641"/>
              </a:spcBef>
              <a:buSzPct val="100000"/>
              <a:buBlip>
                <a:blip r:embed="rId1"/>
              </a:buBlip>
            </a:pPr>
            <a:r>
              <a:rPr b="0" lang="es-ES" sz="2600" spc="-1" strike="noStrike">
                <a:solidFill>
                  <a:srgbClr val="00000a"/>
                </a:solidFill>
                <a:latin typeface="Calibri"/>
                <a:ea typeface="Times New Roman"/>
              </a:rPr>
              <a:t>Se pueden evitar algunas causas si se conocen: como hábitos que dañen la mucosa de la boca (morderse) o alimentos que parecen provocarlas.</a:t>
            </a:r>
            <a:endParaRPr b="0" lang="es-ES" sz="2600" spc="-1" strike="noStrike">
              <a:latin typeface="Arial"/>
            </a:endParaRPr>
          </a:p>
          <a:p>
            <a:pPr>
              <a:lnSpc>
                <a:spcPct val="150000"/>
              </a:lnSpc>
              <a:spcBef>
                <a:spcPts val="641"/>
              </a:spcBef>
            </a:pPr>
            <a:endParaRPr b="0" lang="es-ES" sz="2600" spc="-1" strike="noStrike">
              <a:latin typeface="Arial"/>
            </a:endParaRPr>
          </a:p>
        </p:txBody>
      </p:sp>
      <p:pic>
        <p:nvPicPr>
          <p:cNvPr id="125" name="Imagen 4" descr=""/>
          <p:cNvPicPr/>
          <p:nvPr/>
        </p:nvPicPr>
        <p:blipFill>
          <a:blip r:embed="rId2"/>
          <a:stretch/>
        </p:blipFill>
        <p:spPr>
          <a:xfrm>
            <a:off x="7559640" y="248040"/>
            <a:ext cx="1439280" cy="882000"/>
          </a:xfrm>
          <a:prstGeom prst="rect">
            <a:avLst/>
          </a:prstGeom>
          <a:ln w="9360">
            <a:noFill/>
          </a:ln>
        </p:spPr>
      </p:pic>
      <p:pic>
        <p:nvPicPr>
          <p:cNvPr id="126" name="Imagen 4" descr="Una caricatura de una persona&#10;&#10;Descripción generada automáticamente con confianza media"/>
          <p:cNvPicPr/>
          <p:nvPr/>
        </p:nvPicPr>
        <p:blipFill>
          <a:blip r:embed="rId3"/>
          <a:stretch/>
        </p:blipFill>
        <p:spPr>
          <a:xfrm>
            <a:off x="7416000" y="4333320"/>
            <a:ext cx="1541160" cy="1541160"/>
          </a:xfrm>
          <a:prstGeom prst="rect">
            <a:avLst/>
          </a:prstGeom>
          <a:ln w="0">
            <a:noFill/>
          </a:ln>
        </p:spPr>
      </p:pic>
      <p:pic>
        <p:nvPicPr>
          <p:cNvPr id="127" name="Imagen 3" descr=""/>
          <p:cNvPicPr/>
          <p:nvPr/>
        </p:nvPicPr>
        <p:blipFill>
          <a:blip r:embed="rId4"/>
          <a:stretch/>
        </p:blipFill>
        <p:spPr>
          <a:xfrm>
            <a:off x="7524720" y="6330960"/>
            <a:ext cx="1447200" cy="447120"/>
          </a:xfrm>
          <a:prstGeom prst="rect">
            <a:avLst/>
          </a:prstGeom>
          <a:ln w="9360">
            <a:noFill/>
          </a:ln>
        </p:spPr>
      </p:pic>
      <p:sp>
        <p:nvSpPr>
          <p:cNvPr id="128" name="CustomShape 3"/>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792000" y="1380240"/>
            <a:ext cx="796140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0" lang="es-ES" sz="2600" spc="-1" strike="noStrike">
                <a:solidFill>
                  <a:srgbClr val="00000a"/>
                </a:solidFill>
                <a:latin typeface="Calibri"/>
                <a:ea typeface="Times New Roman"/>
              </a:rPr>
              <a:t>Higiene oral: con gasa, cepillo suave o enjuagues con suero fisiológico o clorhexidina o agua con sal y/o bicarbonato. </a:t>
            </a:r>
            <a:endParaRPr b="0" lang="es-ES" sz="2600" spc="-1" strike="noStrike">
              <a:latin typeface="Calibri"/>
            </a:endParaRPr>
          </a:p>
          <a:p>
            <a:pPr marL="396720" indent="-396000">
              <a:lnSpc>
                <a:spcPct val="150000"/>
              </a:lnSpc>
              <a:spcBef>
                <a:spcPts val="641"/>
              </a:spcBef>
              <a:buSzPct val="100000"/>
              <a:buBlip>
                <a:blip r:embed="rId2"/>
              </a:buBlip>
            </a:pPr>
            <a:r>
              <a:rPr b="0" lang="es-ES" sz="2600" spc="-1" strike="noStrike">
                <a:solidFill>
                  <a:srgbClr val="00000a"/>
                </a:solidFill>
                <a:latin typeface="Calibri"/>
                <a:ea typeface="Times New Roman"/>
              </a:rPr>
              <a:t>Usar pasta de dientes sin lauril sulfato sódico.</a:t>
            </a:r>
            <a:endParaRPr b="0" lang="es-ES" sz="2600" spc="-1" strike="noStrike">
              <a:latin typeface="Calibri"/>
            </a:endParaRPr>
          </a:p>
          <a:p>
            <a:pPr marL="396720" indent="-396000">
              <a:lnSpc>
                <a:spcPct val="150000"/>
              </a:lnSpc>
              <a:spcBef>
                <a:spcPts val="641"/>
              </a:spcBef>
              <a:buSzPct val="100000"/>
              <a:buBlip>
                <a:blip r:embed="rId3"/>
              </a:buBlip>
            </a:pPr>
            <a:r>
              <a:rPr b="0" lang="es-ES" sz="2600" spc="-1" strike="noStrike">
                <a:solidFill>
                  <a:srgbClr val="00000a"/>
                </a:solidFill>
                <a:latin typeface="Calibri"/>
                <a:ea typeface="Times New Roman"/>
              </a:rPr>
              <a:t>Evitar alimentos ácidos, salados, picantes o         calientes.</a:t>
            </a:r>
            <a:endParaRPr b="0" lang="es-ES" sz="2600" spc="-1" strike="noStrike">
              <a:latin typeface="Calibri"/>
            </a:endParaRPr>
          </a:p>
        </p:txBody>
      </p:sp>
      <p:pic>
        <p:nvPicPr>
          <p:cNvPr id="130" name="Imagen 4" descr=""/>
          <p:cNvPicPr/>
          <p:nvPr/>
        </p:nvPicPr>
        <p:blipFill>
          <a:blip r:embed="rId4"/>
          <a:stretch/>
        </p:blipFill>
        <p:spPr>
          <a:xfrm>
            <a:off x="7559640" y="248040"/>
            <a:ext cx="1439280" cy="882000"/>
          </a:xfrm>
          <a:prstGeom prst="rect">
            <a:avLst/>
          </a:prstGeom>
          <a:ln w="9360">
            <a:noFill/>
          </a:ln>
        </p:spPr>
      </p:pic>
      <p:pic>
        <p:nvPicPr>
          <p:cNvPr id="131" name="Imagen 4" descr="Una caricatura de una persona&#10;&#10;Descripción generada automáticamente con confianza media"/>
          <p:cNvPicPr/>
          <p:nvPr/>
        </p:nvPicPr>
        <p:blipFill>
          <a:blip r:embed="rId5"/>
          <a:stretch/>
        </p:blipFill>
        <p:spPr>
          <a:xfrm>
            <a:off x="7315200" y="4333320"/>
            <a:ext cx="1541160" cy="1541160"/>
          </a:xfrm>
          <a:prstGeom prst="rect">
            <a:avLst/>
          </a:prstGeom>
          <a:ln w="0">
            <a:noFill/>
          </a:ln>
        </p:spPr>
      </p:pic>
      <p:pic>
        <p:nvPicPr>
          <p:cNvPr id="132" name="Imagen 3" descr=""/>
          <p:cNvPicPr/>
          <p:nvPr/>
        </p:nvPicPr>
        <p:blipFill>
          <a:blip r:embed="rId6"/>
          <a:stretch/>
        </p:blipFill>
        <p:spPr>
          <a:xfrm>
            <a:off x="7524720" y="6330960"/>
            <a:ext cx="1447200" cy="447120"/>
          </a:xfrm>
          <a:prstGeom prst="rect">
            <a:avLst/>
          </a:prstGeom>
          <a:ln w="9360">
            <a:noFill/>
          </a:ln>
        </p:spPr>
      </p:pic>
      <p:sp>
        <p:nvSpPr>
          <p:cNvPr id="133"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34" name="CustomShape 3"/>
          <p:cNvSpPr/>
          <p:nvPr/>
        </p:nvSpPr>
        <p:spPr>
          <a:xfrm>
            <a:off x="449280" y="58464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400" spc="-1" strike="noStrike">
                <a:solidFill>
                  <a:srgbClr val="000000"/>
                </a:solidFill>
                <a:latin typeface="Calibri"/>
                <a:ea typeface="DejaVu Sans"/>
              </a:rPr>
              <a:t>¿Cómo se tratan?</a:t>
            </a:r>
            <a:endParaRPr b="0" lang="es-ES" sz="4400" spc="-1" strike="noStrike">
              <a:latin typeface="Calibri"/>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720000" y="1078200"/>
            <a:ext cx="7961400" cy="2953800"/>
          </a:xfrm>
          <a:prstGeom prst="rect">
            <a:avLst/>
          </a:prstGeom>
          <a:noFill/>
          <a:ln w="9360">
            <a:noFill/>
          </a:ln>
        </p:spPr>
        <p:style>
          <a:lnRef idx="0"/>
          <a:fillRef idx="0"/>
          <a:effectRef idx="0"/>
          <a:fontRef idx="minor"/>
        </p:style>
        <p:txBody>
          <a:bodyPr lIns="0" rIns="0" tIns="0" bIns="0">
            <a:noAutofit/>
          </a:bodyPr>
          <a:p>
            <a:pPr marL="396720" indent="-396000">
              <a:lnSpc>
                <a:spcPct val="150000"/>
              </a:lnSpc>
              <a:spcBef>
                <a:spcPts val="641"/>
              </a:spcBef>
              <a:buSzPct val="100000"/>
              <a:buBlip>
                <a:blip r:embed="rId1"/>
              </a:buBlip>
            </a:pPr>
            <a:r>
              <a:rPr b="0" lang="es-ES" sz="2600" spc="-1" strike="noStrike">
                <a:solidFill>
                  <a:srgbClr val="00000a"/>
                </a:solidFill>
                <a:latin typeface="Calibri"/>
                <a:ea typeface="Times New Roman"/>
              </a:rPr>
              <a:t>Dar líquidos con frecuencia.</a:t>
            </a:r>
            <a:endParaRPr b="0" lang="es-ES" sz="2600" spc="-1" strike="noStrike">
              <a:latin typeface="Calibri"/>
            </a:endParaRPr>
          </a:p>
          <a:p>
            <a:pPr marL="396720" indent="-396000">
              <a:lnSpc>
                <a:spcPct val="150000"/>
              </a:lnSpc>
              <a:spcBef>
                <a:spcPts val="641"/>
              </a:spcBef>
              <a:buSzPct val="100000"/>
              <a:buBlip>
                <a:blip r:embed="rId2"/>
              </a:buBlip>
            </a:pPr>
            <a:r>
              <a:rPr b="0" lang="es-ES" sz="2600" spc="-1" strike="noStrike">
                <a:solidFill>
                  <a:srgbClr val="00000a"/>
                </a:solidFill>
                <a:latin typeface="Calibri"/>
                <a:ea typeface="Times New Roman"/>
              </a:rPr>
              <a:t>Ibuprofeno o paracetamol para el dolor.</a:t>
            </a:r>
            <a:endParaRPr b="0" lang="es-ES" sz="2600" spc="-1" strike="noStrike">
              <a:latin typeface="Calibri"/>
            </a:endParaRPr>
          </a:p>
          <a:p>
            <a:pPr marL="396720" indent="-396000">
              <a:lnSpc>
                <a:spcPct val="150000"/>
              </a:lnSpc>
              <a:spcBef>
                <a:spcPts val="641"/>
              </a:spcBef>
              <a:buSzPct val="100000"/>
              <a:buBlip>
                <a:blip r:embed="rId3"/>
              </a:buBlip>
            </a:pPr>
            <a:r>
              <a:rPr b="0" lang="es-ES" sz="2600" spc="-1" strike="noStrike">
                <a:solidFill>
                  <a:srgbClr val="00000a"/>
                </a:solidFill>
                <a:latin typeface="Calibri"/>
                <a:ea typeface="Times New Roman"/>
              </a:rPr>
              <a:t>Ácido hialurónico al 0,2% en gel, colutorio o spray. Se pone en la mucosa de la boca 3-4 veces al día, después de las comidas.</a:t>
            </a:r>
            <a:endParaRPr b="0" lang="es-ES" sz="2600" spc="-1" strike="noStrike">
              <a:latin typeface="Calibri"/>
            </a:endParaRPr>
          </a:p>
          <a:p>
            <a:pPr marL="396720" indent="-396000">
              <a:lnSpc>
                <a:spcPct val="150000"/>
              </a:lnSpc>
              <a:spcBef>
                <a:spcPts val="641"/>
              </a:spcBef>
              <a:buSzPct val="100000"/>
              <a:buBlip>
                <a:blip r:embed="rId4"/>
              </a:buBlip>
            </a:pPr>
            <a:r>
              <a:rPr b="0" lang="es-ES" sz="2600" spc="-1" strike="noStrike">
                <a:solidFill>
                  <a:srgbClr val="00000a"/>
                </a:solidFill>
                <a:latin typeface="Calibri"/>
                <a:ea typeface="Times New Roman"/>
              </a:rPr>
              <a:t>Carbenoxolona gel (</a:t>
            </a:r>
            <a:r>
              <a:rPr b="0" lang="es-ES" sz="2200" spc="-1" strike="noStrike">
                <a:solidFill>
                  <a:srgbClr val="00000a"/>
                </a:solidFill>
                <a:latin typeface="Calibri"/>
                <a:ea typeface="Times New Roman"/>
              </a:rPr>
              <a:t>no se puede usar en menores                     de 12 años).</a:t>
            </a:r>
            <a:endParaRPr b="0" lang="es-ES" sz="2200" spc="-1" strike="noStrike">
              <a:latin typeface="Calibri"/>
            </a:endParaRPr>
          </a:p>
        </p:txBody>
      </p:sp>
      <p:pic>
        <p:nvPicPr>
          <p:cNvPr id="136" name="Imagen 4" descr=""/>
          <p:cNvPicPr/>
          <p:nvPr/>
        </p:nvPicPr>
        <p:blipFill>
          <a:blip r:embed="rId5"/>
          <a:stretch/>
        </p:blipFill>
        <p:spPr>
          <a:xfrm>
            <a:off x="7707240" y="182880"/>
            <a:ext cx="1291680" cy="874800"/>
          </a:xfrm>
          <a:prstGeom prst="rect">
            <a:avLst/>
          </a:prstGeom>
          <a:ln w="9360">
            <a:noFill/>
          </a:ln>
        </p:spPr>
      </p:pic>
      <p:pic>
        <p:nvPicPr>
          <p:cNvPr id="137" name="Imagen 4" descr="Una caricatura de una persona&#10;&#10;Descripción generada automáticamente con confianza media"/>
          <p:cNvPicPr/>
          <p:nvPr/>
        </p:nvPicPr>
        <p:blipFill>
          <a:blip r:embed="rId6"/>
          <a:stretch/>
        </p:blipFill>
        <p:spPr>
          <a:xfrm>
            <a:off x="7569000" y="4464000"/>
            <a:ext cx="1368000" cy="1368000"/>
          </a:xfrm>
          <a:prstGeom prst="rect">
            <a:avLst/>
          </a:prstGeom>
          <a:ln w="0">
            <a:noFill/>
          </a:ln>
        </p:spPr>
      </p:pic>
      <p:pic>
        <p:nvPicPr>
          <p:cNvPr id="138" name="Imagen 3" descr=""/>
          <p:cNvPicPr/>
          <p:nvPr/>
        </p:nvPicPr>
        <p:blipFill>
          <a:blip r:embed="rId7"/>
          <a:stretch/>
        </p:blipFill>
        <p:spPr>
          <a:xfrm>
            <a:off x="7524720" y="6330960"/>
            <a:ext cx="1447200" cy="447120"/>
          </a:xfrm>
          <a:prstGeom prst="rect">
            <a:avLst/>
          </a:prstGeom>
          <a:ln w="9360">
            <a:noFill/>
          </a:ln>
        </p:spPr>
      </p:pic>
      <p:sp>
        <p:nvSpPr>
          <p:cNvPr id="139" name="CustomShape 2"/>
          <p:cNvSpPr/>
          <p:nvPr/>
        </p:nvSpPr>
        <p:spPr>
          <a:xfrm>
            <a:off x="179280" y="6202440"/>
            <a:ext cx="4430160" cy="57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ea typeface="DejaVu Sans"/>
              </a:rPr>
              <a:t>www.familiaysalud.es</a:t>
            </a:r>
            <a:endParaRPr b="0" lang="es-ES" sz="3200" spc="-1" strike="noStrike">
              <a:latin typeface="Arial"/>
            </a:endParaRPr>
          </a:p>
        </p:txBody>
      </p:sp>
      <p:sp>
        <p:nvSpPr>
          <p:cNvPr id="140" name="CustomShape 3"/>
          <p:cNvSpPr/>
          <p:nvPr/>
        </p:nvSpPr>
        <p:spPr>
          <a:xfrm>
            <a:off x="449280" y="360000"/>
            <a:ext cx="8381160" cy="608760"/>
          </a:xfrm>
          <a:prstGeom prst="rect">
            <a:avLst/>
          </a:prstGeom>
          <a:noFill/>
          <a:ln w="0">
            <a:noFill/>
          </a:ln>
        </p:spPr>
        <p:style>
          <a:lnRef idx="0"/>
          <a:fillRef idx="0"/>
          <a:effectRef idx="0"/>
          <a:fontRef idx="minor"/>
        </p:style>
        <p:txBody>
          <a:bodyPr lIns="0" rIns="0" tIns="0" bIns="0">
            <a:noAutofit/>
          </a:bodyPr>
          <a:p>
            <a:pPr algn="ctr">
              <a:lnSpc>
                <a:spcPct val="90000"/>
              </a:lnSpc>
            </a:pPr>
            <a:r>
              <a:rPr b="0" lang="es-ES" sz="4000" spc="-1" strike="noStrike">
                <a:solidFill>
                  <a:srgbClr val="000000"/>
                </a:solidFill>
                <a:latin typeface="Calibri"/>
                <a:ea typeface="DejaVu Sans"/>
              </a:rPr>
              <a:t>¿Cómo se tratan?</a:t>
            </a:r>
            <a:endParaRPr b="0" lang="es-ES" sz="4000" spc="-1" strike="noStrike">
              <a:latin typeface="Calibri"/>
            </a:endParaRPr>
          </a:p>
        </p:txBody>
      </p:sp>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8461</TotalTime>
  <Application>LibreOffice/7.0.5.2$Windows_X86_64 LibreOffice_project/64390860c6cd0aca4beafafcfd84613dd9dfb63a</Application>
  <AppVersion>15.0000</AppVersion>
  <Words>726</Words>
  <Paragraphs>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2021-06-01T22:52:49Z</dcterms:modified>
  <cp:revision>93</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1</vt:i4>
  </property>
  <property fmtid="{D5CDD505-2E9C-101B-9397-08002B2CF9AE}" pid="7" name="PresentationFormat">
    <vt:lpwstr>Presentación en pantalla (4:3)</vt:lpwstr>
  </property>
  <property fmtid="{D5CDD505-2E9C-101B-9397-08002B2CF9AE}" pid="8" name="ScaleCrop">
    <vt:bool>0</vt:bool>
  </property>
  <property fmtid="{D5CDD505-2E9C-101B-9397-08002B2CF9AE}" pid="9" name="ShareDoc">
    <vt:bool>0</vt:bool>
  </property>
  <property fmtid="{D5CDD505-2E9C-101B-9397-08002B2CF9AE}" pid="10" name="Slides">
    <vt:i4>13</vt:i4>
  </property>
</Properties>
</file>