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_rels/notesSlide1.xml.rels" ContentType="application/vnd.openxmlformats-package.relationships+xml"/>
  <Override PartName="/ppt/media/image28.png" ContentType="image/png"/>
  <Override PartName="/ppt/media/image1.jpeg" ContentType="image/jpeg"/>
  <Override PartName="/ppt/media/image38.png" ContentType="image/png"/>
  <Override PartName="/ppt/media/image2.jpeg" ContentType="image/jpeg"/>
  <Override PartName="/ppt/media/image8.png" ContentType="image/png"/>
  <Override PartName="/ppt/media/image48.png" ContentType="image/png"/>
  <Override PartName="/ppt/media/image3.jpeg" ContentType="image/jpeg"/>
  <Override PartName="/ppt/media/image5.png" ContentType="image/png"/>
  <Override PartName="/ppt/media/image71.png" ContentType="image/png"/>
  <Override PartName="/ppt/media/image4.jpeg" ContentType="image/jpeg"/>
  <Override PartName="/ppt/media/image58.png" ContentType="image/png"/>
  <Override PartName="/ppt/media/image6.png" ContentType="image/png"/>
  <Override PartName="/ppt/media/image7.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57.png" ContentType="image/png"/>
  <Override PartName="/ppt/media/image59.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0.png" ContentType="image/png"/>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s-ES" sz="4400" spc="-1" strike="noStrike">
                <a:latin typeface="Arial"/>
              </a:rPr>
              <a:t>Pulse para desplazar la diapositiva</a:t>
            </a:r>
            <a:endParaRPr b="0" lang="es-ES" sz="4400" spc="-1" strike="noStrike">
              <a:latin typeface="Arial"/>
            </a:endParaRPr>
          </a:p>
        </p:txBody>
      </p:sp>
      <p:sp>
        <p:nvSpPr>
          <p:cNvPr id="79"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80"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81"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82"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83"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AE9A9DB4-6F16-438D-A514-C72AA6260606}"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sldImg"/>
          </p:nvPr>
        </p:nvSpPr>
        <p:spPr>
          <a:xfrm>
            <a:off x="1371600" y="1143000"/>
            <a:ext cx="4114080" cy="3085560"/>
          </a:xfrm>
          <a:prstGeom prst="rect">
            <a:avLst/>
          </a:prstGeom>
        </p:spPr>
      </p:sp>
      <p:sp>
        <p:nvSpPr>
          <p:cNvPr id="158" name="PlaceHolder 2"/>
          <p:cNvSpPr>
            <a:spLocks noGrp="1"/>
          </p:cNvSpPr>
          <p:nvPr>
            <p:ph type="body"/>
          </p:nvPr>
        </p:nvSpPr>
        <p:spPr>
          <a:xfrm>
            <a:off x="685800" y="4400640"/>
            <a:ext cx="5485680" cy="3599640"/>
          </a:xfrm>
          <a:prstGeom prst="rect">
            <a:avLst/>
          </a:prstGeom>
        </p:spPr>
        <p:txBody>
          <a:bodyPr lIns="0" rIns="0" tIns="0" bIns="0">
            <a:noAutofit/>
          </a:bodyPr>
          <a:p>
            <a:endParaRPr b="0" lang="es-ES" sz="2000" spc="-1" strike="noStrike">
              <a:latin typeface="Arial"/>
            </a:endParaRPr>
          </a:p>
        </p:txBody>
      </p:sp>
      <p:sp>
        <p:nvSpPr>
          <p:cNvPr id="159" name="CustomShape 3"/>
          <p:cNvSpPr/>
          <p:nvPr/>
        </p:nvSpPr>
        <p:spPr>
          <a:xfrm>
            <a:off x="0" y="0"/>
            <a:ext cx="2971080" cy="457920"/>
          </a:xfrm>
          <a:prstGeom prst="rect">
            <a:avLst/>
          </a:prstGeom>
          <a:noFill/>
          <a:ln>
            <a:noFill/>
          </a:ln>
        </p:spPr>
        <p:style>
          <a:lnRef idx="0"/>
          <a:fillRef idx="0"/>
          <a:effectRef idx="0"/>
          <a:fontRef idx="minor"/>
        </p:style>
      </p:sp>
      <p:sp>
        <p:nvSpPr>
          <p:cNvPr id="160" name="CustomShape 4"/>
          <p:cNvSpPr/>
          <p:nvPr/>
        </p:nvSpPr>
        <p:spPr>
          <a:xfrm>
            <a:off x="3884760" y="0"/>
            <a:ext cx="2971080" cy="457920"/>
          </a:xfrm>
          <a:prstGeom prst="rect">
            <a:avLst/>
          </a:prstGeom>
          <a:noFill/>
          <a:ln>
            <a:noFill/>
          </a:ln>
        </p:spPr>
        <p:style>
          <a:lnRef idx="0"/>
          <a:fillRef idx="0"/>
          <a:effectRef idx="0"/>
          <a:fontRef idx="minor"/>
        </p:style>
        <p:txBody>
          <a:bodyPr lIns="90000" rIns="90000" tIns="45000" bIns="45000">
            <a:noAutofit/>
          </a:bodyPr>
          <a:p>
            <a:pPr algn="r">
              <a:lnSpc>
                <a:spcPct val="100000"/>
              </a:lnSpc>
            </a:pPr>
            <a:fld id="{13F757C0-7FAC-44D8-A0BB-33E70804F2CC}" type="datetime">
              <a:rPr b="0" lang="en-US" sz="1200" spc="-1" strike="noStrike">
                <a:solidFill>
                  <a:srgbClr val="000000"/>
                </a:solidFill>
                <a:latin typeface="Times New Roman"/>
              </a:rPr>
              <a:t>8/24/20</a:t>
            </a:fld>
            <a:r>
              <a:rPr b="0" lang="en-US" sz="1200" spc="-1" strike="noStrike">
                <a:solidFill>
                  <a:srgbClr val="000000"/>
                </a:solidFill>
                <a:latin typeface="Times New Roman"/>
              </a:rPr>
              <a:t> </a:t>
            </a:r>
            <a:fld id="{3747D29B-D713-43D6-BDA8-1069ED841453}" type="datetime12">
              <a:rPr b="0" lang="en-US" sz="1200" spc="-1" strike="noStrike">
                <a:solidFill>
                  <a:srgbClr val="000000"/>
                </a:solidFill>
                <a:latin typeface="Times New Roman"/>
              </a:rPr>
              <a:t>07:02 PM</a:t>
            </a:fld>
            <a:endParaRPr b="0" lang="es-ES" sz="1200" spc="-1" strike="noStrike">
              <a:latin typeface="Arial"/>
            </a:endParaRPr>
          </a:p>
        </p:txBody>
      </p:sp>
      <p:sp>
        <p:nvSpPr>
          <p:cNvPr id="161" name="CustomShape 5"/>
          <p:cNvSpPr/>
          <p:nvPr/>
        </p:nvSpPr>
        <p:spPr>
          <a:xfrm>
            <a:off x="0" y="8685360"/>
            <a:ext cx="6171480" cy="456480"/>
          </a:xfrm>
          <a:prstGeom prst="rect">
            <a:avLst/>
          </a:prstGeom>
          <a:noFill/>
          <a:ln>
            <a:noFill/>
          </a:ln>
        </p:spPr>
        <p:style>
          <a:lnRef idx="0"/>
          <a:fillRef idx="0"/>
          <a:effectRef idx="0"/>
          <a:fontRef idx="minor"/>
        </p:style>
        <p:txBody>
          <a:bodyPr lIns="90000" rIns="90000" tIns="45000" bIns="45000" anchor="b">
            <a:noAutofit/>
          </a:bodyPr>
          <a:p>
            <a:pPr>
              <a:lnSpc>
                <a:spcPct val="100000"/>
              </a:lnSpc>
            </a:pPr>
            <a:r>
              <a:rPr b="0" lang="en-US" sz="500" spc="-1" strike="noStrike">
                <a:solidFill>
                  <a:srgbClr val="000000"/>
                </a:solidFill>
                <a:latin typeface="Times New Roman"/>
              </a:rPr>
              <a:t>© 2007 Microsoft Corporation. Todos los derechos reservados. Microsoft, Windows, Windows Vista y otros nombres de productos son o podrían ser marcas registradas o marcas comerciales en los EE.UU. u otros países.</a:t>
            </a:r>
            <a:endParaRPr b="0" lang="es-ES" sz="500" spc="-1" strike="noStrike">
              <a:latin typeface="Arial"/>
            </a:endParaRPr>
          </a:p>
          <a:p>
            <a:pPr>
              <a:lnSpc>
                <a:spcPct val="100000"/>
              </a:lnSpc>
            </a:pPr>
            <a:r>
              <a:rPr b="0" lang="en-US" sz="500" spc="-1" strike="noStrike">
                <a:solidFill>
                  <a:srgbClr val="000000"/>
                </a:solidFill>
                <a:latin typeface="Times New Roman"/>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
              <a:rPr b="0" lang="en-US" sz="500" spc="-1" strike="noStrike">
                <a:solidFill>
                  <a:srgbClr val="000000"/>
                </a:solidFill>
                <a:latin typeface="Times New Roman"/>
              </a:rPr>
              <a:t>MICROSOFT NO FACILITA GARANTÍAS EXPRESAS, IMPLÍCITAS O ESTATUTORIAS EN RELACIÓN A LA INFORMACIÓN CONTENIDA EN ESTA PRESENTACIÓN.</a:t>
            </a:r>
            <a:endParaRPr b="0" lang="es-ES" sz="500" spc="-1" strike="noStrike">
              <a:latin typeface="Arial"/>
            </a:endParaRPr>
          </a:p>
          <a:p>
            <a:pPr>
              <a:lnSpc>
                <a:spcPct val="100000"/>
              </a:lnSpc>
            </a:pPr>
            <a:endParaRPr b="0" lang="es-ES" sz="500" spc="-1" strike="noStrike">
              <a:latin typeface="Arial"/>
            </a:endParaRPr>
          </a:p>
        </p:txBody>
      </p:sp>
      <p:sp>
        <p:nvSpPr>
          <p:cNvPr id="162" name="CustomShape 6"/>
          <p:cNvSpPr/>
          <p:nvPr/>
        </p:nvSpPr>
        <p:spPr>
          <a:xfrm>
            <a:off x="6172200" y="8685360"/>
            <a:ext cx="68364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A49AF90-538A-46E4-97BB-659268AE3042}" type="slidenum">
              <a:rPr b="0" lang="en-US" sz="1200" spc="-1" strike="noStrike">
                <a:solidFill>
                  <a:srgbClr val="000000"/>
                </a:solidFill>
                <a:latin typeface="Times New Roman"/>
              </a:rPr>
              <a:t>&lt;número&gt;</a:t>
            </a:fld>
            <a:endParaRPr b="0" lang="es-E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5"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26"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31"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3"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34"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35"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36"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37"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38"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5"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7"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8"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54"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6"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8"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2"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4"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65"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9"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70"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72"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73"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74"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75"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76"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77"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1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9"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1"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3"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0" name="Picture 25" descr="7-00029_BAK_v03TOP"/>
          <p:cNvPicPr/>
          <p:nvPr/>
        </p:nvPicPr>
        <p:blipFill>
          <a:blip r:embed="rId3"/>
          <a:stretch/>
        </p:blipFill>
        <p:spPr>
          <a:xfrm>
            <a:off x="-15840" y="6006960"/>
            <a:ext cx="9159120" cy="848520"/>
          </a:xfrm>
          <a:prstGeom prst="rect">
            <a:avLst/>
          </a:prstGeom>
          <a:ln w="9360">
            <a:noFill/>
          </a:ln>
        </p:spPr>
      </p:pic>
      <p:sp>
        <p:nvSpPr>
          <p:cNvPr id="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Pulse para editar el formato del texto de título</a:t>
            </a:r>
            <a:endParaRPr b="0" lang="es-ES" sz="4400" spc="-1" strike="noStrike">
              <a:latin typeface="Arial"/>
            </a:endParaRPr>
          </a:p>
        </p:txBody>
      </p:sp>
      <p:sp>
        <p:nvSpPr>
          <p:cNvPr id="2"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39" name="Picture 25" descr="7-00029_BAK_v03TOP"/>
          <p:cNvPicPr/>
          <p:nvPr/>
        </p:nvPicPr>
        <p:blipFill>
          <a:blip r:embed="rId3"/>
          <a:stretch/>
        </p:blipFill>
        <p:spPr>
          <a:xfrm>
            <a:off x="-15840" y="6006960"/>
            <a:ext cx="9159120" cy="848520"/>
          </a:xfrm>
          <a:prstGeom prst="rect">
            <a:avLst/>
          </a:prstGeom>
          <a:ln w="9360">
            <a:noFill/>
          </a:ln>
        </p:spPr>
      </p:pic>
      <p:sp>
        <p:nvSpPr>
          <p:cNvPr id="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Pulse para editar el formato del texto de título</a:t>
            </a:r>
            <a:endParaRPr b="0" lang="es-ES" sz="4400" spc="-1" strike="noStrike">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hyperlink" Target="https://www.familiaysalud.es/vivimos-sanos/higiene/higiene-general/el-calzado-infantil" TargetMode="External"/><Relationship Id="rId3" Type="http://schemas.openxmlformats.org/officeDocument/2006/relationships/image" Target="../media/image71.png"/><Relationship Id="rId4"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Imagen 3" descr=""/>
          <p:cNvPicPr/>
          <p:nvPr/>
        </p:nvPicPr>
        <p:blipFill>
          <a:blip r:embed="rId1"/>
          <a:stretch/>
        </p:blipFill>
        <p:spPr>
          <a:xfrm>
            <a:off x="7524720" y="6330960"/>
            <a:ext cx="1447200" cy="447120"/>
          </a:xfrm>
          <a:prstGeom prst="rect">
            <a:avLst/>
          </a:prstGeom>
          <a:ln w="9360">
            <a:noFill/>
          </a:ln>
        </p:spPr>
      </p:pic>
      <p:pic>
        <p:nvPicPr>
          <p:cNvPr id="85" name="Imagen 4" descr=""/>
          <p:cNvPicPr/>
          <p:nvPr/>
        </p:nvPicPr>
        <p:blipFill>
          <a:blip r:embed="rId2"/>
          <a:stretch/>
        </p:blipFill>
        <p:spPr>
          <a:xfrm>
            <a:off x="7559640" y="235080"/>
            <a:ext cx="1439280" cy="882000"/>
          </a:xfrm>
          <a:prstGeom prst="rect">
            <a:avLst/>
          </a:prstGeom>
          <a:ln w="9360">
            <a:noFill/>
          </a:ln>
        </p:spPr>
      </p:pic>
      <p:sp>
        <p:nvSpPr>
          <p:cNvPr id="86" name="CustomShape 1"/>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87" name="CustomShape 2"/>
          <p:cNvSpPr/>
          <p:nvPr/>
        </p:nvSpPr>
        <p:spPr>
          <a:xfrm>
            <a:off x="713160" y="1440000"/>
            <a:ext cx="7854480" cy="1430640"/>
          </a:xfrm>
          <a:prstGeom prst="rect">
            <a:avLst/>
          </a:prstGeom>
          <a:noFill/>
          <a:ln w="12600">
            <a:solidFill>
              <a:schemeClr val="tx1"/>
            </a:solidFill>
            <a:miter/>
          </a:ln>
        </p:spPr>
        <p:style>
          <a:lnRef idx="0"/>
          <a:fillRef idx="0"/>
          <a:effectRef idx="0"/>
          <a:fontRef idx="minor"/>
        </p:style>
        <p:txBody>
          <a:bodyPr lIns="90000" rIns="90000" tIns="45000" bIns="45000">
            <a:spAutoFit/>
          </a:bodyPr>
          <a:p>
            <a:pPr algn="ctr">
              <a:lnSpc>
                <a:spcPct val="100000"/>
              </a:lnSpc>
            </a:pPr>
            <a:r>
              <a:rPr b="1" lang="es-ES" sz="4400" spc="-1" strike="noStrike">
                <a:solidFill>
                  <a:srgbClr val="000000"/>
                </a:solidFill>
                <a:latin typeface="Arial"/>
                <a:ea typeface="DejaVu Sans"/>
              </a:rPr>
              <a:t>Deformidades de los pies en la infancia</a:t>
            </a:r>
            <a:endParaRPr b="0" lang="es-ES" sz="4400" spc="-1" strike="noStrike">
              <a:latin typeface="Arial"/>
            </a:endParaRPr>
          </a:p>
        </p:txBody>
      </p:sp>
      <p:sp>
        <p:nvSpPr>
          <p:cNvPr id="88" name="CustomShape 3"/>
          <p:cNvSpPr/>
          <p:nvPr/>
        </p:nvSpPr>
        <p:spPr>
          <a:xfrm>
            <a:off x="2880000" y="3384000"/>
            <a:ext cx="6606360" cy="1370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2400" spc="-1" strike="noStrike">
                <a:solidFill>
                  <a:srgbClr val="000000"/>
                </a:solidFill>
                <a:latin typeface="Arial"/>
                <a:ea typeface="Times New Roman"/>
              </a:rPr>
              <a:t>Pedro Gorrotxategi Gorrotxategi</a:t>
            </a:r>
            <a:r>
              <a:rPr b="0" lang="es-ES" sz="2000" spc="-1" strike="noStrike">
                <a:solidFill>
                  <a:srgbClr val="000000"/>
                </a:solidFill>
                <a:latin typeface="Arial"/>
                <a:ea typeface="Times New Roman"/>
              </a:rPr>
              <a:t>. Pediatra</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p:txBody>
      </p:sp>
      <p:pic>
        <p:nvPicPr>
          <p:cNvPr id="89" name="" descr=""/>
          <p:cNvPicPr/>
          <p:nvPr/>
        </p:nvPicPr>
        <p:blipFill>
          <a:blip r:embed="rId3"/>
          <a:stretch/>
        </p:blipFill>
        <p:spPr>
          <a:xfrm>
            <a:off x="7128000" y="4483080"/>
            <a:ext cx="1800000" cy="13489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665280" y="1325160"/>
            <a:ext cx="7813080" cy="3831120"/>
          </a:xfrm>
          <a:prstGeom prst="rect">
            <a:avLst/>
          </a:prstGeom>
          <a:noFill/>
          <a:ln w="9360">
            <a:noFill/>
          </a:ln>
        </p:spPr>
        <p:style>
          <a:lnRef idx="0"/>
          <a:fillRef idx="0"/>
          <a:effectRef idx="0"/>
          <a:fontRef idx="minor"/>
        </p:style>
        <p:txBody>
          <a:bodyPr lIns="0" rIns="0" tIns="0" bIns="0">
            <a:noAutofit/>
          </a:bodyPr>
          <a:p>
            <a:pPr marL="60480" indent="-456480">
              <a:lnSpc>
                <a:spcPct val="100000"/>
              </a:lnSpc>
              <a:spcBef>
                <a:spcPts val="601"/>
              </a:spcBef>
              <a:buSzPct val="100000"/>
              <a:buBlip>
                <a:blip r:embed="rId1"/>
              </a:buBlip>
            </a:pPr>
            <a:r>
              <a:rPr b="1" lang="es-ES" sz="2400" spc="-1" strike="noStrike">
                <a:solidFill>
                  <a:srgbClr val="000000"/>
                </a:solidFill>
                <a:latin typeface="Calibri"/>
              </a:rPr>
              <a:t> </a:t>
            </a:r>
            <a:r>
              <a:rPr b="1" lang="es-ES" sz="2400" spc="-1" strike="noStrike">
                <a:solidFill>
                  <a:srgbClr val="000000"/>
                </a:solidFill>
                <a:latin typeface="Calibri"/>
              </a:rPr>
              <a:t>La mayoría de las alteraciones de las piernas y los pies en los niños, se resuelven solas.</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2"/>
              </a:buBlip>
            </a:pPr>
            <a:r>
              <a:rPr b="1" lang="es-ES" sz="2400" spc="-1" strike="noStrike">
                <a:solidFill>
                  <a:srgbClr val="000000"/>
                </a:solidFill>
                <a:latin typeface="Calibri"/>
              </a:rPr>
              <a:t> </a:t>
            </a:r>
            <a:r>
              <a:rPr b="1" lang="es-ES" sz="2400" spc="-1" strike="noStrike">
                <a:solidFill>
                  <a:srgbClr val="000000"/>
                </a:solidFill>
                <a:latin typeface="Calibri"/>
              </a:rPr>
              <a:t>El dolor y la falta de flexibilidad son los síntomas más preocupantes.</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3"/>
              </a:buBlip>
            </a:pPr>
            <a:r>
              <a:rPr b="1" lang="es-ES" sz="2400" spc="-1" strike="noStrike">
                <a:solidFill>
                  <a:srgbClr val="000000"/>
                </a:solidFill>
                <a:latin typeface="Calibri"/>
              </a:rPr>
              <a:t> </a:t>
            </a:r>
            <a:r>
              <a:rPr b="1" lang="es-ES" sz="2400" spc="-1" strike="noStrike">
                <a:solidFill>
                  <a:srgbClr val="000000"/>
                </a:solidFill>
                <a:latin typeface="Calibri"/>
              </a:rPr>
              <a:t>En caso de dudas acudir al pediatra que realizará una valoración y le derivará al ortopeda infantil si es necesario.</a:t>
            </a:r>
            <a:endParaRPr b="0" lang="es-ES" sz="2400" spc="-1" strike="noStrike">
              <a:latin typeface="Arial"/>
            </a:endParaRPr>
          </a:p>
          <a:p>
            <a:pPr>
              <a:lnSpc>
                <a:spcPct val="100000"/>
              </a:lnSpc>
              <a:spcBef>
                <a:spcPts val="601"/>
              </a:spcBef>
            </a:pPr>
            <a:endParaRPr b="0" lang="es-ES" sz="2400" spc="-1" strike="noStrike">
              <a:latin typeface="Arial"/>
            </a:endParaRPr>
          </a:p>
        </p:txBody>
      </p:sp>
      <p:pic>
        <p:nvPicPr>
          <p:cNvPr id="149" name="Imagen 3" descr=""/>
          <p:cNvPicPr/>
          <p:nvPr/>
        </p:nvPicPr>
        <p:blipFill>
          <a:blip r:embed="rId4"/>
          <a:stretch/>
        </p:blipFill>
        <p:spPr>
          <a:xfrm>
            <a:off x="7524720" y="6330960"/>
            <a:ext cx="1447200" cy="447120"/>
          </a:xfrm>
          <a:prstGeom prst="rect">
            <a:avLst/>
          </a:prstGeom>
          <a:ln w="9360">
            <a:noFill/>
          </a:ln>
        </p:spPr>
      </p:pic>
      <p:pic>
        <p:nvPicPr>
          <p:cNvPr id="150" name="Imagen 4" descr=""/>
          <p:cNvPicPr/>
          <p:nvPr/>
        </p:nvPicPr>
        <p:blipFill>
          <a:blip r:embed="rId5"/>
          <a:stretch/>
        </p:blipFill>
        <p:spPr>
          <a:xfrm>
            <a:off x="7559640" y="235080"/>
            <a:ext cx="1439280" cy="882000"/>
          </a:xfrm>
          <a:prstGeom prst="rect">
            <a:avLst/>
          </a:prstGeom>
          <a:ln w="9360">
            <a:noFill/>
          </a:ln>
        </p:spPr>
      </p:pic>
      <p:sp>
        <p:nvSpPr>
          <p:cNvPr id="151"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52" name="CustomShape 3"/>
          <p:cNvSpPr/>
          <p:nvPr/>
        </p:nvSpPr>
        <p:spPr>
          <a:xfrm>
            <a:off x="792000" y="36000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161d32"/>
                </a:solidFill>
                <a:latin typeface="Calibri"/>
              </a:rPr>
              <a:t>Resumen final</a:t>
            </a:r>
            <a:endParaRPr b="0" lang="es-ES" sz="3600" spc="-1" strike="noStrike">
              <a:latin typeface="Arial"/>
            </a:endParaRPr>
          </a:p>
        </p:txBody>
      </p:sp>
      <p:pic>
        <p:nvPicPr>
          <p:cNvPr id="153" name="" descr=""/>
          <p:cNvPicPr/>
          <p:nvPr/>
        </p:nvPicPr>
        <p:blipFill>
          <a:blip r:embed="rId6"/>
          <a:stretch/>
        </p:blipFill>
        <p:spPr>
          <a:xfrm>
            <a:off x="7560000" y="4878720"/>
            <a:ext cx="1368000" cy="1025280"/>
          </a:xfrm>
          <a:prstGeom prst="rect">
            <a:avLst/>
          </a:prstGeom>
          <a:ln>
            <a:noFill/>
          </a:ln>
        </p:spPr>
      </p:pic>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864000" y="36576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161d32"/>
                </a:solidFill>
                <a:latin typeface="Calibri"/>
              </a:rPr>
              <a:t>Material adicional:</a:t>
            </a:r>
            <a:endParaRPr b="0" lang="es-ES" sz="3600" spc="-1" strike="noStrike">
              <a:latin typeface="Arial"/>
            </a:endParaRPr>
          </a:p>
        </p:txBody>
      </p:sp>
      <p:sp>
        <p:nvSpPr>
          <p:cNvPr id="155" name="CustomShape 2"/>
          <p:cNvSpPr/>
          <p:nvPr/>
        </p:nvSpPr>
        <p:spPr>
          <a:xfrm>
            <a:off x="380880" y="1413000"/>
            <a:ext cx="8381160" cy="1790640"/>
          </a:xfrm>
          <a:prstGeom prst="rect">
            <a:avLst/>
          </a:prstGeom>
          <a:noFill/>
          <a:ln w="9360">
            <a:noFill/>
          </a:ln>
        </p:spPr>
        <p:style>
          <a:lnRef idx="0"/>
          <a:fillRef idx="0"/>
          <a:effectRef idx="0"/>
          <a:fontRef idx="minor"/>
        </p:style>
        <p:txBody>
          <a:bodyPr lIns="0" rIns="0" tIns="0" bIns="0">
            <a:noAutofit/>
          </a:bodyPr>
          <a:p>
            <a:pPr marL="396720" indent="-396000">
              <a:lnSpc>
                <a:spcPct val="90000"/>
              </a:lnSpc>
              <a:spcBef>
                <a:spcPts val="561"/>
              </a:spcBef>
              <a:buSzPct val="100014"/>
              <a:buBlip>
                <a:blip r:embed="rId1"/>
              </a:buBlip>
            </a:pPr>
            <a:r>
              <a:rPr b="0" lang="es-ES" sz="2800" spc="-1" strike="noStrike" u="sng">
                <a:solidFill>
                  <a:srgbClr val="1d4775"/>
                </a:solidFill>
                <a:uFillTx/>
                <a:latin typeface="Calibri"/>
                <a:hlinkClick r:id="rId2"/>
              </a:rPr>
              <a:t>https://www.familiaysalud.es/vivimos-sanos/higiene/higiene-general/el-calzado-infantil</a:t>
            </a:r>
            <a:endParaRPr b="0" lang="es-ES" sz="2800" spc="-1" strike="noStrike">
              <a:latin typeface="Arial"/>
            </a:endParaRPr>
          </a:p>
          <a:p>
            <a:pPr>
              <a:lnSpc>
                <a:spcPct val="90000"/>
              </a:lnSpc>
              <a:spcBef>
                <a:spcPts val="561"/>
              </a:spcBef>
            </a:pPr>
            <a:endParaRPr b="0" lang="es-ES" sz="2800" spc="-1" strike="noStrike">
              <a:latin typeface="Arial"/>
            </a:endParaRPr>
          </a:p>
          <a:p>
            <a:pPr>
              <a:lnSpc>
                <a:spcPct val="90000"/>
              </a:lnSpc>
              <a:spcBef>
                <a:spcPts val="641"/>
              </a:spcBef>
            </a:pPr>
            <a:endParaRPr b="0" lang="es-ES" sz="2800" spc="-1" strike="noStrike">
              <a:latin typeface="Arial"/>
            </a:endParaRPr>
          </a:p>
        </p:txBody>
      </p:sp>
      <p:pic>
        <p:nvPicPr>
          <p:cNvPr id="156" name="" descr=""/>
          <p:cNvPicPr/>
          <p:nvPr/>
        </p:nvPicPr>
        <p:blipFill>
          <a:blip r:embed="rId3"/>
          <a:stretch/>
        </p:blipFill>
        <p:spPr>
          <a:xfrm>
            <a:off x="7533360" y="4870080"/>
            <a:ext cx="1368000" cy="1025280"/>
          </a:xfrm>
          <a:prstGeom prst="rect">
            <a:avLst/>
          </a:prstGeom>
          <a:ln>
            <a:noFill/>
          </a:ln>
        </p:spPr>
      </p:pic>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CustomShape 1"/>
          <p:cNvSpPr/>
          <p:nvPr/>
        </p:nvSpPr>
        <p:spPr>
          <a:xfrm>
            <a:off x="4680000" y="2232000"/>
            <a:ext cx="3124080" cy="2153880"/>
          </a:xfrm>
          <a:prstGeom prst="rect">
            <a:avLst/>
          </a:prstGeom>
          <a:noFill/>
          <a:ln w="9360">
            <a:solidFill>
              <a:srgbClr val="000000"/>
            </a:solidFill>
            <a:miter/>
          </a:ln>
        </p:spPr>
        <p:style>
          <a:lnRef idx="0"/>
          <a:fillRef idx="0"/>
          <a:effectRef idx="0"/>
          <a:fontRef idx="minor"/>
        </p:style>
        <p:txBody>
          <a:bodyPr lIns="0" rIns="0" tIns="0" bIns="0">
            <a:noAutofit/>
          </a:bodyPr>
          <a:p>
            <a:pPr>
              <a:lnSpc>
                <a:spcPct val="100000"/>
              </a:lnSpc>
              <a:spcBef>
                <a:spcPts val="601"/>
              </a:spcBef>
            </a:pPr>
            <a:r>
              <a:rPr b="1" lang="es-ES" sz="2400" spc="-1" strike="noStrike">
                <a:solidFill>
                  <a:srgbClr val="000000"/>
                </a:solidFill>
                <a:latin typeface="Calibri"/>
              </a:rPr>
              <a:t> </a:t>
            </a:r>
            <a:r>
              <a:rPr b="1" lang="es-ES" sz="2400" spc="-1" strike="noStrike">
                <a:solidFill>
                  <a:srgbClr val="000000"/>
                </a:solidFill>
                <a:latin typeface="Calibri"/>
              </a:rPr>
              <a:t>Las más frecuentes son: </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1"/>
              </a:buBlip>
            </a:pPr>
            <a:r>
              <a:rPr b="1" lang="es-ES" sz="2400" spc="-1" strike="noStrike">
                <a:solidFill>
                  <a:srgbClr val="000000"/>
                </a:solidFill>
                <a:latin typeface="Calibri"/>
              </a:rPr>
              <a:t> </a:t>
            </a:r>
            <a:r>
              <a:rPr b="1" lang="es-ES" sz="2400" spc="-1" strike="noStrike">
                <a:solidFill>
                  <a:srgbClr val="000000"/>
                </a:solidFill>
                <a:latin typeface="Calibri"/>
              </a:rPr>
              <a:t>Metatarso varo</a:t>
            </a:r>
            <a:endParaRPr b="0" lang="es-ES" sz="2400" spc="-1" strike="noStrike">
              <a:latin typeface="Arial"/>
            </a:endParaRPr>
          </a:p>
          <a:p>
            <a:pPr marL="60480" indent="-456480">
              <a:lnSpc>
                <a:spcPct val="100000"/>
              </a:lnSpc>
              <a:spcBef>
                <a:spcPts val="601"/>
              </a:spcBef>
              <a:buSzPct val="100000"/>
              <a:buBlip>
                <a:blip r:embed="rId2"/>
              </a:buBlip>
            </a:pPr>
            <a:r>
              <a:rPr b="1" lang="es-ES" sz="2400" spc="-1" strike="noStrike">
                <a:solidFill>
                  <a:srgbClr val="000000"/>
                </a:solidFill>
                <a:latin typeface="Calibri"/>
              </a:rPr>
              <a:t> </a:t>
            </a:r>
            <a:r>
              <a:rPr b="1" lang="es-ES" sz="2400" spc="-1" strike="noStrike">
                <a:solidFill>
                  <a:srgbClr val="000000"/>
                </a:solidFill>
                <a:latin typeface="Calibri"/>
              </a:rPr>
              <a:t>Pie talo</a:t>
            </a:r>
            <a:endParaRPr b="0" lang="es-ES" sz="2400" spc="-1" strike="noStrike">
              <a:latin typeface="Arial"/>
            </a:endParaRPr>
          </a:p>
          <a:p>
            <a:pPr marL="60480" indent="-456480">
              <a:lnSpc>
                <a:spcPct val="100000"/>
              </a:lnSpc>
              <a:spcBef>
                <a:spcPts val="601"/>
              </a:spcBef>
              <a:buSzPct val="100000"/>
              <a:buBlip>
                <a:blip r:embed="rId3"/>
              </a:buBlip>
            </a:pPr>
            <a:r>
              <a:rPr b="1" lang="es-ES" sz="2400" spc="-1" strike="noStrike">
                <a:solidFill>
                  <a:srgbClr val="000000"/>
                </a:solidFill>
                <a:latin typeface="Calibri"/>
              </a:rPr>
              <a:t> </a:t>
            </a:r>
            <a:r>
              <a:rPr b="1" lang="es-ES" sz="2400" spc="-1" strike="noStrike">
                <a:solidFill>
                  <a:srgbClr val="000000"/>
                </a:solidFill>
                <a:latin typeface="Calibri"/>
              </a:rPr>
              <a:t>Pie zambo</a:t>
            </a:r>
            <a:endParaRPr b="0" lang="es-ES" sz="2400" spc="-1" strike="noStrike">
              <a:latin typeface="Arial"/>
            </a:endParaRPr>
          </a:p>
        </p:txBody>
      </p:sp>
      <p:pic>
        <p:nvPicPr>
          <p:cNvPr id="91" name="Imagen 3" descr=""/>
          <p:cNvPicPr/>
          <p:nvPr/>
        </p:nvPicPr>
        <p:blipFill>
          <a:blip r:embed="rId4"/>
          <a:stretch/>
        </p:blipFill>
        <p:spPr>
          <a:xfrm>
            <a:off x="7524720" y="6330960"/>
            <a:ext cx="1447200" cy="447120"/>
          </a:xfrm>
          <a:prstGeom prst="rect">
            <a:avLst/>
          </a:prstGeom>
          <a:ln w="9360">
            <a:noFill/>
          </a:ln>
        </p:spPr>
      </p:pic>
      <p:pic>
        <p:nvPicPr>
          <p:cNvPr id="92" name="Imagen 4" descr=""/>
          <p:cNvPicPr/>
          <p:nvPr/>
        </p:nvPicPr>
        <p:blipFill>
          <a:blip r:embed="rId5"/>
          <a:stretch/>
        </p:blipFill>
        <p:spPr>
          <a:xfrm>
            <a:off x="7559640" y="235080"/>
            <a:ext cx="1439280" cy="882000"/>
          </a:xfrm>
          <a:prstGeom prst="rect">
            <a:avLst/>
          </a:prstGeom>
          <a:ln w="9360">
            <a:noFill/>
          </a:ln>
        </p:spPr>
      </p:pic>
      <p:sp>
        <p:nvSpPr>
          <p:cNvPr id="93"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94" name="CustomShape 3"/>
          <p:cNvSpPr/>
          <p:nvPr/>
        </p:nvSpPr>
        <p:spPr>
          <a:xfrm>
            <a:off x="186480" y="576000"/>
            <a:ext cx="8381160" cy="116280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000000"/>
                </a:solidFill>
                <a:latin typeface="Calibri"/>
              </a:rPr>
              <a:t>Deformidades de los pies del recién nacido</a:t>
            </a:r>
            <a:br/>
            <a:endParaRPr b="0" lang="es-ES" sz="3600" spc="-1" strike="noStrike">
              <a:latin typeface="Arial"/>
            </a:endParaRPr>
          </a:p>
        </p:txBody>
      </p:sp>
      <p:pic>
        <p:nvPicPr>
          <p:cNvPr id="95" name="Imagen 8" descr="C:\Users\15942502Y\Documents\familia y salud\pies.png"/>
          <p:cNvPicPr/>
          <p:nvPr/>
        </p:nvPicPr>
        <p:blipFill>
          <a:blip r:embed="rId6"/>
          <a:stretch/>
        </p:blipFill>
        <p:spPr>
          <a:xfrm>
            <a:off x="864000" y="2088000"/>
            <a:ext cx="3497760" cy="2447280"/>
          </a:xfrm>
          <a:prstGeom prst="rect">
            <a:avLst/>
          </a:prstGeom>
          <a:ln>
            <a:noFill/>
          </a:ln>
        </p:spPr>
      </p:pic>
      <p:pic>
        <p:nvPicPr>
          <p:cNvPr id="96" name="" descr=""/>
          <p:cNvPicPr/>
          <p:nvPr/>
        </p:nvPicPr>
        <p:blipFill>
          <a:blip r:embed="rId7"/>
          <a:stretch/>
        </p:blipFill>
        <p:spPr>
          <a:xfrm>
            <a:off x="7560000" y="4807080"/>
            <a:ext cx="1368000" cy="1025280"/>
          </a:xfrm>
          <a:prstGeom prst="rect">
            <a:avLst/>
          </a:prstGeom>
          <a:ln>
            <a:noFill/>
          </a:ln>
        </p:spPr>
      </p:pic>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CustomShape 1"/>
          <p:cNvSpPr/>
          <p:nvPr/>
        </p:nvSpPr>
        <p:spPr>
          <a:xfrm>
            <a:off x="2187720" y="1232280"/>
            <a:ext cx="6701040" cy="4523760"/>
          </a:xfrm>
          <a:prstGeom prst="rect">
            <a:avLst/>
          </a:prstGeom>
          <a:noFill/>
          <a:ln w="9360">
            <a:solidFill>
              <a:srgbClr val="000000"/>
            </a:solidFill>
            <a:miter/>
          </a:ln>
        </p:spPr>
        <p:style>
          <a:lnRef idx="0"/>
          <a:fillRef idx="0"/>
          <a:effectRef idx="0"/>
          <a:fontRef idx="minor"/>
        </p:style>
        <p:txBody>
          <a:bodyPr lIns="0" rIns="0" tIns="0" bIns="0">
            <a:noAutofit/>
          </a:bodyPr>
          <a:p>
            <a:pPr marL="60480" indent="-456480">
              <a:lnSpc>
                <a:spcPct val="100000"/>
              </a:lnSpc>
              <a:spcBef>
                <a:spcPts val="601"/>
              </a:spcBef>
              <a:buSzPct val="100000"/>
              <a:buBlip>
                <a:blip r:embed="rId1"/>
              </a:buBlip>
            </a:pPr>
            <a:r>
              <a:rPr b="0" lang="es-ES" sz="2400" spc="-1" strike="noStrike">
                <a:solidFill>
                  <a:srgbClr val="000000"/>
                </a:solidFill>
                <a:latin typeface="Calibri"/>
              </a:rPr>
              <a:t>Metatarso varo: la más frecuente.</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2"/>
              </a:buBlip>
            </a:pPr>
            <a:r>
              <a:rPr b="0" lang="es-ES" sz="2400" spc="-1" strike="noStrike">
                <a:solidFill>
                  <a:srgbClr val="000000"/>
                </a:solidFill>
                <a:latin typeface="Calibri"/>
              </a:rPr>
              <a:t>La parte anterior del pie está desviada hacia adentro.</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3"/>
              </a:buBlip>
            </a:pPr>
            <a:r>
              <a:rPr b="0" lang="es-ES" sz="2400" spc="-1" strike="noStrike">
                <a:solidFill>
                  <a:srgbClr val="000000"/>
                </a:solidFill>
                <a:latin typeface="Calibri"/>
              </a:rPr>
              <a:t>Si es flexible se soluciona espontáneamente. Se pueden hacer ejercicios: manteniendo el talón fijo, desviar el pie hacia afuera.</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4"/>
              </a:buBlip>
            </a:pPr>
            <a:r>
              <a:rPr b="0" lang="es-ES" sz="2400" spc="-1" strike="noStrike">
                <a:solidFill>
                  <a:srgbClr val="000000"/>
                </a:solidFill>
                <a:latin typeface="Calibri"/>
              </a:rPr>
              <a:t>Si es rígido lo tiene que ver el ortopeda                     en los dos primeros meses.</a:t>
            </a:r>
            <a:endParaRPr b="0" lang="es-ES" sz="2400" spc="-1" strike="noStrike">
              <a:latin typeface="Arial"/>
            </a:endParaRPr>
          </a:p>
        </p:txBody>
      </p:sp>
      <p:pic>
        <p:nvPicPr>
          <p:cNvPr id="98" name="Imagen 3" descr=""/>
          <p:cNvPicPr/>
          <p:nvPr/>
        </p:nvPicPr>
        <p:blipFill>
          <a:blip r:embed="rId5"/>
          <a:stretch/>
        </p:blipFill>
        <p:spPr>
          <a:xfrm>
            <a:off x="7524720" y="6330960"/>
            <a:ext cx="1447200" cy="447120"/>
          </a:xfrm>
          <a:prstGeom prst="rect">
            <a:avLst/>
          </a:prstGeom>
          <a:ln w="9360">
            <a:noFill/>
          </a:ln>
        </p:spPr>
      </p:pic>
      <p:pic>
        <p:nvPicPr>
          <p:cNvPr id="99" name="Imagen 4" descr=""/>
          <p:cNvPicPr/>
          <p:nvPr/>
        </p:nvPicPr>
        <p:blipFill>
          <a:blip r:embed="rId6"/>
          <a:stretch/>
        </p:blipFill>
        <p:spPr>
          <a:xfrm>
            <a:off x="7559640" y="235080"/>
            <a:ext cx="1439280" cy="882000"/>
          </a:xfrm>
          <a:prstGeom prst="rect">
            <a:avLst/>
          </a:prstGeom>
          <a:ln w="9360">
            <a:noFill/>
          </a:ln>
        </p:spPr>
      </p:pic>
      <p:sp>
        <p:nvSpPr>
          <p:cNvPr id="100"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01" name="CustomShape 3"/>
          <p:cNvSpPr/>
          <p:nvPr/>
        </p:nvSpPr>
        <p:spPr>
          <a:xfrm>
            <a:off x="179280" y="348840"/>
            <a:ext cx="8381160" cy="116280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000000"/>
                </a:solidFill>
                <a:latin typeface="Calibri"/>
              </a:rPr>
              <a:t>Deformidades de los pies del recién nacido</a:t>
            </a:r>
            <a:br/>
            <a:endParaRPr b="0" lang="es-ES" sz="3600" spc="-1" strike="noStrike">
              <a:latin typeface="Arial"/>
            </a:endParaRPr>
          </a:p>
        </p:txBody>
      </p:sp>
      <p:pic>
        <p:nvPicPr>
          <p:cNvPr id="102" name="Imagen 8" descr="C:\Users\15942502Y\Documents\familia y salud\pies.png"/>
          <p:cNvPicPr/>
          <p:nvPr/>
        </p:nvPicPr>
        <p:blipFill>
          <a:blip r:embed="rId7"/>
          <a:srcRect l="0" t="0" r="61991" b="0"/>
          <a:stretch/>
        </p:blipFill>
        <p:spPr>
          <a:xfrm>
            <a:off x="144000" y="1800000"/>
            <a:ext cx="1886040" cy="2962440"/>
          </a:xfrm>
          <a:prstGeom prst="rect">
            <a:avLst/>
          </a:prstGeom>
          <a:ln>
            <a:solidFill>
              <a:schemeClr val="tx1"/>
            </a:solidFill>
          </a:ln>
        </p:spPr>
      </p:pic>
      <p:pic>
        <p:nvPicPr>
          <p:cNvPr id="103" name="" descr=""/>
          <p:cNvPicPr/>
          <p:nvPr/>
        </p:nvPicPr>
        <p:blipFill>
          <a:blip r:embed="rId8"/>
          <a:stretch/>
        </p:blipFill>
        <p:spPr>
          <a:xfrm>
            <a:off x="7560000" y="5112000"/>
            <a:ext cx="1368000" cy="1025280"/>
          </a:xfrm>
          <a:prstGeom prst="rect">
            <a:avLst/>
          </a:prstGeom>
          <a:ln>
            <a:noFill/>
          </a:ln>
        </p:spPr>
      </p:pic>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CustomShape 1"/>
          <p:cNvSpPr/>
          <p:nvPr/>
        </p:nvSpPr>
        <p:spPr>
          <a:xfrm>
            <a:off x="2232720" y="1117440"/>
            <a:ext cx="5787720" cy="4523760"/>
          </a:xfrm>
          <a:prstGeom prst="rect">
            <a:avLst/>
          </a:prstGeom>
          <a:noFill/>
          <a:ln w="9360">
            <a:solidFill>
              <a:srgbClr val="000000"/>
            </a:solidFill>
            <a:miter/>
          </a:ln>
        </p:spPr>
        <p:style>
          <a:lnRef idx="0"/>
          <a:fillRef idx="0"/>
          <a:effectRef idx="0"/>
          <a:fontRef idx="minor"/>
        </p:style>
        <p:txBody>
          <a:bodyPr lIns="0" rIns="0" tIns="0" bIns="0">
            <a:noAutofit/>
          </a:bodyPr>
          <a:p>
            <a:pPr marL="216000" indent="-396000">
              <a:lnSpc>
                <a:spcPct val="100000"/>
              </a:lnSpc>
              <a:spcBef>
                <a:spcPts val="601"/>
              </a:spcBef>
              <a:buSzPct val="100000"/>
              <a:buBlip>
                <a:blip r:embed="rId1"/>
              </a:buBlip>
            </a:pPr>
            <a:r>
              <a:rPr b="0" lang="es-ES" sz="2400" spc="-1" strike="noStrike">
                <a:solidFill>
                  <a:srgbClr val="000000"/>
                </a:solidFill>
                <a:latin typeface="Calibri"/>
              </a:rPr>
              <a:t>Pie talo: el pie está flexionado. </a:t>
            </a:r>
            <a:endParaRPr b="0" lang="es-ES" sz="2400" spc="-1" strike="noStrike">
              <a:latin typeface="Arial"/>
            </a:endParaRPr>
          </a:p>
          <a:p>
            <a:pPr>
              <a:lnSpc>
                <a:spcPct val="100000"/>
              </a:lnSpc>
              <a:spcBef>
                <a:spcPts val="601"/>
              </a:spcBef>
            </a:pPr>
            <a:endParaRPr b="0" lang="es-ES" sz="2400" spc="-1" strike="noStrike">
              <a:latin typeface="Arial"/>
            </a:endParaRPr>
          </a:p>
          <a:p>
            <a:pPr marL="216000" indent="-396000">
              <a:lnSpc>
                <a:spcPct val="100000"/>
              </a:lnSpc>
              <a:spcBef>
                <a:spcPts val="601"/>
              </a:spcBef>
              <a:buSzPct val="100000"/>
              <a:buBlip>
                <a:blip r:embed="rId2"/>
              </a:buBlip>
            </a:pPr>
            <a:r>
              <a:rPr b="0" lang="es-ES" sz="2400" spc="-1" strike="noStrike">
                <a:solidFill>
                  <a:srgbClr val="000000"/>
                </a:solidFill>
                <a:latin typeface="Calibri"/>
              </a:rPr>
              <a:t>En ocasiones la punta del pie llega a tocar la parte anterior de la pierna </a:t>
            </a:r>
            <a:endParaRPr b="0" lang="es-ES" sz="2400" spc="-1" strike="noStrike">
              <a:latin typeface="Arial"/>
            </a:endParaRPr>
          </a:p>
          <a:p>
            <a:pPr>
              <a:lnSpc>
                <a:spcPct val="100000"/>
              </a:lnSpc>
              <a:spcBef>
                <a:spcPts val="601"/>
              </a:spcBef>
            </a:pPr>
            <a:endParaRPr b="0" lang="es-ES" sz="2400" spc="-1" strike="noStrike">
              <a:latin typeface="Arial"/>
            </a:endParaRPr>
          </a:p>
          <a:p>
            <a:pPr marL="216000" indent="-396000">
              <a:lnSpc>
                <a:spcPct val="100000"/>
              </a:lnSpc>
              <a:spcBef>
                <a:spcPts val="601"/>
              </a:spcBef>
              <a:buSzPct val="100000"/>
              <a:buBlip>
                <a:blip r:embed="rId3"/>
              </a:buBlip>
            </a:pPr>
            <a:r>
              <a:rPr b="0" lang="es-ES" sz="2400" spc="-1" strike="noStrike">
                <a:solidFill>
                  <a:srgbClr val="000000"/>
                </a:solidFill>
                <a:latin typeface="Calibri"/>
              </a:rPr>
              <a:t>Se suele resolver, en general antes de los 3 meses.</a:t>
            </a:r>
            <a:endParaRPr b="0" lang="es-ES" sz="2400" spc="-1" strike="noStrike">
              <a:latin typeface="Arial"/>
            </a:endParaRPr>
          </a:p>
          <a:p>
            <a:pPr>
              <a:lnSpc>
                <a:spcPct val="100000"/>
              </a:lnSpc>
              <a:spcBef>
                <a:spcPts val="601"/>
              </a:spcBef>
            </a:pPr>
            <a:endParaRPr b="0" lang="es-ES" sz="2400" spc="-1" strike="noStrike">
              <a:latin typeface="Arial"/>
            </a:endParaRPr>
          </a:p>
          <a:p>
            <a:pPr marL="216000" indent="-396000">
              <a:lnSpc>
                <a:spcPct val="100000"/>
              </a:lnSpc>
              <a:spcBef>
                <a:spcPts val="601"/>
              </a:spcBef>
              <a:buSzPct val="100000"/>
              <a:buBlip>
                <a:blip r:embed="rId4"/>
              </a:buBlip>
            </a:pPr>
            <a:r>
              <a:rPr b="0" lang="es-ES" sz="2400" spc="-1" strike="noStrike">
                <a:solidFill>
                  <a:srgbClr val="000000"/>
                </a:solidFill>
                <a:latin typeface="Calibri"/>
              </a:rPr>
              <a:t>Se pueden hacer ejercicios de estiramiento. Varias veces al día, coincidiendo con            cada cambio de pañal.</a:t>
            </a:r>
            <a:endParaRPr b="0" lang="es-ES" sz="2400" spc="-1" strike="noStrike">
              <a:latin typeface="Arial"/>
            </a:endParaRPr>
          </a:p>
        </p:txBody>
      </p:sp>
      <p:pic>
        <p:nvPicPr>
          <p:cNvPr id="105" name="Imagen 3" descr=""/>
          <p:cNvPicPr/>
          <p:nvPr/>
        </p:nvPicPr>
        <p:blipFill>
          <a:blip r:embed="rId5"/>
          <a:stretch/>
        </p:blipFill>
        <p:spPr>
          <a:xfrm>
            <a:off x="7524720" y="6330960"/>
            <a:ext cx="1447200" cy="447120"/>
          </a:xfrm>
          <a:prstGeom prst="rect">
            <a:avLst/>
          </a:prstGeom>
          <a:ln w="9360">
            <a:noFill/>
          </a:ln>
        </p:spPr>
      </p:pic>
      <p:pic>
        <p:nvPicPr>
          <p:cNvPr id="106" name="Imagen 4" descr=""/>
          <p:cNvPicPr/>
          <p:nvPr/>
        </p:nvPicPr>
        <p:blipFill>
          <a:blip r:embed="rId6"/>
          <a:stretch/>
        </p:blipFill>
        <p:spPr>
          <a:xfrm>
            <a:off x="7559640" y="235080"/>
            <a:ext cx="1439280" cy="882000"/>
          </a:xfrm>
          <a:prstGeom prst="rect">
            <a:avLst/>
          </a:prstGeom>
          <a:ln w="9360">
            <a:noFill/>
          </a:ln>
        </p:spPr>
      </p:pic>
      <p:sp>
        <p:nvSpPr>
          <p:cNvPr id="107"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08" name="CustomShape 3"/>
          <p:cNvSpPr/>
          <p:nvPr/>
        </p:nvSpPr>
        <p:spPr>
          <a:xfrm>
            <a:off x="179280" y="28800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000000"/>
                </a:solidFill>
                <a:latin typeface="Calibri"/>
              </a:rPr>
              <a:t>Deformidades de los pies del recién nacido</a:t>
            </a:r>
            <a:endParaRPr b="0" lang="es-ES" sz="3600" spc="-1" strike="noStrike">
              <a:latin typeface="Arial"/>
            </a:endParaRPr>
          </a:p>
        </p:txBody>
      </p:sp>
      <p:pic>
        <p:nvPicPr>
          <p:cNvPr id="109" name="Imagen 8" descr="C:\Users\15942502Y\Documents\familia y salud\pies.png"/>
          <p:cNvPicPr/>
          <p:nvPr/>
        </p:nvPicPr>
        <p:blipFill>
          <a:blip r:embed="rId7"/>
          <a:srcRect l="36993" t="0" r="32806" b="0"/>
          <a:stretch/>
        </p:blipFill>
        <p:spPr>
          <a:xfrm>
            <a:off x="144000" y="1697040"/>
            <a:ext cx="1978560" cy="3126600"/>
          </a:xfrm>
          <a:prstGeom prst="rect">
            <a:avLst/>
          </a:prstGeom>
          <a:ln>
            <a:solidFill>
              <a:schemeClr val="tx1"/>
            </a:solidFill>
          </a:ln>
        </p:spPr>
      </p:pic>
      <p:pic>
        <p:nvPicPr>
          <p:cNvPr id="110" name="" descr=""/>
          <p:cNvPicPr/>
          <p:nvPr/>
        </p:nvPicPr>
        <p:blipFill>
          <a:blip r:embed="rId8"/>
          <a:stretch/>
        </p:blipFill>
        <p:spPr>
          <a:xfrm>
            <a:off x="7560000" y="5094720"/>
            <a:ext cx="1368000" cy="1025280"/>
          </a:xfrm>
          <a:prstGeom prst="rect">
            <a:avLst/>
          </a:prstGeom>
          <a:ln>
            <a:noFill/>
          </a:ln>
        </p:spPr>
      </p:pic>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CustomShape 1"/>
          <p:cNvSpPr/>
          <p:nvPr/>
        </p:nvSpPr>
        <p:spPr>
          <a:xfrm>
            <a:off x="2136600" y="1312200"/>
            <a:ext cx="6643080" cy="4600440"/>
          </a:xfrm>
          <a:prstGeom prst="rect">
            <a:avLst/>
          </a:prstGeom>
          <a:noFill/>
          <a:ln w="9360">
            <a:solidFill>
              <a:srgbClr val="000000"/>
            </a:solidFill>
            <a:miter/>
          </a:ln>
        </p:spPr>
        <p:style>
          <a:lnRef idx="0"/>
          <a:fillRef idx="0"/>
          <a:effectRef idx="0"/>
          <a:fontRef idx="minor"/>
        </p:style>
        <p:txBody>
          <a:bodyPr lIns="0" rIns="0" tIns="0" bIns="0">
            <a:noAutofit/>
          </a:bodyPr>
          <a:p>
            <a:pPr marL="216000" indent="-396000">
              <a:lnSpc>
                <a:spcPct val="100000"/>
              </a:lnSpc>
              <a:spcBef>
                <a:spcPts val="601"/>
              </a:spcBef>
              <a:buSzPct val="100000"/>
              <a:buBlip>
                <a:blip r:embed="rId1"/>
              </a:buBlip>
            </a:pPr>
            <a:r>
              <a:rPr b="0" lang="es-ES" sz="2400" spc="-1" strike="noStrike">
                <a:solidFill>
                  <a:srgbClr val="000000"/>
                </a:solidFill>
                <a:latin typeface="Calibri"/>
              </a:rPr>
              <a:t>Pie zambo: es la alteración congénita más grave. </a:t>
            </a:r>
            <a:endParaRPr b="0" lang="es-ES" sz="2400" spc="-1" strike="noStrike">
              <a:latin typeface="Arial"/>
            </a:endParaRPr>
          </a:p>
          <a:p>
            <a:pPr marL="216000" indent="-396000">
              <a:lnSpc>
                <a:spcPct val="100000"/>
              </a:lnSpc>
              <a:spcBef>
                <a:spcPts val="601"/>
              </a:spcBef>
              <a:buSzPct val="100000"/>
              <a:buBlip>
                <a:blip r:embed="rId2"/>
              </a:buBlip>
            </a:pPr>
            <a:r>
              <a:rPr b="0" lang="es-ES" sz="2400" spc="-1" strike="noStrike">
                <a:solidFill>
                  <a:srgbClr val="000000"/>
                </a:solidFill>
                <a:latin typeface="Calibri"/>
              </a:rPr>
              <a:t>El pie está desviado hacia abajo, hacia adentro y la punta del pie hacia arriba. </a:t>
            </a:r>
            <a:endParaRPr b="0" lang="es-ES" sz="2400" spc="-1" strike="noStrike">
              <a:latin typeface="Arial"/>
            </a:endParaRPr>
          </a:p>
          <a:p>
            <a:pPr marL="216000" indent="-396000">
              <a:lnSpc>
                <a:spcPct val="100000"/>
              </a:lnSpc>
              <a:spcBef>
                <a:spcPts val="601"/>
              </a:spcBef>
              <a:buSzPct val="100000"/>
              <a:buBlip>
                <a:blip r:embed="rId3"/>
              </a:buBlip>
            </a:pPr>
            <a:r>
              <a:rPr b="0" lang="es-ES" sz="2400" spc="-1" strike="noStrike">
                <a:solidFill>
                  <a:srgbClr val="000000"/>
                </a:solidFill>
                <a:latin typeface="Calibri"/>
              </a:rPr>
              <a:t>El tratamiento lo tiene que llevar un especialista en ortopedia infantil, desde el nacimiento, realizando:</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Primero manipulaciones.</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Luego yesos que se van cambiando.</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En ocasiones pequeñas operaciones.</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También se usan botas ortopédicas </a:t>
            </a:r>
            <a:r>
              <a:rPr b="0" lang="es-ES" sz="2400" spc="-1" strike="noStrike">
                <a:solidFill>
                  <a:srgbClr val="000000"/>
                </a:solidFill>
                <a:latin typeface="Calibri"/>
              </a:rPr>
              <a:t>	</a:t>
            </a:r>
            <a:r>
              <a:rPr b="0" lang="es-ES" sz="2400" spc="-1" strike="noStrike">
                <a:solidFill>
                  <a:srgbClr val="000000"/>
                </a:solidFill>
                <a:latin typeface="Calibri"/>
              </a:rPr>
              <a:t>especiales. </a:t>
            </a:r>
            <a:endParaRPr b="0" lang="es-ES" sz="2400" spc="-1" strike="noStrike">
              <a:latin typeface="Arial"/>
            </a:endParaRPr>
          </a:p>
          <a:p>
            <a:pPr>
              <a:lnSpc>
                <a:spcPct val="100000"/>
              </a:lnSpc>
              <a:spcBef>
                <a:spcPts val="601"/>
              </a:spcBef>
            </a:pPr>
            <a:endParaRPr b="0" lang="es-ES" sz="2400" spc="-1" strike="noStrike">
              <a:latin typeface="Arial"/>
            </a:endParaRPr>
          </a:p>
        </p:txBody>
      </p:sp>
      <p:pic>
        <p:nvPicPr>
          <p:cNvPr id="112" name="Imagen 3" descr=""/>
          <p:cNvPicPr/>
          <p:nvPr/>
        </p:nvPicPr>
        <p:blipFill>
          <a:blip r:embed="rId4"/>
          <a:stretch/>
        </p:blipFill>
        <p:spPr>
          <a:xfrm>
            <a:off x="7524720" y="6330960"/>
            <a:ext cx="1447200" cy="447120"/>
          </a:xfrm>
          <a:prstGeom prst="rect">
            <a:avLst/>
          </a:prstGeom>
          <a:ln w="9360">
            <a:noFill/>
          </a:ln>
        </p:spPr>
      </p:pic>
      <p:pic>
        <p:nvPicPr>
          <p:cNvPr id="113" name="Imagen 4" descr=""/>
          <p:cNvPicPr/>
          <p:nvPr/>
        </p:nvPicPr>
        <p:blipFill>
          <a:blip r:embed="rId5"/>
          <a:stretch/>
        </p:blipFill>
        <p:spPr>
          <a:xfrm>
            <a:off x="7559640" y="235080"/>
            <a:ext cx="1439280" cy="882000"/>
          </a:xfrm>
          <a:prstGeom prst="rect">
            <a:avLst/>
          </a:prstGeom>
          <a:ln w="9360">
            <a:noFill/>
          </a:ln>
        </p:spPr>
      </p:pic>
      <p:sp>
        <p:nvSpPr>
          <p:cNvPr id="114"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15" name="CustomShape 3"/>
          <p:cNvSpPr/>
          <p:nvPr/>
        </p:nvSpPr>
        <p:spPr>
          <a:xfrm>
            <a:off x="179280" y="360000"/>
            <a:ext cx="8381160" cy="116280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000000"/>
                </a:solidFill>
                <a:latin typeface="Calibri"/>
              </a:rPr>
              <a:t>Deformidades de los pies del recién nacido</a:t>
            </a:r>
            <a:br/>
            <a:endParaRPr b="0" lang="es-ES" sz="3600" spc="-1" strike="noStrike">
              <a:latin typeface="Arial"/>
            </a:endParaRPr>
          </a:p>
        </p:txBody>
      </p:sp>
      <p:pic>
        <p:nvPicPr>
          <p:cNvPr id="116" name="Imagen 8" descr="C:\Users\15942502Y\Documents\familia y salud\pies.png"/>
          <p:cNvPicPr/>
          <p:nvPr/>
        </p:nvPicPr>
        <p:blipFill>
          <a:blip r:embed="rId6"/>
          <a:srcRect l="66432" t="0" r="0" b="0"/>
          <a:stretch/>
        </p:blipFill>
        <p:spPr>
          <a:xfrm>
            <a:off x="216000" y="1800000"/>
            <a:ext cx="1726920" cy="2996640"/>
          </a:xfrm>
          <a:prstGeom prst="rect">
            <a:avLst/>
          </a:prstGeom>
          <a:ln>
            <a:solidFill>
              <a:schemeClr val="tx1"/>
            </a:solidFill>
          </a:ln>
        </p:spPr>
      </p:pic>
      <p:pic>
        <p:nvPicPr>
          <p:cNvPr id="117" name="" descr=""/>
          <p:cNvPicPr/>
          <p:nvPr/>
        </p:nvPicPr>
        <p:blipFill>
          <a:blip r:embed="rId7"/>
          <a:stretch/>
        </p:blipFill>
        <p:spPr>
          <a:xfrm>
            <a:off x="7560000" y="5094720"/>
            <a:ext cx="1368000" cy="1025280"/>
          </a:xfrm>
          <a:prstGeom prst="rect">
            <a:avLst/>
          </a:prstGeom>
          <a:ln>
            <a:noFill/>
          </a:ln>
        </p:spPr>
      </p:pic>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CustomShape 1"/>
          <p:cNvSpPr/>
          <p:nvPr/>
        </p:nvSpPr>
        <p:spPr>
          <a:xfrm>
            <a:off x="5040000" y="2144160"/>
            <a:ext cx="3711600" cy="2723040"/>
          </a:xfrm>
          <a:prstGeom prst="rect">
            <a:avLst/>
          </a:prstGeom>
          <a:noFill/>
          <a:ln w="9360">
            <a:solidFill>
              <a:srgbClr val="000000"/>
            </a:solidFill>
            <a:miter/>
          </a:ln>
        </p:spPr>
        <p:style>
          <a:lnRef idx="0"/>
          <a:fillRef idx="0"/>
          <a:effectRef idx="0"/>
          <a:fontRef idx="minor"/>
        </p:style>
        <p:txBody>
          <a:bodyPr lIns="0" rIns="0" tIns="0" bIns="0">
            <a:noAutofit/>
          </a:bodyPr>
          <a:p>
            <a:pPr>
              <a:lnSpc>
                <a:spcPct val="100000"/>
              </a:lnSpc>
              <a:spcBef>
                <a:spcPts val="601"/>
              </a:spcBef>
            </a:pPr>
            <a:r>
              <a:rPr b="0" lang="es-ES" sz="2800" spc="-1" strike="noStrike">
                <a:solidFill>
                  <a:srgbClr val="000000"/>
                </a:solidFill>
                <a:latin typeface="Calibri"/>
              </a:rPr>
              <a:t> </a:t>
            </a:r>
            <a:r>
              <a:rPr b="1" lang="es-ES" sz="2800" spc="-1" strike="noStrike">
                <a:solidFill>
                  <a:srgbClr val="000000"/>
                </a:solidFill>
                <a:latin typeface="Calibri"/>
              </a:rPr>
              <a:t>Las más frecuentes son:</a:t>
            </a:r>
            <a:endParaRPr b="0" lang="es-ES" sz="2800" spc="-1" strike="noStrike">
              <a:latin typeface="Arial"/>
            </a:endParaRPr>
          </a:p>
          <a:p>
            <a:pPr>
              <a:lnSpc>
                <a:spcPct val="100000"/>
              </a:lnSpc>
              <a:spcBef>
                <a:spcPts val="601"/>
              </a:spcBef>
            </a:pPr>
            <a:endParaRPr b="0" lang="es-ES" sz="2800" spc="-1" strike="noStrike">
              <a:latin typeface="Arial"/>
            </a:endParaRPr>
          </a:p>
          <a:p>
            <a:pPr marL="60480" indent="-456480">
              <a:lnSpc>
                <a:spcPct val="100000"/>
              </a:lnSpc>
              <a:spcBef>
                <a:spcPts val="601"/>
              </a:spcBef>
              <a:buSzPct val="100000"/>
              <a:buBlip>
                <a:blip r:embed="rId1"/>
              </a:buBlip>
            </a:pPr>
            <a:r>
              <a:rPr b="1" lang="es-ES" sz="2400" spc="-1" strike="noStrike">
                <a:solidFill>
                  <a:srgbClr val="000000"/>
                </a:solidFill>
                <a:latin typeface="Calibri"/>
              </a:rPr>
              <a:t> </a:t>
            </a:r>
            <a:r>
              <a:rPr b="1" lang="es-ES" sz="2400" spc="-1" strike="noStrike">
                <a:solidFill>
                  <a:srgbClr val="000000"/>
                </a:solidFill>
                <a:latin typeface="Calibri"/>
              </a:rPr>
              <a:t>Pie plano</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2"/>
              </a:buBlip>
            </a:pPr>
            <a:r>
              <a:rPr b="1" lang="es-ES" sz="2400" spc="-1" strike="noStrike">
                <a:solidFill>
                  <a:srgbClr val="000000"/>
                </a:solidFill>
                <a:latin typeface="Calibri"/>
              </a:rPr>
              <a:t> </a:t>
            </a:r>
            <a:r>
              <a:rPr b="1" lang="es-ES" sz="2400" spc="-1" strike="noStrike">
                <a:solidFill>
                  <a:srgbClr val="000000"/>
                </a:solidFill>
                <a:latin typeface="Calibri"/>
              </a:rPr>
              <a:t>Pie cavo</a:t>
            </a:r>
            <a:endParaRPr b="0" lang="es-ES" sz="2400" spc="-1" strike="noStrike">
              <a:latin typeface="Arial"/>
            </a:endParaRPr>
          </a:p>
          <a:p>
            <a:pPr>
              <a:lnSpc>
                <a:spcPct val="100000"/>
              </a:lnSpc>
              <a:spcBef>
                <a:spcPts val="601"/>
              </a:spcBef>
            </a:pPr>
            <a:endParaRPr b="0" lang="es-ES" sz="2400" spc="-1" strike="noStrike">
              <a:latin typeface="Arial"/>
            </a:endParaRPr>
          </a:p>
        </p:txBody>
      </p:sp>
      <p:pic>
        <p:nvPicPr>
          <p:cNvPr id="119" name="Imagen 3" descr=""/>
          <p:cNvPicPr/>
          <p:nvPr/>
        </p:nvPicPr>
        <p:blipFill>
          <a:blip r:embed="rId3"/>
          <a:stretch/>
        </p:blipFill>
        <p:spPr>
          <a:xfrm>
            <a:off x="7524720" y="6330960"/>
            <a:ext cx="1447200" cy="447120"/>
          </a:xfrm>
          <a:prstGeom prst="rect">
            <a:avLst/>
          </a:prstGeom>
          <a:ln w="9360">
            <a:noFill/>
          </a:ln>
        </p:spPr>
      </p:pic>
      <p:pic>
        <p:nvPicPr>
          <p:cNvPr id="120" name="Imagen 4" descr=""/>
          <p:cNvPicPr/>
          <p:nvPr/>
        </p:nvPicPr>
        <p:blipFill>
          <a:blip r:embed="rId4"/>
          <a:stretch/>
        </p:blipFill>
        <p:spPr>
          <a:xfrm>
            <a:off x="7559640" y="235080"/>
            <a:ext cx="1439280" cy="882000"/>
          </a:xfrm>
          <a:prstGeom prst="rect">
            <a:avLst/>
          </a:prstGeom>
          <a:ln w="9360">
            <a:noFill/>
          </a:ln>
        </p:spPr>
      </p:pic>
      <p:sp>
        <p:nvSpPr>
          <p:cNvPr id="121"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22" name="CustomShape 3"/>
          <p:cNvSpPr/>
          <p:nvPr/>
        </p:nvSpPr>
        <p:spPr>
          <a:xfrm>
            <a:off x="432000" y="43776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161d32"/>
                </a:solidFill>
                <a:latin typeface="Calibri"/>
              </a:rPr>
              <a:t>Deformidades del pie del niño mayor</a:t>
            </a:r>
            <a:endParaRPr b="0" lang="es-ES" sz="3600" spc="-1" strike="noStrike">
              <a:latin typeface="Arial"/>
            </a:endParaRPr>
          </a:p>
        </p:txBody>
      </p:sp>
      <p:pic>
        <p:nvPicPr>
          <p:cNvPr id="123" name="Imagen 8" descr="C:\Users\usuario\Documents\familia y salud guarrderias\pie.png"/>
          <p:cNvPicPr/>
          <p:nvPr/>
        </p:nvPicPr>
        <p:blipFill>
          <a:blip r:embed="rId5"/>
          <a:stretch/>
        </p:blipFill>
        <p:spPr>
          <a:xfrm>
            <a:off x="444960" y="2038680"/>
            <a:ext cx="4479840" cy="2858040"/>
          </a:xfrm>
          <a:prstGeom prst="rect">
            <a:avLst/>
          </a:prstGeom>
          <a:ln w="9360">
            <a:solidFill>
              <a:schemeClr val="tx1"/>
            </a:solidFill>
            <a:miter/>
          </a:ln>
        </p:spPr>
      </p:pic>
      <p:pic>
        <p:nvPicPr>
          <p:cNvPr id="124" name="" descr=""/>
          <p:cNvPicPr/>
          <p:nvPr/>
        </p:nvPicPr>
        <p:blipFill>
          <a:blip r:embed="rId6"/>
          <a:stretch/>
        </p:blipFill>
        <p:spPr>
          <a:xfrm>
            <a:off x="7560000" y="5112000"/>
            <a:ext cx="1368000" cy="1025280"/>
          </a:xfrm>
          <a:prstGeom prst="rect">
            <a:avLst/>
          </a:prstGeom>
          <a:ln>
            <a:noFill/>
          </a:ln>
        </p:spPr>
      </p:pic>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CustomShape 1"/>
          <p:cNvSpPr/>
          <p:nvPr/>
        </p:nvSpPr>
        <p:spPr>
          <a:xfrm>
            <a:off x="3125160" y="1403280"/>
            <a:ext cx="5352840" cy="3861720"/>
          </a:xfrm>
          <a:prstGeom prst="rect">
            <a:avLst/>
          </a:prstGeom>
          <a:noFill/>
          <a:ln w="9360">
            <a:solidFill>
              <a:srgbClr val="000000"/>
            </a:solidFill>
            <a:miter/>
          </a:ln>
        </p:spPr>
        <p:style>
          <a:lnRef idx="0"/>
          <a:fillRef idx="0"/>
          <a:effectRef idx="0"/>
          <a:fontRef idx="minor"/>
        </p:style>
        <p:txBody>
          <a:bodyPr lIns="0" rIns="0" tIns="0" bIns="0">
            <a:noAutofit/>
          </a:bodyPr>
          <a:p>
            <a:pPr>
              <a:lnSpc>
                <a:spcPct val="100000"/>
              </a:lnSpc>
              <a:spcBef>
                <a:spcPts val="601"/>
              </a:spcBef>
            </a:pPr>
            <a:r>
              <a:rPr b="1" lang="es-ES" sz="2400" spc="-1" strike="noStrike">
                <a:solidFill>
                  <a:srgbClr val="000000"/>
                </a:solidFill>
                <a:latin typeface="Calibri"/>
              </a:rPr>
              <a:t>Evolución de la planta del pie:</a:t>
            </a:r>
            <a:endParaRPr b="0" lang="es-ES" sz="2400" spc="-1" strike="noStrike">
              <a:latin typeface="Arial"/>
            </a:endParaRPr>
          </a:p>
          <a:p>
            <a:pPr>
              <a:lnSpc>
                <a:spcPct val="100000"/>
              </a:lnSpc>
              <a:spcBef>
                <a:spcPts val="601"/>
              </a:spcBef>
            </a:pPr>
            <a:endParaRPr b="0" lang="es-ES" sz="2400" spc="-1" strike="noStrike">
              <a:latin typeface="Arial"/>
            </a:endParaRPr>
          </a:p>
          <a:p>
            <a:pPr marL="60480" indent="-456480">
              <a:lnSpc>
                <a:spcPct val="100000"/>
              </a:lnSpc>
              <a:spcBef>
                <a:spcPts val="601"/>
              </a:spcBef>
              <a:buSzPct val="100000"/>
              <a:buBlip>
                <a:blip r:embed="rId1"/>
              </a:buBlip>
            </a:pPr>
            <a:r>
              <a:rPr b="0" lang="es-ES" sz="2400" spc="-1" strike="noStrike">
                <a:solidFill>
                  <a:srgbClr val="000000"/>
                </a:solidFill>
                <a:latin typeface="Calibri"/>
              </a:rPr>
              <a:t> </a:t>
            </a:r>
            <a:r>
              <a:rPr b="0" lang="es-ES" sz="2400" spc="-1" strike="noStrike">
                <a:solidFill>
                  <a:srgbClr val="000000"/>
                </a:solidFill>
                <a:latin typeface="Calibri"/>
              </a:rPr>
              <a:t>Pie plano: es normal a los 3-  4 años</a:t>
            </a:r>
            <a:endParaRPr b="0" lang="es-ES" sz="2400" spc="-1" strike="noStrike">
              <a:latin typeface="Arial"/>
            </a:endParaRPr>
          </a:p>
          <a:p>
            <a:pPr marL="120600">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-Poco arco.</a:t>
            </a:r>
            <a:endParaRPr b="0" lang="es-ES" sz="2400" spc="-1" strike="noStrike">
              <a:latin typeface="Arial"/>
            </a:endParaRPr>
          </a:p>
          <a:p>
            <a:pPr marL="120600">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-Muy elástico.</a:t>
            </a:r>
            <a:endParaRPr b="0" lang="es-ES" sz="2400" spc="-1" strike="noStrike">
              <a:latin typeface="Arial"/>
            </a:endParaRPr>
          </a:p>
          <a:p>
            <a:pPr marL="120600">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-Almohadilla grasa en la planta.</a:t>
            </a:r>
            <a:endParaRPr b="0" lang="es-ES" sz="2400" spc="-1" strike="noStrike">
              <a:latin typeface="Arial"/>
            </a:endParaRPr>
          </a:p>
          <a:p>
            <a:pPr marL="60480" indent="-456480">
              <a:lnSpc>
                <a:spcPct val="100000"/>
              </a:lnSpc>
              <a:spcBef>
                <a:spcPts val="601"/>
              </a:spcBef>
              <a:buSzPct val="100000"/>
              <a:buBlip>
                <a:blip r:embed="rId2"/>
              </a:buBlip>
            </a:pPr>
            <a:r>
              <a:rPr b="0" lang="es-ES" sz="2400" spc="-1" strike="noStrike">
                <a:solidFill>
                  <a:srgbClr val="000000"/>
                </a:solidFill>
                <a:latin typeface="Calibri"/>
              </a:rPr>
              <a:t> </a:t>
            </a:r>
            <a:r>
              <a:rPr b="0" lang="es-ES" sz="2400" spc="-1" strike="noStrike">
                <a:solidFill>
                  <a:srgbClr val="000000"/>
                </a:solidFill>
                <a:latin typeface="Calibri"/>
              </a:rPr>
              <a:t>El arco se logra generalmente a los 6-7 años.</a:t>
            </a:r>
            <a:endParaRPr b="0" lang="es-ES" sz="2400" spc="-1" strike="noStrike">
              <a:latin typeface="Arial"/>
            </a:endParaRPr>
          </a:p>
          <a:p>
            <a:pPr>
              <a:lnSpc>
                <a:spcPct val="100000"/>
              </a:lnSpc>
              <a:spcBef>
                <a:spcPts val="601"/>
              </a:spcBef>
            </a:pPr>
            <a:endParaRPr b="0" lang="es-ES" sz="2400" spc="-1" strike="noStrike">
              <a:latin typeface="Arial"/>
            </a:endParaRPr>
          </a:p>
        </p:txBody>
      </p:sp>
      <p:pic>
        <p:nvPicPr>
          <p:cNvPr id="126" name="Imagen 3" descr=""/>
          <p:cNvPicPr/>
          <p:nvPr/>
        </p:nvPicPr>
        <p:blipFill>
          <a:blip r:embed="rId3"/>
          <a:stretch/>
        </p:blipFill>
        <p:spPr>
          <a:xfrm>
            <a:off x="7524720" y="6330960"/>
            <a:ext cx="1447200" cy="447120"/>
          </a:xfrm>
          <a:prstGeom prst="rect">
            <a:avLst/>
          </a:prstGeom>
          <a:ln w="9360">
            <a:noFill/>
          </a:ln>
        </p:spPr>
      </p:pic>
      <p:pic>
        <p:nvPicPr>
          <p:cNvPr id="127" name="Imagen 4" descr=""/>
          <p:cNvPicPr/>
          <p:nvPr/>
        </p:nvPicPr>
        <p:blipFill>
          <a:blip r:embed="rId4"/>
          <a:stretch/>
        </p:blipFill>
        <p:spPr>
          <a:xfrm>
            <a:off x="7559640" y="235080"/>
            <a:ext cx="1439280" cy="882000"/>
          </a:xfrm>
          <a:prstGeom prst="rect">
            <a:avLst/>
          </a:prstGeom>
          <a:ln w="9360">
            <a:noFill/>
          </a:ln>
        </p:spPr>
      </p:pic>
      <p:sp>
        <p:nvSpPr>
          <p:cNvPr id="128"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29" name="CustomShape 3"/>
          <p:cNvSpPr/>
          <p:nvPr/>
        </p:nvSpPr>
        <p:spPr>
          <a:xfrm>
            <a:off x="576000" y="29376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161d32"/>
                </a:solidFill>
                <a:latin typeface="Calibri"/>
              </a:rPr>
              <a:t>Deformidades del pie del niño mayor</a:t>
            </a:r>
            <a:endParaRPr b="0" lang="es-ES" sz="3600" spc="-1" strike="noStrike">
              <a:latin typeface="Arial"/>
            </a:endParaRPr>
          </a:p>
        </p:txBody>
      </p:sp>
      <p:pic>
        <p:nvPicPr>
          <p:cNvPr id="130" name="Imagen 8" descr="C:\Users\usuario\Documents\familia y salud guarrderias\pie.png"/>
          <p:cNvPicPr/>
          <p:nvPr/>
        </p:nvPicPr>
        <p:blipFill>
          <a:blip r:embed="rId5"/>
          <a:srcRect l="5070" t="12734" r="37318" b="0"/>
          <a:stretch/>
        </p:blipFill>
        <p:spPr>
          <a:xfrm>
            <a:off x="179280" y="2025720"/>
            <a:ext cx="2580480" cy="2536920"/>
          </a:xfrm>
          <a:prstGeom prst="rect">
            <a:avLst/>
          </a:prstGeom>
          <a:ln w="9360">
            <a:solidFill>
              <a:schemeClr val="tx1"/>
            </a:solidFill>
            <a:miter/>
          </a:ln>
        </p:spPr>
      </p:pic>
      <p:pic>
        <p:nvPicPr>
          <p:cNvPr id="131" name="" descr=""/>
          <p:cNvPicPr/>
          <p:nvPr/>
        </p:nvPicPr>
        <p:blipFill>
          <a:blip r:embed="rId6"/>
          <a:stretch/>
        </p:blipFill>
        <p:spPr>
          <a:xfrm>
            <a:off x="7560000" y="5094720"/>
            <a:ext cx="1368000" cy="1025280"/>
          </a:xfrm>
          <a:prstGeom prst="rect">
            <a:avLst/>
          </a:prstGeom>
          <a:ln>
            <a:noFill/>
          </a:ln>
        </p:spPr>
      </p:pic>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3125160" y="2106000"/>
            <a:ext cx="5352840" cy="738000"/>
          </a:xfrm>
          <a:prstGeom prst="rect">
            <a:avLst/>
          </a:prstGeom>
          <a:noFill/>
          <a:ln w="9360">
            <a:solidFill>
              <a:srgbClr val="000000"/>
            </a:solidFill>
            <a:miter/>
          </a:ln>
        </p:spPr>
        <p:style>
          <a:lnRef idx="0"/>
          <a:fillRef idx="0"/>
          <a:effectRef idx="0"/>
          <a:fontRef idx="minor"/>
        </p:style>
        <p:txBody>
          <a:bodyPr lIns="0" rIns="0" tIns="0" bIns="0">
            <a:noAutofit/>
          </a:bodyPr>
          <a:p>
            <a:pPr marL="60480" indent="-456480">
              <a:lnSpc>
                <a:spcPct val="100000"/>
              </a:lnSpc>
              <a:spcBef>
                <a:spcPts val="601"/>
              </a:spcBef>
              <a:buSzPct val="100000"/>
              <a:buBlip>
                <a:blip r:embed="rId1"/>
              </a:buBlip>
            </a:pPr>
            <a:r>
              <a:rPr b="0" lang="es-ES" sz="2400" spc="-1" strike="noStrike">
                <a:solidFill>
                  <a:srgbClr val="000000"/>
                </a:solidFill>
                <a:latin typeface="Calibri"/>
              </a:rPr>
              <a:t> </a:t>
            </a:r>
            <a:r>
              <a:rPr b="0" lang="es-ES" sz="2400" spc="-1" strike="noStrike">
                <a:solidFill>
                  <a:srgbClr val="000000"/>
                </a:solidFill>
                <a:latin typeface="Calibri"/>
              </a:rPr>
              <a:t>Si se acompaña de talo valgo a veces persiste el pie plano más allá de los 8 años</a:t>
            </a:r>
            <a:endParaRPr b="0" lang="es-ES" sz="2400" spc="-1" strike="noStrike">
              <a:latin typeface="Arial"/>
            </a:endParaRPr>
          </a:p>
        </p:txBody>
      </p:sp>
      <p:pic>
        <p:nvPicPr>
          <p:cNvPr id="133" name="Imagen 3" descr=""/>
          <p:cNvPicPr/>
          <p:nvPr/>
        </p:nvPicPr>
        <p:blipFill>
          <a:blip r:embed="rId2"/>
          <a:stretch/>
        </p:blipFill>
        <p:spPr>
          <a:xfrm>
            <a:off x="7524720" y="6330960"/>
            <a:ext cx="1447200" cy="447120"/>
          </a:xfrm>
          <a:prstGeom prst="rect">
            <a:avLst/>
          </a:prstGeom>
          <a:ln w="9360">
            <a:noFill/>
          </a:ln>
        </p:spPr>
      </p:pic>
      <p:pic>
        <p:nvPicPr>
          <p:cNvPr id="134" name="Imagen 4" descr=""/>
          <p:cNvPicPr/>
          <p:nvPr/>
        </p:nvPicPr>
        <p:blipFill>
          <a:blip r:embed="rId3"/>
          <a:stretch/>
        </p:blipFill>
        <p:spPr>
          <a:xfrm>
            <a:off x="7559640" y="235080"/>
            <a:ext cx="1439280" cy="882000"/>
          </a:xfrm>
          <a:prstGeom prst="rect">
            <a:avLst/>
          </a:prstGeom>
          <a:ln w="9360">
            <a:noFill/>
          </a:ln>
        </p:spPr>
      </p:pic>
      <p:sp>
        <p:nvSpPr>
          <p:cNvPr id="135"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36" name="CustomShape 3"/>
          <p:cNvSpPr/>
          <p:nvPr/>
        </p:nvSpPr>
        <p:spPr>
          <a:xfrm>
            <a:off x="504000" y="36000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161d32"/>
                </a:solidFill>
                <a:latin typeface="Calibri"/>
              </a:rPr>
              <a:t>Deformidades del pie del niño mayor</a:t>
            </a:r>
            <a:endParaRPr b="0" lang="es-ES" sz="3600" spc="-1" strike="noStrike">
              <a:latin typeface="Arial"/>
            </a:endParaRPr>
          </a:p>
        </p:txBody>
      </p:sp>
      <p:pic>
        <p:nvPicPr>
          <p:cNvPr id="137" name="Imagen 8" descr="C:\Users\usuario\Documents\familia y salud guarrderias\pie.png"/>
          <p:cNvPicPr/>
          <p:nvPr/>
        </p:nvPicPr>
        <p:blipFill>
          <a:blip r:embed="rId4"/>
          <a:srcRect l="5070" t="12734" r="37318" b="0"/>
          <a:stretch/>
        </p:blipFill>
        <p:spPr>
          <a:xfrm>
            <a:off x="179280" y="2025720"/>
            <a:ext cx="2580480" cy="2536920"/>
          </a:xfrm>
          <a:prstGeom prst="rect">
            <a:avLst/>
          </a:prstGeom>
          <a:ln w="9360">
            <a:solidFill>
              <a:schemeClr val="tx1"/>
            </a:solidFill>
            <a:miter/>
          </a:ln>
        </p:spPr>
      </p:pic>
      <p:pic>
        <p:nvPicPr>
          <p:cNvPr id="138" name="Imagen 9" descr="C:\Users\15942502Y\Documents\familia y salud\valgo-talon.png"/>
          <p:cNvPicPr/>
          <p:nvPr/>
        </p:nvPicPr>
        <p:blipFill>
          <a:blip r:embed="rId5"/>
          <a:stretch/>
        </p:blipFill>
        <p:spPr>
          <a:xfrm>
            <a:off x="2989800" y="3159720"/>
            <a:ext cx="2675520" cy="2466360"/>
          </a:xfrm>
          <a:prstGeom prst="rect">
            <a:avLst/>
          </a:prstGeom>
          <a:ln>
            <a:noFill/>
          </a:ln>
        </p:spPr>
      </p:pic>
      <p:sp>
        <p:nvSpPr>
          <p:cNvPr id="139" name="CustomShape 4"/>
          <p:cNvSpPr/>
          <p:nvPr/>
        </p:nvSpPr>
        <p:spPr>
          <a:xfrm>
            <a:off x="5761080" y="3833280"/>
            <a:ext cx="3097800" cy="699840"/>
          </a:xfrm>
          <a:prstGeom prst="rect">
            <a:avLst/>
          </a:prstGeom>
          <a:noFill/>
          <a:ln>
            <a:solidFill>
              <a:schemeClr val="tx1"/>
            </a:solidFill>
          </a:ln>
        </p:spPr>
        <p:style>
          <a:lnRef idx="0"/>
          <a:fillRef idx="0"/>
          <a:effectRef idx="0"/>
          <a:fontRef idx="minor"/>
        </p:style>
        <p:txBody>
          <a:bodyPr wrap="none" lIns="90000" rIns="90000" tIns="45000" bIns="45000">
            <a:spAutoFit/>
          </a:bodyPr>
          <a:p>
            <a:pPr>
              <a:lnSpc>
                <a:spcPct val="100000"/>
              </a:lnSpc>
            </a:pPr>
            <a:r>
              <a:rPr b="1" lang="es-ES" sz="2000" spc="-1" strike="noStrike">
                <a:solidFill>
                  <a:srgbClr val="000000"/>
                </a:solidFill>
                <a:latin typeface="Calibri"/>
                <a:ea typeface="DejaVu Sans"/>
              </a:rPr>
              <a:t>Talo valgo</a:t>
            </a:r>
            <a:r>
              <a:rPr b="0" lang="es-ES" sz="2000" spc="-1" strike="noStrike">
                <a:solidFill>
                  <a:srgbClr val="000000"/>
                </a:solidFill>
                <a:latin typeface="Calibri"/>
                <a:ea typeface="DejaVu Sans"/>
              </a:rPr>
              <a:t>:</a:t>
            </a:r>
            <a:endParaRPr b="0" lang="es-ES" sz="2000" spc="-1" strike="noStrike">
              <a:latin typeface="Arial"/>
            </a:endParaRPr>
          </a:p>
          <a:p>
            <a:pPr>
              <a:lnSpc>
                <a:spcPct val="100000"/>
              </a:lnSpc>
            </a:pPr>
            <a:r>
              <a:rPr b="0" lang="es-ES" sz="2000" spc="-1" strike="noStrike">
                <a:solidFill>
                  <a:srgbClr val="000000"/>
                </a:solidFill>
                <a:latin typeface="Calibri"/>
                <a:ea typeface="DejaVu Sans"/>
              </a:rPr>
              <a:t>Talón desviado hacia afuera.</a:t>
            </a:r>
            <a:endParaRPr b="0" lang="es-ES" sz="2000" spc="-1" strike="noStrike">
              <a:latin typeface="Arial"/>
            </a:endParaRPr>
          </a:p>
        </p:txBody>
      </p:sp>
      <p:pic>
        <p:nvPicPr>
          <p:cNvPr id="140" name="" descr=""/>
          <p:cNvPicPr/>
          <p:nvPr/>
        </p:nvPicPr>
        <p:blipFill>
          <a:blip r:embed="rId6"/>
          <a:stretch/>
        </p:blipFill>
        <p:spPr>
          <a:xfrm>
            <a:off x="7560000" y="5094720"/>
            <a:ext cx="1368000" cy="1025280"/>
          </a:xfrm>
          <a:prstGeom prst="rect">
            <a:avLst/>
          </a:prstGeom>
          <a:ln>
            <a:noFill/>
          </a:ln>
        </p:spPr>
      </p:pic>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3210480" y="1155240"/>
            <a:ext cx="5717160" cy="5046840"/>
          </a:xfrm>
          <a:prstGeom prst="rect">
            <a:avLst/>
          </a:prstGeom>
          <a:noFill/>
          <a:ln w="9360">
            <a:solidFill>
              <a:srgbClr val="000000"/>
            </a:solidFill>
            <a:miter/>
          </a:ln>
        </p:spPr>
        <p:style>
          <a:lnRef idx="0"/>
          <a:fillRef idx="0"/>
          <a:effectRef idx="0"/>
          <a:fontRef idx="minor"/>
        </p:style>
        <p:txBody>
          <a:bodyPr lIns="0" rIns="0" tIns="0" bIns="0">
            <a:noAutofit/>
          </a:bodyPr>
          <a:p>
            <a:pPr>
              <a:lnSpc>
                <a:spcPct val="100000"/>
              </a:lnSpc>
              <a:spcBef>
                <a:spcPts val="601"/>
              </a:spcBef>
            </a:pPr>
            <a:r>
              <a:rPr b="1" lang="es-ES" sz="2400" spc="-1" strike="noStrike">
                <a:solidFill>
                  <a:srgbClr val="000000"/>
                </a:solidFill>
                <a:latin typeface="Calibri"/>
              </a:rPr>
              <a:t>Pie cavo:</a:t>
            </a:r>
            <a:endParaRPr b="0" lang="es-ES" sz="2400" spc="-1" strike="noStrike">
              <a:latin typeface="Arial"/>
            </a:endParaRPr>
          </a:p>
          <a:p>
            <a:pPr marL="216000" indent="-396000">
              <a:lnSpc>
                <a:spcPct val="100000"/>
              </a:lnSpc>
              <a:spcBef>
                <a:spcPts val="601"/>
              </a:spcBef>
              <a:buSzPct val="100000"/>
              <a:buBlip>
                <a:blip r:embed="rId1"/>
              </a:buBlip>
            </a:pPr>
            <a:r>
              <a:rPr b="0" lang="es-ES" sz="2400" spc="-1" strike="noStrike">
                <a:solidFill>
                  <a:srgbClr val="000000"/>
                </a:solidFill>
                <a:latin typeface="Calibri"/>
              </a:rPr>
              <a:t>El pie tiene un excesivo arco plantar.</a:t>
            </a:r>
            <a:endParaRPr b="0" lang="es-ES" sz="2400" spc="-1" strike="noStrike">
              <a:latin typeface="Arial"/>
            </a:endParaRPr>
          </a:p>
          <a:p>
            <a:pPr marL="216000" indent="-396000">
              <a:lnSpc>
                <a:spcPct val="100000"/>
              </a:lnSpc>
              <a:spcBef>
                <a:spcPts val="601"/>
              </a:spcBef>
              <a:buSzPct val="100000"/>
              <a:buBlip>
                <a:blip r:embed="rId2"/>
              </a:buBlip>
            </a:pPr>
            <a:r>
              <a:rPr b="0" lang="es-ES" sz="2400" spc="-1" strike="noStrike">
                <a:solidFill>
                  <a:srgbClr val="000000"/>
                </a:solidFill>
                <a:latin typeface="Calibri"/>
              </a:rPr>
              <a:t>Apoya menos parte del pie. </a:t>
            </a:r>
            <a:endParaRPr b="0" lang="es-ES" sz="2400" spc="-1" strike="noStrike">
              <a:latin typeface="Arial"/>
            </a:endParaRPr>
          </a:p>
          <a:p>
            <a:pPr marL="216000" indent="-396000">
              <a:lnSpc>
                <a:spcPct val="100000"/>
              </a:lnSpc>
              <a:spcBef>
                <a:spcPts val="601"/>
              </a:spcBef>
              <a:buSzPct val="100000"/>
              <a:buBlip>
                <a:blip r:embed="rId3"/>
              </a:buBlip>
            </a:pPr>
            <a:r>
              <a:rPr b="0" lang="es-ES" sz="2400" spc="-1" strike="noStrike">
                <a:solidFill>
                  <a:srgbClr val="000000"/>
                </a:solidFill>
                <a:latin typeface="Calibri"/>
              </a:rPr>
              <a:t>Puede causar dolor en los pies y retracciones de los dedos. </a:t>
            </a:r>
            <a:endParaRPr b="0" lang="es-ES" sz="2400" spc="-1" strike="noStrike">
              <a:latin typeface="Arial"/>
            </a:endParaRPr>
          </a:p>
          <a:p>
            <a:pPr marL="216000" indent="-396000">
              <a:lnSpc>
                <a:spcPct val="100000"/>
              </a:lnSpc>
              <a:spcBef>
                <a:spcPts val="601"/>
              </a:spcBef>
              <a:buSzPct val="100000"/>
              <a:buBlip>
                <a:blip r:embed="rId4"/>
              </a:buBlip>
            </a:pPr>
            <a:r>
              <a:rPr b="0" lang="es-ES" sz="2400" spc="-1" strike="noStrike">
                <a:solidFill>
                  <a:srgbClr val="000000"/>
                </a:solidFill>
                <a:latin typeface="Calibri"/>
              </a:rPr>
              <a:t>Se aconseja </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Calzado ancho.</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Plantillas de descarga. </a:t>
            </a:r>
            <a:endParaRPr b="0" lang="es-ES" sz="2400" spc="-1" strike="noStrike">
              <a:latin typeface="Arial"/>
            </a:endParaRPr>
          </a:p>
          <a:p>
            <a:pPr>
              <a:lnSpc>
                <a:spcPct val="100000"/>
              </a:lnSpc>
              <a:spcBef>
                <a:spcPts val="601"/>
              </a:spcBef>
            </a:pPr>
            <a:r>
              <a:rPr b="0" lang="es-ES" sz="2400" spc="-1" strike="noStrike">
                <a:solidFill>
                  <a:srgbClr val="000000"/>
                </a:solidFill>
                <a:latin typeface="Calibri"/>
              </a:rPr>
              <a:t>	</a:t>
            </a:r>
            <a:r>
              <a:rPr b="0" lang="es-ES" sz="2400" spc="-1" strike="noStrike">
                <a:solidFill>
                  <a:srgbClr val="000000"/>
                </a:solidFill>
                <a:latin typeface="Calibri"/>
              </a:rPr>
              <a:t>- Si a pesar de eso continúan las </a:t>
            </a:r>
            <a:r>
              <a:rPr b="0" lang="es-ES" sz="2400" spc="-1" strike="noStrike">
                <a:solidFill>
                  <a:srgbClr val="000000"/>
                </a:solidFill>
                <a:latin typeface="Calibri"/>
              </a:rPr>
              <a:t>	</a:t>
            </a:r>
            <a:r>
              <a:rPr b="0" lang="es-ES" sz="2400" spc="-1" strike="noStrike">
                <a:solidFill>
                  <a:srgbClr val="000000"/>
                </a:solidFill>
                <a:latin typeface="Calibri"/>
              </a:rPr>
              <a:t>molestias se debe consultar con el                           pediatra o el ortopeda pediátrico. </a:t>
            </a:r>
            <a:endParaRPr b="0" lang="es-ES" sz="2400" spc="-1" strike="noStrike">
              <a:latin typeface="Arial"/>
            </a:endParaRPr>
          </a:p>
          <a:p>
            <a:pPr>
              <a:lnSpc>
                <a:spcPct val="100000"/>
              </a:lnSpc>
              <a:spcBef>
                <a:spcPts val="601"/>
              </a:spcBef>
            </a:pPr>
            <a:endParaRPr b="0" lang="es-ES" sz="2400" spc="-1" strike="noStrike">
              <a:latin typeface="Arial"/>
            </a:endParaRPr>
          </a:p>
        </p:txBody>
      </p:sp>
      <p:pic>
        <p:nvPicPr>
          <p:cNvPr id="142" name="Imagen 3" descr=""/>
          <p:cNvPicPr/>
          <p:nvPr/>
        </p:nvPicPr>
        <p:blipFill>
          <a:blip r:embed="rId5"/>
          <a:stretch/>
        </p:blipFill>
        <p:spPr>
          <a:xfrm>
            <a:off x="7524720" y="6330960"/>
            <a:ext cx="1447200" cy="447120"/>
          </a:xfrm>
          <a:prstGeom prst="rect">
            <a:avLst/>
          </a:prstGeom>
          <a:ln w="9360">
            <a:noFill/>
          </a:ln>
        </p:spPr>
      </p:pic>
      <p:pic>
        <p:nvPicPr>
          <p:cNvPr id="143" name="Imagen 4" descr=""/>
          <p:cNvPicPr/>
          <p:nvPr/>
        </p:nvPicPr>
        <p:blipFill>
          <a:blip r:embed="rId6"/>
          <a:stretch/>
        </p:blipFill>
        <p:spPr>
          <a:xfrm>
            <a:off x="7559640" y="235080"/>
            <a:ext cx="1439280" cy="882000"/>
          </a:xfrm>
          <a:prstGeom prst="rect">
            <a:avLst/>
          </a:prstGeom>
          <a:ln w="9360">
            <a:noFill/>
          </a:ln>
        </p:spPr>
      </p:pic>
      <p:sp>
        <p:nvSpPr>
          <p:cNvPr id="144" name="CustomShape 2"/>
          <p:cNvSpPr/>
          <p:nvPr/>
        </p:nvSpPr>
        <p:spPr>
          <a:xfrm>
            <a:off x="179280" y="6202440"/>
            <a:ext cx="4430160" cy="57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ea typeface="DejaVu Sans"/>
              </a:rPr>
              <a:t>www.familiaysalud.es</a:t>
            </a:r>
            <a:endParaRPr b="0" lang="es-ES" sz="3200" spc="-1" strike="noStrike">
              <a:latin typeface="Arial"/>
            </a:endParaRPr>
          </a:p>
        </p:txBody>
      </p:sp>
      <p:sp>
        <p:nvSpPr>
          <p:cNvPr id="145" name="CustomShape 3"/>
          <p:cNvSpPr/>
          <p:nvPr/>
        </p:nvSpPr>
        <p:spPr>
          <a:xfrm>
            <a:off x="402480" y="235080"/>
            <a:ext cx="8381160" cy="497880"/>
          </a:xfrm>
          <a:prstGeom prst="rect">
            <a:avLst/>
          </a:prstGeom>
          <a:noFill/>
          <a:ln>
            <a:noFill/>
          </a:ln>
        </p:spPr>
        <p:style>
          <a:lnRef idx="0"/>
          <a:fillRef idx="0"/>
          <a:effectRef idx="0"/>
          <a:fontRef idx="minor"/>
        </p:style>
        <p:txBody>
          <a:bodyPr lIns="0" rIns="0" tIns="0" bIns="0">
            <a:noAutofit/>
          </a:bodyPr>
          <a:p>
            <a:pPr>
              <a:lnSpc>
                <a:spcPct val="90000"/>
              </a:lnSpc>
            </a:pPr>
            <a:r>
              <a:rPr b="0" lang="es-ES" sz="3600" spc="-151" strike="noStrike">
                <a:solidFill>
                  <a:srgbClr val="161d32"/>
                </a:solidFill>
                <a:latin typeface="Calibri"/>
              </a:rPr>
              <a:t>Deformidades del pie del niño mayor</a:t>
            </a:r>
            <a:endParaRPr b="0" lang="es-ES" sz="3600" spc="-1" strike="noStrike">
              <a:latin typeface="Arial"/>
            </a:endParaRPr>
          </a:p>
        </p:txBody>
      </p:sp>
      <p:pic>
        <p:nvPicPr>
          <p:cNvPr id="146" name="Imagen 8" descr="C:\Users\usuario\Documents\familia y salud guarrderias\pie.png"/>
          <p:cNvPicPr/>
          <p:nvPr/>
        </p:nvPicPr>
        <p:blipFill>
          <a:blip r:embed="rId7"/>
          <a:srcRect l="35793" t="14933" r="-256" b="-811"/>
          <a:stretch/>
        </p:blipFill>
        <p:spPr>
          <a:xfrm>
            <a:off x="216000" y="2088000"/>
            <a:ext cx="2887920" cy="2454480"/>
          </a:xfrm>
          <a:prstGeom prst="rect">
            <a:avLst/>
          </a:prstGeom>
          <a:ln w="9360">
            <a:solidFill>
              <a:schemeClr val="tx1"/>
            </a:solidFill>
            <a:miter/>
          </a:ln>
        </p:spPr>
      </p:pic>
      <p:pic>
        <p:nvPicPr>
          <p:cNvPr id="147" name="" descr=""/>
          <p:cNvPicPr/>
          <p:nvPr/>
        </p:nvPicPr>
        <p:blipFill>
          <a:blip r:embed="rId8"/>
          <a:stretch/>
        </p:blipFill>
        <p:spPr>
          <a:xfrm>
            <a:off x="7559640" y="5176800"/>
            <a:ext cx="1368000" cy="1025280"/>
          </a:xfrm>
          <a:prstGeom prst="rect">
            <a:avLst/>
          </a:prstGeom>
          <a:ln>
            <a:noFill/>
          </a:ln>
        </p:spPr>
      </p:pic>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7590</TotalTime>
  <Application>LibreOffice/6.4.4.2$Windows_X86_64 LibreOffice_project/3d775be2011f3886db32dfd395a6a6d1ca2630ff</Application>
  <Words>706</Words>
  <Paragraphs>91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2016-05-03T15:33:32Z</dcterms:created>
  <dc:creator>Juan José Morell Bernabé</dc:creator>
  <dc:description/>
  <dc:language>es-ES</dc:language>
  <cp:lastModifiedBy/>
  <dcterms:modified xsi:type="dcterms:W3CDTF">2020-08-24T19:02:02Z</dcterms:modified>
  <cp:revision>17</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Presentación en pantalla (4:3)</vt:lpwstr>
  </property>
  <property fmtid="{D5CDD505-2E9C-101B-9397-08002B2CF9AE}" pid="9" name="ScaleCrop">
    <vt:bool>0</vt:bool>
  </property>
  <property fmtid="{D5CDD505-2E9C-101B-9397-08002B2CF9AE}" pid="10" name="ShareDoc">
    <vt:bool>0</vt:bool>
  </property>
  <property fmtid="{D5CDD505-2E9C-101B-9397-08002B2CF9AE}" pid="11" name="Slides">
    <vt:i4>13</vt:i4>
  </property>
</Properties>
</file>