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28.png" ContentType="image/png"/>
  <Override PartName="/ppt/media/image1.jpeg" ContentType="image/jpeg"/>
  <Override PartName="/ppt/media/image38.png" ContentType="image/pn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Calibri"/>
              </a:rPr>
              <a:t>Pulse para desplazar la diapositiva</a:t>
            </a:r>
            <a:endParaRPr b="0" lang="es-ES" sz="1800" spc="-1" strike="noStrike">
              <a:solidFill>
                <a:srgbClr val="000000"/>
              </a:solidFill>
              <a:latin typeface="Calibri"/>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B53AF6F3-884C-45C4-9C60-7CAEC48EAFDE}"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sldImg"/>
          </p:nvPr>
        </p:nvSpPr>
        <p:spPr>
          <a:xfrm>
            <a:off x="1371600" y="1143000"/>
            <a:ext cx="4114440" cy="3085920"/>
          </a:xfrm>
          <a:prstGeom prst="rect">
            <a:avLst/>
          </a:prstGeom>
        </p:spPr>
      </p:sp>
      <p:sp>
        <p:nvSpPr>
          <p:cNvPr id="121" name="PlaceHolder 2"/>
          <p:cNvSpPr>
            <a:spLocks noGrp="1"/>
          </p:cNvSpPr>
          <p:nvPr>
            <p:ph type="body"/>
          </p:nvPr>
        </p:nvSpPr>
        <p:spPr>
          <a:xfrm>
            <a:off x="685800" y="4400640"/>
            <a:ext cx="5486040" cy="3600000"/>
          </a:xfrm>
          <a:prstGeom prst="rect">
            <a:avLst/>
          </a:prstGeom>
        </p:spPr>
        <p:txBody>
          <a:bodyPr>
            <a:noAutofit/>
          </a:bodyPr>
          <a:p>
            <a:endParaRPr b="0" lang="es-ES" sz="2000" spc="-1" strike="noStrike">
              <a:latin typeface="Arial"/>
            </a:endParaRPr>
          </a:p>
        </p:txBody>
      </p:sp>
      <p:sp>
        <p:nvSpPr>
          <p:cNvPr id="122" name="TextShape 3"/>
          <p:cNvSpPr txBox="1"/>
          <p:nvPr/>
        </p:nvSpPr>
        <p:spPr>
          <a:xfrm>
            <a:off x="0" y="0"/>
            <a:ext cx="2971440" cy="458280"/>
          </a:xfrm>
          <a:prstGeom prst="rect">
            <a:avLst/>
          </a:prstGeom>
          <a:noFill/>
          <a:ln>
            <a:noFill/>
          </a:ln>
        </p:spPr>
        <p:txBody>
          <a:bodyPr>
            <a:noAutofit/>
          </a:bodyPr>
          <a:p>
            <a:endParaRPr b="0" lang="es-ES" sz="2400" spc="-1" strike="noStrike">
              <a:latin typeface="Times New Roman"/>
            </a:endParaRPr>
          </a:p>
        </p:txBody>
      </p:sp>
      <p:sp>
        <p:nvSpPr>
          <p:cNvPr id="123" name="TextShape 4"/>
          <p:cNvSpPr txBox="1"/>
          <p:nvPr/>
        </p:nvSpPr>
        <p:spPr>
          <a:xfrm>
            <a:off x="3884760" y="0"/>
            <a:ext cx="2971440" cy="458280"/>
          </a:xfrm>
          <a:prstGeom prst="rect">
            <a:avLst/>
          </a:prstGeom>
          <a:noFill/>
          <a:ln>
            <a:noFill/>
          </a:ln>
        </p:spPr>
        <p:txBody>
          <a:bodyPr>
            <a:noAutofit/>
          </a:bodyPr>
          <a:p>
            <a:pPr algn="r">
              <a:lnSpc>
                <a:spcPct val="100000"/>
              </a:lnSpc>
            </a:pPr>
            <a:fld id="{F9EF2CAF-C63B-41A5-BDDF-735E61F3397B}" type="datetime">
              <a:rPr b="0" lang="en-US" sz="1200" spc="-1" strike="noStrike">
                <a:solidFill>
                  <a:srgbClr val="000000"/>
                </a:solidFill>
                <a:latin typeface="Times New Roman"/>
              </a:rPr>
              <a:t>6/25/20</a:t>
            </a:fld>
            <a:r>
              <a:rPr b="0" lang="en-US" sz="1200" spc="-1" strike="noStrike">
                <a:solidFill>
                  <a:srgbClr val="000000"/>
                </a:solidFill>
                <a:latin typeface="Times New Roman"/>
              </a:rPr>
              <a:t> </a:t>
            </a:r>
            <a:fld id="{30AB6940-EB31-4FEA-8F3A-9BEDB5E46E24}" type="datetime12">
              <a:rPr b="0" lang="en-US" sz="1200" spc="-1" strike="noStrike">
                <a:solidFill>
                  <a:srgbClr val="000000"/>
                </a:solidFill>
                <a:latin typeface="Times New Roman"/>
              </a:rPr>
              <a:t>08:24 PM</a:t>
            </a:fld>
            <a:endParaRPr b="0" lang="es-ES" sz="1200" spc="-1" strike="noStrike">
              <a:latin typeface="Times New Roman"/>
            </a:endParaRPr>
          </a:p>
        </p:txBody>
      </p:sp>
      <p:sp>
        <p:nvSpPr>
          <p:cNvPr id="124" name="TextShape 5"/>
          <p:cNvSpPr txBox="1"/>
          <p:nvPr/>
        </p:nvSpPr>
        <p:spPr>
          <a:xfrm>
            <a:off x="0" y="8685360"/>
            <a:ext cx="6171840" cy="456840"/>
          </a:xfrm>
          <a:prstGeom prst="rect">
            <a:avLst/>
          </a:prstGeom>
          <a:noFill/>
          <a:ln>
            <a:noFill/>
          </a:ln>
        </p:spPr>
        <p:txBody>
          <a:bodyPr anchor="b">
            <a:noAutofit/>
          </a:bodyPr>
          <a:p>
            <a:pPr>
              <a:lnSpc>
                <a:spcPct val="100000"/>
              </a:lnSpc>
            </a:pPr>
            <a:r>
              <a:rPr b="0" lang="en-U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Times New Roman"/>
            </a:endParaRPr>
          </a:p>
          <a:p>
            <a:pPr>
              <a:lnSpc>
                <a:spcPct val="100000"/>
              </a:lnSpc>
            </a:pPr>
            <a:r>
              <a:rPr b="0" lang="en-U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Times New Roman"/>
            </a:endParaRPr>
          </a:p>
          <a:p>
            <a:pPr>
              <a:lnSpc>
                <a:spcPct val="100000"/>
              </a:lnSpc>
            </a:pPr>
            <a:endParaRPr b="0" lang="es-ES" sz="500" spc="-1" strike="noStrike">
              <a:latin typeface="Times New Roman"/>
            </a:endParaRPr>
          </a:p>
        </p:txBody>
      </p:sp>
      <p:sp>
        <p:nvSpPr>
          <p:cNvPr id="125" name="TextShape 6"/>
          <p:cNvSpPr txBox="1"/>
          <p:nvPr/>
        </p:nvSpPr>
        <p:spPr>
          <a:xfrm>
            <a:off x="6172200" y="8685360"/>
            <a:ext cx="684000" cy="456840"/>
          </a:xfrm>
          <a:prstGeom prst="rect">
            <a:avLst/>
          </a:prstGeom>
          <a:noFill/>
          <a:ln>
            <a:noFill/>
          </a:ln>
        </p:spPr>
        <p:txBody>
          <a:bodyPr anchor="b">
            <a:noAutofit/>
          </a:bodyPr>
          <a:p>
            <a:pPr algn="r">
              <a:lnSpc>
                <a:spcPct val="100000"/>
              </a:lnSpc>
            </a:pPr>
            <a:fld id="{4110898C-E50B-41D6-9C73-0E6AA709F5E7}" type="slidenum">
              <a:rPr b="0" lang="en-US" sz="1200" spc="-1" strike="noStrike">
                <a:solidFill>
                  <a:srgbClr val="000000"/>
                </a:solidFill>
                <a:latin typeface="Times New Roman"/>
              </a:rPr>
              <a:t>&lt;número&gt;</a:t>
            </a:fld>
            <a:endParaRPr b="0" lang="es-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5"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8"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0"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33"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3"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5"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2"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3"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4"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6"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0"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4"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7"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0"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72"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5"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3"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5"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30040"/>
            <a:ext cx="8381520" cy="66492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1"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9480" cy="84888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Calibri"/>
              </a:rPr>
              <a:t>Pulse para editar el formato del texto de título</a:t>
            </a:r>
            <a:endParaRPr b="0" lang="es-ES" sz="1800" spc="-1" strike="noStrike">
              <a:solidFill>
                <a:srgbClr val="000000"/>
              </a:solidFill>
              <a:latin typeface="Calibri"/>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9480" cy="848880"/>
          </a:xfrm>
          <a:prstGeom prst="rect">
            <a:avLst/>
          </a:prstGeom>
          <a:ln w="9360">
            <a:noFill/>
          </a:ln>
        </p:spPr>
      </p:pic>
      <p:sp>
        <p:nvSpPr>
          <p:cNvPr id="40" name="PlaceHolder 1"/>
          <p:cNvSpPr>
            <a:spLocks noGrp="1"/>
          </p:cNvSpPr>
          <p:nvPr>
            <p:ph type="title"/>
          </p:nvPr>
        </p:nvSpPr>
        <p:spPr>
          <a:xfrm>
            <a:off x="380880" y="230040"/>
            <a:ext cx="8381520" cy="664920"/>
          </a:xfrm>
          <a:prstGeom prst="rect">
            <a:avLst/>
          </a:prstGeom>
        </p:spPr>
        <p:txBody>
          <a:bodyPr lIns="0" rIns="0" tIns="0" bIns="0">
            <a:noAutofit/>
          </a:bodyPr>
          <a:p>
            <a:pPr>
              <a:lnSpc>
                <a:spcPct val="90000"/>
              </a:lnSpc>
            </a:pPr>
            <a:r>
              <a:rPr b="0" lang="es-ES" sz="4800" spc="-151" strike="noStrike">
                <a:solidFill>
                  <a:srgbClr val="161d32"/>
                </a:solidFill>
                <a:latin typeface="Calibri"/>
              </a:rPr>
              <a:t>Haga clic para modificar el estilo de título del patrón</a:t>
            </a:r>
            <a:endParaRPr b="0" lang="es-ES" sz="4800" spc="-1" strike="noStrike">
              <a:solidFill>
                <a:srgbClr val="000000"/>
              </a:solidFill>
              <a:latin typeface="Calibri"/>
            </a:endParaRPr>
          </a:p>
        </p:txBody>
      </p:sp>
      <p:sp>
        <p:nvSpPr>
          <p:cNvPr id="41" name="PlaceHolder 2"/>
          <p:cNvSpPr>
            <a:spLocks noGrp="1"/>
          </p:cNvSpPr>
          <p:nvPr>
            <p:ph type="body"/>
          </p:nvPr>
        </p:nvSpPr>
        <p:spPr>
          <a:xfrm>
            <a:off x="380880" y="1413000"/>
            <a:ext cx="8381520" cy="2210400"/>
          </a:xfrm>
          <a:prstGeom prst="rect">
            <a:avLst/>
          </a:prstGeom>
        </p:spPr>
        <p:txBody>
          <a:bodyPr lIns="0" rIns="0" tIns="0" bIns="0">
            <a:noAutofit/>
          </a:bodyPr>
          <a:p>
            <a:pPr marL="396720" indent="-396360">
              <a:lnSpc>
                <a:spcPct val="90000"/>
              </a:lnSpc>
              <a:spcBef>
                <a:spcPts val="641"/>
              </a:spcBef>
              <a:buSzPct val="100051"/>
              <a:buBlip>
                <a:blip r:embed="rId4"/>
              </a:buBlip>
            </a:pPr>
            <a:r>
              <a:rPr b="0" lang="es-ES" sz="3200" spc="-1" strike="noStrike">
                <a:solidFill>
                  <a:srgbClr val="000000"/>
                </a:solidFill>
                <a:latin typeface="Calibri"/>
              </a:rPr>
              <a:t>Haga clic para modificar el estilo de texto del patrón</a:t>
            </a:r>
            <a:endParaRPr b="0" lang="es-ES" sz="3200" spc="-1" strike="noStrike">
              <a:solidFill>
                <a:srgbClr val="000000"/>
              </a:solidFill>
              <a:latin typeface="Calibri"/>
            </a:endParaRPr>
          </a:p>
          <a:p>
            <a:pPr lvl="1" marL="914400" indent="-396360">
              <a:lnSpc>
                <a:spcPct val="90000"/>
              </a:lnSpc>
              <a:spcBef>
                <a:spcPts val="561"/>
              </a:spcBef>
              <a:buSzPct val="100014"/>
              <a:buBlip>
                <a:blip r:embed="rId5"/>
              </a:buBlip>
            </a:pPr>
            <a:r>
              <a:rPr b="0" lang="es-ES" sz="2800" spc="-1" strike="noStrike">
                <a:solidFill>
                  <a:srgbClr val="000000"/>
                </a:solidFill>
                <a:latin typeface="Calibri"/>
              </a:rPr>
              <a:t>Segundo nivel</a:t>
            </a:r>
            <a:endParaRPr b="0" lang="es-ES" sz="2800" spc="-1" strike="noStrike">
              <a:solidFill>
                <a:srgbClr val="000000"/>
              </a:solidFill>
              <a:latin typeface="Calibri"/>
            </a:endParaRPr>
          </a:p>
          <a:p>
            <a:pPr lvl="2" marL="1258920" indent="-344160">
              <a:lnSpc>
                <a:spcPct val="90000"/>
              </a:lnSpc>
              <a:spcBef>
                <a:spcPts val="479"/>
              </a:spcBef>
              <a:buSzPct val="100000"/>
              <a:buBlip>
                <a:blip r:embed="rId6"/>
              </a:buBlip>
            </a:pPr>
            <a:r>
              <a:rPr b="0" lang="es-ES" sz="2400" spc="-1" strike="noStrike">
                <a:solidFill>
                  <a:srgbClr val="000000"/>
                </a:solidFill>
                <a:latin typeface="Calibri"/>
              </a:rPr>
              <a:t>Tercer nivel</a:t>
            </a:r>
            <a:endParaRPr b="0" lang="es-ES" sz="2400" spc="-1" strike="noStrike">
              <a:solidFill>
                <a:srgbClr val="000000"/>
              </a:solidFill>
              <a:latin typeface="Calibri"/>
            </a:endParaRPr>
          </a:p>
          <a:p>
            <a:pPr lvl="3" marL="1604880" indent="-345600">
              <a:lnSpc>
                <a:spcPct val="90000"/>
              </a:lnSpc>
              <a:spcBef>
                <a:spcPts val="479"/>
              </a:spcBef>
              <a:buSzPct val="100000"/>
              <a:buBlip>
                <a:blip r:embed="rId7"/>
              </a:buBlip>
            </a:pPr>
            <a:r>
              <a:rPr b="0" lang="es-ES" sz="2400" spc="-1" strike="noStrike">
                <a:solidFill>
                  <a:srgbClr val="000000"/>
                </a:solidFill>
                <a:latin typeface="Calibri"/>
              </a:rPr>
              <a:t>Cuarto nivel</a:t>
            </a:r>
            <a:endParaRPr b="0" lang="es-ES" sz="2400" spc="-1" strike="noStrike">
              <a:solidFill>
                <a:srgbClr val="000000"/>
              </a:solidFill>
              <a:latin typeface="Calibri"/>
            </a:endParaRPr>
          </a:p>
          <a:p>
            <a:pPr lvl="4" marL="1941480" indent="-336240">
              <a:lnSpc>
                <a:spcPct val="90000"/>
              </a:lnSpc>
              <a:spcBef>
                <a:spcPts val="479"/>
              </a:spcBef>
              <a:buSzPct val="100000"/>
              <a:buBlip>
                <a:blip r:embed="rId8"/>
              </a:buBlip>
            </a:pPr>
            <a:r>
              <a:rPr b="0" lang="es-ES" sz="2400" spc="-1" strike="noStrike">
                <a:solidFill>
                  <a:srgbClr val="000000"/>
                </a:solidFill>
                <a:latin typeface="Calibri"/>
              </a:rPr>
              <a:t>Quinto nivel</a:t>
            </a:r>
            <a:endParaRPr b="0" lang="es-ES" sz="2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560" cy="447480"/>
          </a:xfrm>
          <a:prstGeom prst="rect">
            <a:avLst/>
          </a:prstGeom>
          <a:ln w="9360">
            <a:noFill/>
          </a:ln>
        </p:spPr>
      </p:pic>
      <p:pic>
        <p:nvPicPr>
          <p:cNvPr id="85" name="Imagen 4" descr=""/>
          <p:cNvPicPr/>
          <p:nvPr/>
        </p:nvPicPr>
        <p:blipFill>
          <a:blip r:embed="rId2"/>
          <a:stretch/>
        </p:blipFill>
        <p:spPr>
          <a:xfrm>
            <a:off x="7559640" y="235080"/>
            <a:ext cx="1439640" cy="882360"/>
          </a:xfrm>
          <a:prstGeom prst="rect">
            <a:avLst/>
          </a:prstGeom>
          <a:ln w="9360">
            <a:noFill/>
          </a:ln>
        </p:spPr>
      </p:pic>
      <p:sp>
        <p:nvSpPr>
          <p:cNvPr id="86" name="CustomShape 1"/>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87" name="CustomShape 2"/>
          <p:cNvSpPr/>
          <p:nvPr/>
        </p:nvSpPr>
        <p:spPr>
          <a:xfrm>
            <a:off x="1225440" y="1622160"/>
            <a:ext cx="6298920" cy="210132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4400" spc="-1" strike="noStrike">
                <a:solidFill>
                  <a:srgbClr val="000000"/>
                </a:solidFill>
                <a:latin typeface="Arial"/>
              </a:rPr>
              <a:t> </a:t>
            </a:r>
            <a:r>
              <a:rPr b="1" lang="es-ES" sz="4400" spc="-1" strike="noStrike">
                <a:solidFill>
                  <a:srgbClr val="000000"/>
                </a:solidFill>
                <a:latin typeface="Arial"/>
              </a:rPr>
              <a:t>¿Es normal que a los niños les duela la cabeza?</a:t>
            </a:r>
            <a:endParaRPr b="0" lang="es-ES" sz="4400" spc="-1" strike="noStrike">
              <a:latin typeface="Arial"/>
            </a:endParaRPr>
          </a:p>
        </p:txBody>
      </p:sp>
      <p:sp>
        <p:nvSpPr>
          <p:cNvPr id="88" name="CustomShape 3"/>
          <p:cNvSpPr/>
          <p:nvPr/>
        </p:nvSpPr>
        <p:spPr>
          <a:xfrm>
            <a:off x="1122120" y="3922560"/>
            <a:ext cx="644508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rPr>
              <a:t>José Alberto Macías Pingarrón. </a:t>
            </a:r>
            <a:r>
              <a:rPr b="0" lang="es-ES" sz="2000" spc="-1" strike="noStrike">
                <a:solidFill>
                  <a:srgbClr val="000000"/>
                </a:solidFill>
                <a:latin typeface="Arial"/>
              </a:rPr>
              <a:t>Pediatra</a:t>
            </a:r>
            <a:endParaRPr b="0" lang="es-ES" sz="2000" spc="-1" strike="noStrike">
              <a:latin typeface="Arial"/>
            </a:endParaRPr>
          </a:p>
        </p:txBody>
      </p:sp>
      <p:pic>
        <p:nvPicPr>
          <p:cNvPr id="89" name="" descr=""/>
          <p:cNvPicPr/>
          <p:nvPr/>
        </p:nvPicPr>
        <p:blipFill>
          <a:blip r:embed="rId3"/>
          <a:stretch/>
        </p:blipFill>
        <p:spPr>
          <a:xfrm>
            <a:off x="7128000" y="4680000"/>
            <a:ext cx="1758960" cy="11710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690120" y="209880"/>
            <a:ext cx="4582440" cy="658440"/>
          </a:xfrm>
          <a:prstGeom prst="rect">
            <a:avLst/>
          </a:prstGeom>
          <a:noFill/>
          <a:ln>
            <a:noFill/>
          </a:ln>
        </p:spPr>
        <p:txBody>
          <a:bodyPr lIns="0" rIns="0" tIns="0" bIns="0">
            <a:noAutofit/>
          </a:bodyPr>
          <a:p>
            <a:pPr>
              <a:lnSpc>
                <a:spcPct val="90000"/>
              </a:lnSpc>
            </a:pPr>
            <a:r>
              <a:rPr b="0" lang="es-ES" sz="4800" spc="-151" strike="noStrike">
                <a:solidFill>
                  <a:srgbClr val="000000"/>
                </a:solidFill>
                <a:latin typeface="Calibri"/>
              </a:rPr>
              <a:t>¿Es normal?</a:t>
            </a:r>
            <a:endParaRPr b="0" lang="es-ES" sz="4800" spc="-1" strike="noStrike">
              <a:solidFill>
                <a:srgbClr val="000000"/>
              </a:solidFill>
              <a:latin typeface="Calibri"/>
            </a:endParaRPr>
          </a:p>
        </p:txBody>
      </p:sp>
      <p:sp>
        <p:nvSpPr>
          <p:cNvPr id="91" name="TextShape 2"/>
          <p:cNvSpPr txBox="1"/>
          <p:nvPr/>
        </p:nvSpPr>
        <p:spPr>
          <a:xfrm>
            <a:off x="690120" y="1113120"/>
            <a:ext cx="8056440" cy="4585680"/>
          </a:xfrm>
          <a:prstGeom prst="rect">
            <a:avLst/>
          </a:prstGeom>
          <a:noFill/>
          <a:ln w="9360">
            <a:noFill/>
          </a:ln>
        </p:spPr>
        <p:txBody>
          <a:bodyPr lIns="0" rIns="0" tIns="0" bIns="0">
            <a:noAutofit/>
          </a:bodyPr>
          <a:p>
            <a:pPr marL="396720" indent="-396360">
              <a:lnSpc>
                <a:spcPct val="100000"/>
              </a:lnSpc>
              <a:spcBef>
                <a:spcPts val="601"/>
              </a:spcBef>
              <a:buSzPct val="100051"/>
              <a:buBlip>
                <a:blip r:embed="rId1"/>
              </a:buBlip>
            </a:pPr>
            <a:r>
              <a:rPr b="0" lang="es-ES" sz="3200" spc="-1" strike="noStrike">
                <a:solidFill>
                  <a:srgbClr val="000000"/>
                </a:solidFill>
                <a:latin typeface="Calibri"/>
              </a:rPr>
              <a:t>Es un proceso </a:t>
            </a:r>
            <a:r>
              <a:rPr b="1" lang="es-ES" sz="3200" spc="-1" strike="noStrike">
                <a:solidFill>
                  <a:srgbClr val="000000"/>
                </a:solidFill>
                <a:latin typeface="Calibri"/>
              </a:rPr>
              <a:t>frecuente</a:t>
            </a:r>
            <a:r>
              <a:rPr b="0" lang="es-ES" sz="3200" spc="-1" strike="noStrike">
                <a:solidFill>
                  <a:srgbClr val="000000"/>
                </a:solidFill>
                <a:latin typeface="Calibri"/>
              </a:rPr>
              <a:t> en la vida (sobre todo entre los 11 y 13 años).</a:t>
            </a:r>
            <a:endParaRPr b="0" lang="es-ES" sz="3200" spc="-1" strike="noStrike">
              <a:solidFill>
                <a:srgbClr val="000000"/>
              </a:solidFill>
              <a:latin typeface="Calibri"/>
            </a:endParaRPr>
          </a:p>
          <a:p>
            <a:pPr marL="396720" indent="-396360">
              <a:lnSpc>
                <a:spcPct val="100000"/>
              </a:lnSpc>
              <a:spcBef>
                <a:spcPts val="601"/>
              </a:spcBef>
              <a:buSzPct val="100051"/>
              <a:buBlip>
                <a:blip r:embed="rId2"/>
              </a:buBlip>
            </a:pPr>
            <a:r>
              <a:rPr b="0" lang="es-ES" sz="3200" spc="-1" strike="noStrike">
                <a:solidFill>
                  <a:srgbClr val="000000"/>
                </a:solidFill>
                <a:latin typeface="Calibri"/>
              </a:rPr>
              <a:t>La mayoría de las causas suelen ser por </a:t>
            </a:r>
            <a:r>
              <a:rPr b="1" lang="es-ES" sz="3200" spc="-1" strike="noStrike">
                <a:solidFill>
                  <a:srgbClr val="000000"/>
                </a:solidFill>
                <a:latin typeface="Calibri"/>
              </a:rPr>
              <a:t>procesos</a:t>
            </a:r>
            <a:r>
              <a:rPr b="0" lang="es-ES" sz="3200" spc="-1" strike="noStrike">
                <a:solidFill>
                  <a:srgbClr val="000000"/>
                </a:solidFill>
                <a:latin typeface="Calibri"/>
              </a:rPr>
              <a:t> </a:t>
            </a:r>
            <a:r>
              <a:rPr b="1" lang="es-ES" sz="3200" spc="-1" strike="noStrike">
                <a:solidFill>
                  <a:srgbClr val="000000"/>
                </a:solidFill>
                <a:latin typeface="Calibri"/>
              </a:rPr>
              <a:t>benignos</a:t>
            </a:r>
            <a:r>
              <a:rPr b="0" lang="es-ES" sz="3200" spc="-1" strike="noStrike">
                <a:solidFill>
                  <a:srgbClr val="000000"/>
                </a:solidFill>
                <a:latin typeface="Calibri"/>
              </a:rPr>
              <a:t> (otitis, faringitis, sinusitis, gripe, catarro, gastroenteritis , cansancio, falta de horas de sueño, etc…)</a:t>
            </a:r>
            <a:endParaRPr b="0" lang="es-ES" sz="3200" spc="-1" strike="noStrike">
              <a:solidFill>
                <a:srgbClr val="000000"/>
              </a:solidFill>
              <a:latin typeface="Calibri"/>
            </a:endParaRPr>
          </a:p>
          <a:p>
            <a:pPr marL="396720" indent="-396360">
              <a:lnSpc>
                <a:spcPct val="100000"/>
              </a:lnSpc>
              <a:spcBef>
                <a:spcPts val="601"/>
              </a:spcBef>
              <a:buSzPct val="100051"/>
              <a:buBlip>
                <a:blip r:embed="rId3"/>
              </a:buBlip>
            </a:pPr>
            <a:r>
              <a:rPr b="0" lang="es-ES" sz="3200" spc="-1" strike="noStrike">
                <a:solidFill>
                  <a:srgbClr val="000000"/>
                </a:solidFill>
                <a:latin typeface="Calibri"/>
              </a:rPr>
              <a:t>El diagnóstico lo realiza el pediatra por la clínica, </a:t>
            </a:r>
            <a:r>
              <a:rPr b="1" lang="es-ES" sz="3200" spc="-1" strike="noStrike">
                <a:solidFill>
                  <a:srgbClr val="000000"/>
                </a:solidFill>
                <a:latin typeface="Calibri"/>
              </a:rPr>
              <a:t>sin precisar más estudios </a:t>
            </a:r>
            <a:r>
              <a:rPr b="0" lang="es-ES" sz="3200" spc="-1" strike="noStrike">
                <a:solidFill>
                  <a:srgbClr val="000000"/>
                </a:solidFill>
                <a:latin typeface="Calibri"/>
              </a:rPr>
              <a:t>complementarios.</a:t>
            </a:r>
            <a:endParaRPr b="0" lang="es-ES" sz="3200" spc="-1" strike="noStrike">
              <a:solidFill>
                <a:srgbClr val="000000"/>
              </a:solidFill>
              <a:latin typeface="Calibri"/>
            </a:endParaRPr>
          </a:p>
        </p:txBody>
      </p:sp>
      <p:pic>
        <p:nvPicPr>
          <p:cNvPr id="92" name="Imagen 3" descr=""/>
          <p:cNvPicPr/>
          <p:nvPr/>
        </p:nvPicPr>
        <p:blipFill>
          <a:blip r:embed="rId4"/>
          <a:stretch/>
        </p:blipFill>
        <p:spPr>
          <a:xfrm>
            <a:off x="7524720" y="6330960"/>
            <a:ext cx="1447560" cy="447480"/>
          </a:xfrm>
          <a:prstGeom prst="rect">
            <a:avLst/>
          </a:prstGeom>
          <a:ln w="9360">
            <a:noFill/>
          </a:ln>
        </p:spPr>
      </p:pic>
      <p:pic>
        <p:nvPicPr>
          <p:cNvPr id="93" name="Imagen 4" descr=""/>
          <p:cNvPicPr/>
          <p:nvPr/>
        </p:nvPicPr>
        <p:blipFill>
          <a:blip r:embed="rId5"/>
          <a:stretch/>
        </p:blipFill>
        <p:spPr>
          <a:xfrm>
            <a:off x="7502760" y="120600"/>
            <a:ext cx="1439640" cy="882360"/>
          </a:xfrm>
          <a:prstGeom prst="rect">
            <a:avLst/>
          </a:prstGeom>
          <a:ln w="9360">
            <a:noFill/>
          </a:ln>
        </p:spPr>
      </p:pic>
      <p:sp>
        <p:nvSpPr>
          <p:cNvPr id="94" name="CustomShape 3"/>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pic>
        <p:nvPicPr>
          <p:cNvPr id="95" name="" descr=""/>
          <p:cNvPicPr/>
          <p:nvPr/>
        </p:nvPicPr>
        <p:blipFill>
          <a:blip r:embed="rId6"/>
          <a:stretch/>
        </p:blipFill>
        <p:spPr>
          <a:xfrm>
            <a:off x="7128000" y="4680360"/>
            <a:ext cx="1758960" cy="1171080"/>
          </a:xfrm>
          <a:prstGeom prst="rect">
            <a:avLst/>
          </a:prstGeom>
          <a:ln>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665280" y="347040"/>
            <a:ext cx="6657840" cy="691920"/>
          </a:xfrm>
          <a:prstGeom prst="rect">
            <a:avLst/>
          </a:prstGeom>
          <a:noFill/>
          <a:ln>
            <a:noFill/>
          </a:ln>
        </p:spPr>
        <p:txBody>
          <a:bodyPr lIns="0" rIns="0" tIns="0" bIns="0">
            <a:noAutofit/>
          </a:bodyPr>
          <a:p>
            <a:pPr>
              <a:lnSpc>
                <a:spcPct val="90000"/>
              </a:lnSpc>
            </a:pPr>
            <a:r>
              <a:rPr b="0" lang="es-ES" sz="4800" spc="-151" strike="noStrike">
                <a:solidFill>
                  <a:srgbClr val="000000"/>
                </a:solidFill>
                <a:latin typeface="Calibri"/>
              </a:rPr>
              <a:t>¿Qué tratamiento precisa?</a:t>
            </a:r>
            <a:endParaRPr b="0" lang="es-ES" sz="4800" spc="-1" strike="noStrike">
              <a:solidFill>
                <a:srgbClr val="000000"/>
              </a:solidFill>
              <a:latin typeface="Calibri"/>
            </a:endParaRPr>
          </a:p>
        </p:txBody>
      </p:sp>
      <p:sp>
        <p:nvSpPr>
          <p:cNvPr id="97" name="TextShape 2"/>
          <p:cNvSpPr txBox="1"/>
          <p:nvPr/>
        </p:nvSpPr>
        <p:spPr>
          <a:xfrm>
            <a:off x="665280" y="1333800"/>
            <a:ext cx="8062920" cy="4573440"/>
          </a:xfrm>
          <a:prstGeom prst="rect">
            <a:avLst/>
          </a:prstGeom>
          <a:noFill/>
          <a:ln w="9360">
            <a:noFill/>
          </a:ln>
        </p:spPr>
        <p:txBody>
          <a:bodyPr lIns="0" rIns="0" tIns="0" bIns="0">
            <a:noAutofit/>
          </a:bodyPr>
          <a:p>
            <a:pPr marL="396720" indent="-396360">
              <a:lnSpc>
                <a:spcPct val="105000"/>
              </a:lnSpc>
              <a:spcBef>
                <a:spcPts val="601"/>
              </a:spcBef>
              <a:buSzPct val="100054"/>
              <a:buBlip>
                <a:blip r:embed="rId1"/>
              </a:buBlip>
            </a:pPr>
            <a:r>
              <a:rPr b="0" lang="es-ES" sz="3000" spc="-1" strike="noStrike">
                <a:solidFill>
                  <a:srgbClr val="000000"/>
                </a:solidFill>
                <a:latin typeface="Calibri"/>
              </a:rPr>
              <a:t>Analgésicos habituales de manera precoz (</a:t>
            </a:r>
            <a:r>
              <a:rPr b="0" i="1" lang="es-ES" sz="3000" spc="-1" strike="noStrike">
                <a:solidFill>
                  <a:srgbClr val="000000"/>
                </a:solidFill>
                <a:latin typeface="Calibri"/>
              </a:rPr>
              <a:t>ibuprofeno</a:t>
            </a:r>
            <a:r>
              <a:rPr b="0" lang="es-ES" sz="3000" spc="-1" strike="noStrike">
                <a:solidFill>
                  <a:srgbClr val="000000"/>
                </a:solidFill>
                <a:latin typeface="Calibri"/>
              </a:rPr>
              <a:t>, </a:t>
            </a:r>
            <a:r>
              <a:rPr b="0" i="1" lang="es-ES" sz="3000" spc="-1" strike="noStrike">
                <a:solidFill>
                  <a:srgbClr val="000000"/>
                </a:solidFill>
                <a:latin typeface="Calibri"/>
              </a:rPr>
              <a:t>paracetamol</a:t>
            </a:r>
            <a:r>
              <a:rPr b="0" lang="es-ES" sz="3000" spc="-1" strike="noStrike">
                <a:solidFill>
                  <a:srgbClr val="000000"/>
                </a:solidFill>
                <a:latin typeface="Calibri"/>
              </a:rPr>
              <a:t> o </a:t>
            </a:r>
            <a:r>
              <a:rPr b="0" i="1" lang="es-ES" sz="3000" spc="-1" strike="noStrike">
                <a:solidFill>
                  <a:srgbClr val="000000"/>
                </a:solidFill>
                <a:latin typeface="Calibri"/>
              </a:rPr>
              <a:t>metamizol</a:t>
            </a:r>
            <a:r>
              <a:rPr b="0" lang="es-ES" sz="3000" spc="-1" strike="noStrike">
                <a:solidFill>
                  <a:srgbClr val="000000"/>
                </a:solidFill>
                <a:latin typeface="Calibri"/>
              </a:rPr>
              <a:t>). Si vomita se puede probar con supositorios. </a:t>
            </a:r>
            <a:endParaRPr b="0" lang="es-ES" sz="3000" spc="-1" strike="noStrike">
              <a:solidFill>
                <a:srgbClr val="000000"/>
              </a:solidFill>
              <a:latin typeface="Calibri"/>
            </a:endParaRPr>
          </a:p>
          <a:p>
            <a:pPr marL="396720" indent="-396360">
              <a:lnSpc>
                <a:spcPct val="105000"/>
              </a:lnSpc>
              <a:spcBef>
                <a:spcPts val="601"/>
              </a:spcBef>
              <a:buSzPct val="100054"/>
              <a:buBlip>
                <a:blip r:embed="rId2"/>
              </a:buBlip>
            </a:pPr>
            <a:r>
              <a:rPr b="0" lang="es-ES" sz="3000" spc="-1" strike="noStrike">
                <a:solidFill>
                  <a:srgbClr val="000000"/>
                </a:solidFill>
                <a:latin typeface="Calibri"/>
              </a:rPr>
              <a:t>Precisa de un lugar tranquilo, sin ruidos y con poca luz. Si está acostado se sentirá más relajado. </a:t>
            </a:r>
            <a:endParaRPr b="0" lang="es-ES" sz="3000" spc="-1" strike="noStrike">
              <a:solidFill>
                <a:srgbClr val="000000"/>
              </a:solidFill>
              <a:latin typeface="Calibri"/>
            </a:endParaRPr>
          </a:p>
          <a:p>
            <a:pPr marL="396720" indent="-396360">
              <a:lnSpc>
                <a:spcPct val="105000"/>
              </a:lnSpc>
              <a:spcBef>
                <a:spcPts val="601"/>
              </a:spcBef>
              <a:buSzPct val="100054"/>
              <a:buBlip>
                <a:blip r:embed="rId3"/>
              </a:buBlip>
            </a:pPr>
            <a:r>
              <a:rPr b="0" lang="es-ES" sz="3000" spc="-1" strike="noStrike">
                <a:solidFill>
                  <a:srgbClr val="000000"/>
                </a:solidFill>
                <a:latin typeface="Calibri"/>
              </a:rPr>
              <a:t>Mejor no ver la tele, ni jugar con videoconsola, ni usar el móvil… mientras tenga dolor.</a:t>
            </a:r>
            <a:endParaRPr b="0" lang="es-ES" sz="3000" spc="-1" strike="noStrike">
              <a:solidFill>
                <a:srgbClr val="000000"/>
              </a:solidFill>
              <a:latin typeface="Calibri"/>
            </a:endParaRPr>
          </a:p>
          <a:p>
            <a:pPr marL="396720" indent="-396360">
              <a:lnSpc>
                <a:spcPct val="105000"/>
              </a:lnSpc>
              <a:spcBef>
                <a:spcPts val="601"/>
              </a:spcBef>
              <a:buSzPct val="100054"/>
              <a:buBlip>
                <a:blip r:embed="rId4"/>
              </a:buBlip>
            </a:pPr>
            <a:r>
              <a:rPr b="0" lang="es-ES" sz="3000" spc="-1" strike="noStrike">
                <a:solidFill>
                  <a:srgbClr val="000000"/>
                </a:solidFill>
                <a:latin typeface="Calibri"/>
              </a:rPr>
              <a:t>Puede ser útil paño húmedo en la frente. </a:t>
            </a:r>
            <a:endParaRPr b="0" lang="es-ES" sz="3000" spc="-1" strike="noStrike">
              <a:solidFill>
                <a:srgbClr val="000000"/>
              </a:solidFill>
              <a:latin typeface="Calibri"/>
            </a:endParaRPr>
          </a:p>
        </p:txBody>
      </p:sp>
      <p:pic>
        <p:nvPicPr>
          <p:cNvPr id="98" name="Imagen 3" descr=""/>
          <p:cNvPicPr/>
          <p:nvPr/>
        </p:nvPicPr>
        <p:blipFill>
          <a:blip r:embed="rId5"/>
          <a:stretch/>
        </p:blipFill>
        <p:spPr>
          <a:xfrm>
            <a:off x="7524720" y="6330960"/>
            <a:ext cx="1447560" cy="447480"/>
          </a:xfrm>
          <a:prstGeom prst="rect">
            <a:avLst/>
          </a:prstGeom>
          <a:ln w="9360">
            <a:noFill/>
          </a:ln>
        </p:spPr>
      </p:pic>
      <p:pic>
        <p:nvPicPr>
          <p:cNvPr id="99" name="Imagen 4" descr=""/>
          <p:cNvPicPr/>
          <p:nvPr/>
        </p:nvPicPr>
        <p:blipFill>
          <a:blip r:embed="rId6"/>
          <a:stretch/>
        </p:blipFill>
        <p:spPr>
          <a:xfrm>
            <a:off x="7559640" y="235080"/>
            <a:ext cx="1439640" cy="882360"/>
          </a:xfrm>
          <a:prstGeom prst="rect">
            <a:avLst/>
          </a:prstGeom>
          <a:ln w="9360">
            <a:noFill/>
          </a:ln>
        </p:spPr>
      </p:pic>
      <p:sp>
        <p:nvSpPr>
          <p:cNvPr id="100" name="CustomShape 3"/>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pic>
        <p:nvPicPr>
          <p:cNvPr id="101" name="" descr=""/>
          <p:cNvPicPr/>
          <p:nvPr/>
        </p:nvPicPr>
        <p:blipFill>
          <a:blip r:embed="rId7"/>
          <a:stretch/>
        </p:blipFill>
        <p:spPr>
          <a:xfrm>
            <a:off x="7452000" y="4896000"/>
            <a:ext cx="1434960" cy="955440"/>
          </a:xfrm>
          <a:prstGeom prst="rect">
            <a:avLst/>
          </a:prstGeom>
          <a:ln>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665280" y="347040"/>
            <a:ext cx="6859080" cy="664560"/>
          </a:xfrm>
          <a:prstGeom prst="rect">
            <a:avLst/>
          </a:prstGeom>
          <a:noFill/>
          <a:ln>
            <a:noFill/>
          </a:ln>
        </p:spPr>
        <p:txBody>
          <a:bodyPr lIns="0" rIns="0" tIns="0" bIns="0">
            <a:noAutofit/>
          </a:bodyPr>
          <a:p>
            <a:pPr>
              <a:lnSpc>
                <a:spcPct val="90000"/>
              </a:lnSpc>
            </a:pPr>
            <a:r>
              <a:rPr b="0" lang="es-ES" sz="4800" spc="-151" strike="noStrike">
                <a:solidFill>
                  <a:srgbClr val="000000"/>
                </a:solidFill>
                <a:latin typeface="Calibri"/>
              </a:rPr>
              <a:t>Actuaciones para prevenirla:</a:t>
            </a:r>
            <a:endParaRPr b="0" lang="es-ES" sz="4800" spc="-1" strike="noStrike">
              <a:solidFill>
                <a:srgbClr val="000000"/>
              </a:solidFill>
              <a:latin typeface="Calibri"/>
            </a:endParaRPr>
          </a:p>
        </p:txBody>
      </p:sp>
      <p:sp>
        <p:nvSpPr>
          <p:cNvPr id="103" name="TextShape 2"/>
          <p:cNvSpPr txBox="1"/>
          <p:nvPr/>
        </p:nvSpPr>
        <p:spPr>
          <a:xfrm>
            <a:off x="665280" y="1325160"/>
            <a:ext cx="7813440" cy="4422960"/>
          </a:xfrm>
          <a:prstGeom prst="rect">
            <a:avLst/>
          </a:prstGeom>
          <a:noFill/>
          <a:ln w="9360">
            <a:noFill/>
          </a:ln>
        </p:spPr>
        <p:txBody>
          <a:bodyPr lIns="0" rIns="0" tIns="0" bIns="0">
            <a:noAutofit/>
          </a:bodyPr>
          <a:p>
            <a:pPr marL="396720" indent="-396360">
              <a:lnSpc>
                <a:spcPct val="105000"/>
              </a:lnSpc>
              <a:spcBef>
                <a:spcPts val="601"/>
              </a:spcBef>
              <a:buSzPct val="100051"/>
              <a:buBlip>
                <a:blip r:embed="rId1"/>
              </a:buBlip>
            </a:pPr>
            <a:r>
              <a:rPr b="0" lang="es-ES" sz="3200" spc="-1" strike="noStrike">
                <a:solidFill>
                  <a:srgbClr val="000000"/>
                </a:solidFill>
                <a:latin typeface="Calibri"/>
              </a:rPr>
              <a:t>Cumplir horario regular de sueño y comidas.</a:t>
            </a:r>
            <a:endParaRPr b="0" lang="es-ES" sz="3200" spc="-1" strike="noStrike">
              <a:solidFill>
                <a:srgbClr val="000000"/>
              </a:solidFill>
              <a:latin typeface="Calibri"/>
            </a:endParaRPr>
          </a:p>
          <a:p>
            <a:pPr marL="396720" indent="-396360">
              <a:lnSpc>
                <a:spcPct val="105000"/>
              </a:lnSpc>
              <a:spcBef>
                <a:spcPts val="601"/>
              </a:spcBef>
              <a:buSzPct val="100051"/>
              <a:buBlip>
                <a:blip r:embed="rId2"/>
              </a:buBlip>
            </a:pPr>
            <a:r>
              <a:rPr b="0" lang="es-ES" sz="3200" spc="-1" strike="noStrike">
                <a:solidFill>
                  <a:srgbClr val="000000"/>
                </a:solidFill>
                <a:latin typeface="Calibri"/>
              </a:rPr>
              <a:t>Quitar algún alimento  si le  provoca dolor de cabeza claramente.</a:t>
            </a:r>
            <a:endParaRPr b="0" lang="es-ES" sz="3200" spc="-1" strike="noStrike">
              <a:solidFill>
                <a:srgbClr val="000000"/>
              </a:solidFill>
              <a:latin typeface="Calibri"/>
            </a:endParaRPr>
          </a:p>
          <a:p>
            <a:pPr marL="396720" indent="-396360">
              <a:lnSpc>
                <a:spcPct val="105000"/>
              </a:lnSpc>
              <a:spcBef>
                <a:spcPts val="601"/>
              </a:spcBef>
              <a:buSzPct val="100051"/>
              <a:buBlip>
                <a:blip r:embed="rId3"/>
              </a:buBlip>
            </a:pPr>
            <a:r>
              <a:rPr b="0" lang="es-ES" sz="3200" spc="-1" strike="noStrike">
                <a:solidFill>
                  <a:srgbClr val="000000"/>
                </a:solidFill>
                <a:latin typeface="Calibri"/>
              </a:rPr>
              <a:t>No tomar bebidas con excitantes: la cola, el café, el té, etc…</a:t>
            </a:r>
            <a:endParaRPr b="0" lang="es-ES" sz="3200" spc="-1" strike="noStrike">
              <a:solidFill>
                <a:srgbClr val="000000"/>
              </a:solidFill>
              <a:latin typeface="Calibri"/>
            </a:endParaRPr>
          </a:p>
          <a:p>
            <a:pPr marL="396720" indent="-396360">
              <a:lnSpc>
                <a:spcPct val="105000"/>
              </a:lnSpc>
              <a:spcBef>
                <a:spcPts val="601"/>
              </a:spcBef>
              <a:buSzPct val="100051"/>
              <a:buBlip>
                <a:blip r:embed="rId4"/>
              </a:buBlip>
            </a:pPr>
            <a:r>
              <a:rPr b="0" lang="es-ES" sz="3200" spc="-1" strike="noStrike">
                <a:solidFill>
                  <a:srgbClr val="000000"/>
                </a:solidFill>
                <a:latin typeface="Calibri"/>
              </a:rPr>
              <a:t>Evitar horarios muy ajustados ni muchas actividades extraescolares.</a:t>
            </a:r>
            <a:endParaRPr b="0" lang="es-ES" sz="3200" spc="-1" strike="noStrike">
              <a:solidFill>
                <a:srgbClr val="000000"/>
              </a:solidFill>
              <a:latin typeface="Calibri"/>
            </a:endParaRPr>
          </a:p>
          <a:p>
            <a:pPr marL="396720" indent="-396360">
              <a:lnSpc>
                <a:spcPct val="105000"/>
              </a:lnSpc>
              <a:spcBef>
                <a:spcPts val="601"/>
              </a:spcBef>
              <a:buSzPct val="100051"/>
              <a:buBlip>
                <a:blip r:embed="rId5"/>
              </a:buBlip>
            </a:pPr>
            <a:r>
              <a:rPr b="0" lang="es-ES" sz="3200" spc="-1" strike="noStrike">
                <a:solidFill>
                  <a:srgbClr val="000000"/>
                </a:solidFill>
                <a:latin typeface="Calibri"/>
              </a:rPr>
              <a:t>Realizar actividad física regular.</a:t>
            </a:r>
            <a:endParaRPr b="0" lang="es-ES" sz="3200" spc="-1" strike="noStrike">
              <a:solidFill>
                <a:srgbClr val="000000"/>
              </a:solidFill>
              <a:latin typeface="Calibri"/>
            </a:endParaRPr>
          </a:p>
        </p:txBody>
      </p:sp>
      <p:pic>
        <p:nvPicPr>
          <p:cNvPr id="104" name="Imagen 3" descr=""/>
          <p:cNvPicPr/>
          <p:nvPr/>
        </p:nvPicPr>
        <p:blipFill>
          <a:blip r:embed="rId6"/>
          <a:stretch/>
        </p:blipFill>
        <p:spPr>
          <a:xfrm>
            <a:off x="7524720" y="6330960"/>
            <a:ext cx="1447560" cy="447480"/>
          </a:xfrm>
          <a:prstGeom prst="rect">
            <a:avLst/>
          </a:prstGeom>
          <a:ln w="9360">
            <a:noFill/>
          </a:ln>
        </p:spPr>
      </p:pic>
      <p:pic>
        <p:nvPicPr>
          <p:cNvPr id="105" name="Imagen 4" descr=""/>
          <p:cNvPicPr/>
          <p:nvPr/>
        </p:nvPicPr>
        <p:blipFill>
          <a:blip r:embed="rId7"/>
          <a:stretch/>
        </p:blipFill>
        <p:spPr>
          <a:xfrm>
            <a:off x="7559640" y="235080"/>
            <a:ext cx="1439640" cy="882360"/>
          </a:xfrm>
          <a:prstGeom prst="rect">
            <a:avLst/>
          </a:prstGeom>
          <a:ln w="9360">
            <a:noFill/>
          </a:ln>
        </p:spPr>
      </p:pic>
      <p:sp>
        <p:nvSpPr>
          <p:cNvPr id="106" name="CustomShape 3"/>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pic>
        <p:nvPicPr>
          <p:cNvPr id="107" name="" descr=""/>
          <p:cNvPicPr/>
          <p:nvPr/>
        </p:nvPicPr>
        <p:blipFill>
          <a:blip r:embed="rId8"/>
          <a:stretch/>
        </p:blipFill>
        <p:spPr>
          <a:xfrm>
            <a:off x="7128000" y="4680360"/>
            <a:ext cx="1758960" cy="1171080"/>
          </a:xfrm>
          <a:prstGeom prst="rect">
            <a:avLst/>
          </a:prstGeom>
          <a:ln>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436680" y="235080"/>
            <a:ext cx="6944400" cy="664560"/>
          </a:xfrm>
          <a:prstGeom prst="rect">
            <a:avLst/>
          </a:prstGeom>
          <a:noFill/>
          <a:ln>
            <a:noFill/>
          </a:ln>
        </p:spPr>
        <p:txBody>
          <a:bodyPr lIns="0" rIns="0" tIns="0" bIns="0">
            <a:noAutofit/>
          </a:bodyPr>
          <a:p>
            <a:pPr>
              <a:lnSpc>
                <a:spcPct val="90000"/>
              </a:lnSpc>
            </a:pPr>
            <a:r>
              <a:rPr b="0" lang="es-ES" sz="4800" spc="-151" strike="noStrike">
                <a:solidFill>
                  <a:srgbClr val="000000"/>
                </a:solidFill>
                <a:latin typeface="Calibri"/>
              </a:rPr>
              <a:t>Revaloración por su pediatra</a:t>
            </a:r>
            <a:endParaRPr b="0" lang="es-ES" sz="4800" spc="-1" strike="noStrike">
              <a:solidFill>
                <a:srgbClr val="000000"/>
              </a:solidFill>
              <a:latin typeface="Calibri"/>
            </a:endParaRPr>
          </a:p>
        </p:txBody>
      </p:sp>
      <p:sp>
        <p:nvSpPr>
          <p:cNvPr id="109" name="TextShape 2"/>
          <p:cNvSpPr txBox="1"/>
          <p:nvPr/>
        </p:nvSpPr>
        <p:spPr>
          <a:xfrm>
            <a:off x="436680" y="1076760"/>
            <a:ext cx="8263440" cy="4416840"/>
          </a:xfrm>
          <a:prstGeom prst="rect">
            <a:avLst/>
          </a:prstGeom>
          <a:noFill/>
          <a:ln w="9360">
            <a:noFill/>
          </a:ln>
        </p:spPr>
        <p:txBody>
          <a:bodyPr lIns="0" rIns="0" tIns="0" bIns="0">
            <a:noAutofit/>
          </a:bodyPr>
          <a:p>
            <a:pPr marL="396720" indent="-396360">
              <a:lnSpc>
                <a:spcPct val="125000"/>
              </a:lnSpc>
              <a:spcBef>
                <a:spcPts val="601"/>
              </a:spcBef>
              <a:buSzPct val="100051"/>
              <a:buBlip>
                <a:blip r:embed="rId1"/>
              </a:buBlip>
            </a:pPr>
            <a:r>
              <a:rPr b="0" lang="es-ES" sz="3200" spc="-1" strike="noStrike">
                <a:solidFill>
                  <a:srgbClr val="000000"/>
                </a:solidFill>
                <a:latin typeface="Calibri"/>
              </a:rPr>
              <a:t>Si el dolor de cabeza es diferente a ocasiones previas.</a:t>
            </a:r>
            <a:endParaRPr b="0" lang="es-ES" sz="3200" spc="-1" strike="noStrike">
              <a:solidFill>
                <a:srgbClr val="000000"/>
              </a:solidFill>
              <a:latin typeface="Calibri"/>
            </a:endParaRPr>
          </a:p>
          <a:p>
            <a:pPr marL="396720" indent="-396360">
              <a:lnSpc>
                <a:spcPct val="125000"/>
              </a:lnSpc>
              <a:spcBef>
                <a:spcPts val="601"/>
              </a:spcBef>
              <a:buSzPct val="100051"/>
              <a:buBlip>
                <a:blip r:embed="rId2"/>
              </a:buBlip>
            </a:pPr>
            <a:r>
              <a:rPr b="0" lang="es-ES" sz="3200" spc="-1" strike="noStrike">
                <a:solidFill>
                  <a:srgbClr val="000000"/>
                </a:solidFill>
                <a:latin typeface="Calibri"/>
              </a:rPr>
              <a:t>Si el dolor siempre se localiza en el mismo lugar y no se quita.</a:t>
            </a:r>
            <a:endParaRPr b="0" lang="es-ES" sz="3200" spc="-1" strike="noStrike">
              <a:solidFill>
                <a:srgbClr val="000000"/>
              </a:solidFill>
              <a:latin typeface="Calibri"/>
            </a:endParaRPr>
          </a:p>
          <a:p>
            <a:pPr marL="396720" indent="-396360">
              <a:lnSpc>
                <a:spcPct val="125000"/>
              </a:lnSpc>
              <a:spcBef>
                <a:spcPts val="601"/>
              </a:spcBef>
              <a:buSzPct val="100051"/>
              <a:buBlip>
                <a:blip r:embed="rId3"/>
              </a:buBlip>
            </a:pPr>
            <a:r>
              <a:rPr b="0" lang="es-ES" sz="3200" spc="-1" strike="noStrike">
                <a:solidFill>
                  <a:srgbClr val="000000"/>
                </a:solidFill>
                <a:latin typeface="Calibri"/>
              </a:rPr>
              <a:t>Si le duele la cabeza nada más despertar por la mañana o el dolor de cabeza lo despierta por la noche.</a:t>
            </a:r>
            <a:endParaRPr b="0" lang="es-ES" sz="3200" spc="-1" strike="noStrike">
              <a:solidFill>
                <a:srgbClr val="000000"/>
              </a:solidFill>
              <a:latin typeface="Calibri"/>
            </a:endParaRPr>
          </a:p>
        </p:txBody>
      </p:sp>
      <p:pic>
        <p:nvPicPr>
          <p:cNvPr id="110" name="Imagen 3" descr=""/>
          <p:cNvPicPr/>
          <p:nvPr/>
        </p:nvPicPr>
        <p:blipFill>
          <a:blip r:embed="rId4"/>
          <a:stretch/>
        </p:blipFill>
        <p:spPr>
          <a:xfrm>
            <a:off x="7524720" y="6330960"/>
            <a:ext cx="1447560" cy="447480"/>
          </a:xfrm>
          <a:prstGeom prst="rect">
            <a:avLst/>
          </a:prstGeom>
          <a:ln w="9360">
            <a:noFill/>
          </a:ln>
        </p:spPr>
      </p:pic>
      <p:pic>
        <p:nvPicPr>
          <p:cNvPr id="111" name="Imagen 4" descr=""/>
          <p:cNvPicPr/>
          <p:nvPr/>
        </p:nvPicPr>
        <p:blipFill>
          <a:blip r:embed="rId5"/>
          <a:stretch/>
        </p:blipFill>
        <p:spPr>
          <a:xfrm>
            <a:off x="7628400" y="235080"/>
            <a:ext cx="1439640" cy="882360"/>
          </a:xfrm>
          <a:prstGeom prst="rect">
            <a:avLst/>
          </a:prstGeom>
          <a:ln w="9360">
            <a:noFill/>
          </a:ln>
        </p:spPr>
      </p:pic>
      <p:sp>
        <p:nvSpPr>
          <p:cNvPr id="112" name="CustomShape 3"/>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pic>
        <p:nvPicPr>
          <p:cNvPr id="113" name="" descr=""/>
          <p:cNvPicPr/>
          <p:nvPr/>
        </p:nvPicPr>
        <p:blipFill>
          <a:blip r:embed="rId6"/>
          <a:stretch/>
        </p:blipFill>
        <p:spPr>
          <a:xfrm>
            <a:off x="7488000" y="4919760"/>
            <a:ext cx="1398960" cy="931680"/>
          </a:xfrm>
          <a:prstGeom prst="rect">
            <a:avLst/>
          </a:prstGeom>
          <a:ln>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549000" y="235080"/>
            <a:ext cx="7123680" cy="664560"/>
          </a:xfrm>
          <a:prstGeom prst="rect">
            <a:avLst/>
          </a:prstGeom>
          <a:noFill/>
          <a:ln>
            <a:noFill/>
          </a:ln>
        </p:spPr>
        <p:txBody>
          <a:bodyPr lIns="0" rIns="0" tIns="0" bIns="0">
            <a:noAutofit/>
          </a:bodyPr>
          <a:p>
            <a:pPr>
              <a:lnSpc>
                <a:spcPct val="90000"/>
              </a:lnSpc>
            </a:pPr>
            <a:r>
              <a:rPr b="0" lang="es-ES" sz="4800" spc="-151" strike="noStrike">
                <a:solidFill>
                  <a:srgbClr val="000000"/>
                </a:solidFill>
                <a:latin typeface="Calibri"/>
              </a:rPr>
              <a:t>¿Cuándo acudir a urgencias?</a:t>
            </a:r>
            <a:endParaRPr b="0" lang="es-ES" sz="4800" spc="-1" strike="noStrike">
              <a:solidFill>
                <a:srgbClr val="000000"/>
              </a:solidFill>
              <a:latin typeface="Calibri"/>
            </a:endParaRPr>
          </a:p>
        </p:txBody>
      </p:sp>
      <p:sp>
        <p:nvSpPr>
          <p:cNvPr id="115" name="TextShape 2"/>
          <p:cNvSpPr txBox="1"/>
          <p:nvPr/>
        </p:nvSpPr>
        <p:spPr>
          <a:xfrm>
            <a:off x="549000" y="1266840"/>
            <a:ext cx="7813440" cy="4493880"/>
          </a:xfrm>
          <a:prstGeom prst="rect">
            <a:avLst/>
          </a:prstGeom>
          <a:noFill/>
          <a:ln w="9360">
            <a:noFill/>
          </a:ln>
        </p:spPr>
        <p:txBody>
          <a:bodyPr lIns="0" rIns="0" tIns="0" bIns="0">
            <a:noAutofit/>
          </a:bodyPr>
          <a:p>
            <a:pPr marL="396720" indent="-396360">
              <a:lnSpc>
                <a:spcPct val="125000"/>
              </a:lnSpc>
              <a:spcBef>
                <a:spcPts val="601"/>
              </a:spcBef>
              <a:buSzPct val="100051"/>
              <a:buBlip>
                <a:blip r:embed="rId1"/>
              </a:buBlip>
            </a:pPr>
            <a:r>
              <a:rPr b="0" lang="es-ES" sz="3200" spc="-1" strike="noStrike">
                <a:solidFill>
                  <a:srgbClr val="000000"/>
                </a:solidFill>
                <a:latin typeface="Calibri"/>
              </a:rPr>
              <a:t>Dolor de cabeza intenso con fiebre y vómitos repetidos. </a:t>
            </a:r>
            <a:endParaRPr b="0" lang="es-ES" sz="3200" spc="-1" strike="noStrike">
              <a:solidFill>
                <a:srgbClr val="000000"/>
              </a:solidFill>
              <a:latin typeface="Calibri"/>
            </a:endParaRPr>
          </a:p>
          <a:p>
            <a:pPr marL="396720" indent="-396360">
              <a:lnSpc>
                <a:spcPct val="125000"/>
              </a:lnSpc>
              <a:spcBef>
                <a:spcPts val="601"/>
              </a:spcBef>
              <a:buSzPct val="100051"/>
              <a:buBlip>
                <a:blip r:embed="rId2"/>
              </a:buBlip>
            </a:pPr>
            <a:r>
              <a:rPr b="0" lang="es-ES" sz="3200" spc="-1" strike="noStrike">
                <a:solidFill>
                  <a:srgbClr val="000000"/>
                </a:solidFill>
                <a:latin typeface="Calibri"/>
              </a:rPr>
              <a:t>Presenta dificultad para ver, caminar, hablar o despertarse.</a:t>
            </a:r>
            <a:endParaRPr b="0" lang="es-ES" sz="3200" spc="-1" strike="noStrike">
              <a:solidFill>
                <a:srgbClr val="000000"/>
              </a:solidFill>
              <a:latin typeface="Calibri"/>
            </a:endParaRPr>
          </a:p>
          <a:p>
            <a:pPr marL="396720" indent="-396360">
              <a:lnSpc>
                <a:spcPct val="125000"/>
              </a:lnSpc>
              <a:spcBef>
                <a:spcPts val="601"/>
              </a:spcBef>
              <a:buSzPct val="100051"/>
              <a:buBlip>
                <a:blip r:embed="rId3"/>
              </a:buBlip>
            </a:pPr>
            <a:r>
              <a:rPr b="0" lang="es-ES" sz="3200" spc="-1" strike="noStrike">
                <a:solidFill>
                  <a:srgbClr val="000000"/>
                </a:solidFill>
                <a:latin typeface="Calibri"/>
              </a:rPr>
              <a:t>En menores de 5 años con cefalea fuerte.</a:t>
            </a:r>
            <a:endParaRPr b="0" lang="es-ES" sz="3200" spc="-1" strike="noStrike">
              <a:solidFill>
                <a:srgbClr val="000000"/>
              </a:solidFill>
              <a:latin typeface="Calibri"/>
            </a:endParaRPr>
          </a:p>
          <a:p>
            <a:pPr marL="396720" indent="-396360">
              <a:lnSpc>
                <a:spcPct val="125000"/>
              </a:lnSpc>
              <a:spcBef>
                <a:spcPts val="601"/>
              </a:spcBef>
              <a:buSzPct val="100051"/>
              <a:buBlip>
                <a:blip r:embed="rId4"/>
              </a:buBlip>
            </a:pPr>
            <a:r>
              <a:rPr b="0" lang="es-ES" sz="3200" spc="-1" strike="noStrike">
                <a:solidFill>
                  <a:srgbClr val="000000"/>
                </a:solidFill>
                <a:latin typeface="Calibri"/>
              </a:rPr>
              <a:t>Si hay cefalea y traumatismo craneal    previo.</a:t>
            </a:r>
            <a:endParaRPr b="0" lang="es-ES" sz="3200" spc="-1" strike="noStrike">
              <a:solidFill>
                <a:srgbClr val="000000"/>
              </a:solidFill>
              <a:latin typeface="Calibri"/>
            </a:endParaRPr>
          </a:p>
        </p:txBody>
      </p:sp>
      <p:pic>
        <p:nvPicPr>
          <p:cNvPr id="116" name="Imagen 3" descr=""/>
          <p:cNvPicPr/>
          <p:nvPr/>
        </p:nvPicPr>
        <p:blipFill>
          <a:blip r:embed="rId5"/>
          <a:stretch/>
        </p:blipFill>
        <p:spPr>
          <a:xfrm>
            <a:off x="7524720" y="6330960"/>
            <a:ext cx="1447560" cy="447480"/>
          </a:xfrm>
          <a:prstGeom prst="rect">
            <a:avLst/>
          </a:prstGeom>
          <a:ln w="9360">
            <a:noFill/>
          </a:ln>
        </p:spPr>
      </p:pic>
      <p:pic>
        <p:nvPicPr>
          <p:cNvPr id="117" name="Imagen 4" descr=""/>
          <p:cNvPicPr/>
          <p:nvPr/>
        </p:nvPicPr>
        <p:blipFill>
          <a:blip r:embed="rId6"/>
          <a:stretch/>
        </p:blipFill>
        <p:spPr>
          <a:xfrm>
            <a:off x="7559640" y="235080"/>
            <a:ext cx="1439640" cy="882360"/>
          </a:xfrm>
          <a:prstGeom prst="rect">
            <a:avLst/>
          </a:prstGeom>
          <a:ln w="9360">
            <a:noFill/>
          </a:ln>
        </p:spPr>
      </p:pic>
      <p:sp>
        <p:nvSpPr>
          <p:cNvPr id="118" name="CustomShape 3"/>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pic>
        <p:nvPicPr>
          <p:cNvPr id="119" name="" descr=""/>
          <p:cNvPicPr/>
          <p:nvPr/>
        </p:nvPicPr>
        <p:blipFill>
          <a:blip r:embed="rId7"/>
          <a:stretch/>
        </p:blipFill>
        <p:spPr>
          <a:xfrm>
            <a:off x="7128000" y="4680360"/>
            <a:ext cx="1758960" cy="1171080"/>
          </a:xfrm>
          <a:prstGeom prst="rect">
            <a:avLst/>
          </a:prstGeom>
          <a:ln>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7549</TotalTime>
  <Application>LibreOffice/6.4.4.2$Windows_X86_64 LibreOffice_project/3d775be2011f3886db32dfd395a6a6d1ca2630ff</Application>
  <Words>443</Words>
  <Paragraphs>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2020-06-25T20:24:28Z</dcterms:modified>
  <cp:revision>18</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