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28.png" ContentType="image/png"/>
  <Override PartName="/ppt/media/image1.jpeg" ContentType="image/jpeg"/>
  <Override PartName="/ppt/media/image8.png" ContentType="image/png"/>
  <Override PartName="/ppt/media/image38.png" ContentType="image/png"/>
  <Override PartName="/ppt/media/image2.jpeg" ContentType="image/jpeg"/>
  <Override PartName="/ppt/media/image5.png" ContentType="image/png"/>
  <Override PartName="/ppt/media/image48.png" ContentType="image/png"/>
  <Override PartName="/ppt/media/image3.jpeg" ContentType="image/jpeg"/>
  <Override PartName="/ppt/media/image4.jpeg" ContentType="image/jpeg"/>
  <Override PartName="/ppt/media/image34.jpeg" ContentType="image/jpeg"/>
  <Override PartName="/ppt/media/image6.png" ContentType="image/png"/>
  <Override PartName="/ppt/media/image7.png" ContentType="image/png"/>
  <Override PartName="/ppt/media/image9.png" ContentType="image/pn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Override PartName="/ppt/media/image24.png" ContentType="image/png"/>
  <Override PartName="/ppt/media/image25.png" ContentType="image/png"/>
  <Override PartName="/ppt/media/image37.png" ContentType="image/png"/>
  <Override PartName="/ppt/media/image26.jpeg" ContentType="image/jpeg"/>
  <Override PartName="/ppt/media/image47.png" ContentType="image/png"/>
  <Override PartName="/ppt/media/image27.jpeg" ContentType="image/jpeg"/>
  <Override PartName="/ppt/media/image29.png" ContentType="image/png"/>
  <Override PartName="/ppt/media/image30.png" ContentType="image/png"/>
  <Override PartName="/ppt/media/image31.png" ContentType="image/png"/>
  <Override PartName="/ppt/media/image32.png" ContentType="image/png"/>
  <Override PartName="/ppt/media/image33.png" ContentType="image/png"/>
  <Override PartName="/ppt/media/image35.png" ContentType="image/png"/>
  <Override PartName="/ppt/media/image36.png" ContentType="image/png"/>
  <Override PartName="/ppt/media/image39.png" ContentType="image/png"/>
  <Override PartName="/ppt/media/image42.jpeg" ContentType="image/jpeg"/>
  <Override PartName="/ppt/media/image40.png" ContentType="image/png"/>
  <Override PartName="/ppt/media/image41.png" ContentType="image/png"/>
  <Override PartName="/ppt/media/image49.jpeg" ContentType="image/jpeg"/>
  <Override PartName="/ppt/media/image43.png" ContentType="image/png"/>
  <Override PartName="/ppt/media/image44.png" ContentType="image/png"/>
  <Override PartName="/ppt/media/image45.png" ContentType="image/png"/>
  <Override PartName="/ppt/media/image46.png" ContentType="image/png"/>
  <Override PartName="/ppt/media/image50.png" ContentType="image/png"/>
  <Override PartName="/ppt/media/image51.png" ContentType="image/png"/>
  <Override PartName="/ppt/media/image52.png" ContentType="image/png"/>
  <Override PartName="/ppt/media/image53.png" ContentType="image/png"/>
  <Override PartName="/ppt/media/image54.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noAutofit/>
          </a:bodyPr>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noAutofit/>
          </a:bodyPr>
          <a:p>
            <a:r>
              <a:rPr b="0" lang="es-ES" sz="1400" spc="-1" strike="noStrike">
                <a:latin typeface="Times New Roman"/>
              </a:rPr>
              <a:t>&lt;cabecera&gt;</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noAutofit/>
          </a:bodyPr>
          <a:p>
            <a:pPr algn="r"/>
            <a:r>
              <a:rPr b="0" lang="es-ES" sz="1400" spc="-1" strike="noStrike">
                <a:latin typeface="Times New Roman"/>
              </a:rPr>
              <a:t>&lt;fecha/hora&gt;</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noAutofit/>
          </a:bodyPr>
          <a:p>
            <a:r>
              <a:rPr b="0" lang="es-ES" sz="1400" spc="-1" strike="noStrike">
                <a:latin typeface="Times New Roman"/>
              </a:rPr>
              <a:t>&lt;pie de página&gt;</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F07175E8-5A8D-4210-8C23-012627421CB3}" type="slidenum">
              <a:rPr b="0" lang="es-ES" sz="1400" spc="-1" strike="noStrike">
                <a:latin typeface="Times New Roman"/>
              </a:rPr>
              <a:t>&lt;número&gt;</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sldImg"/>
          </p:nvPr>
        </p:nvSpPr>
        <p:spPr>
          <a:xfrm>
            <a:off x="1371600" y="1143000"/>
            <a:ext cx="4114440" cy="3085920"/>
          </a:xfrm>
          <a:prstGeom prst="rect">
            <a:avLst/>
          </a:prstGeom>
        </p:spPr>
      </p:sp>
      <p:sp>
        <p:nvSpPr>
          <p:cNvPr id="121" name="PlaceHolder 2"/>
          <p:cNvSpPr>
            <a:spLocks noGrp="1"/>
          </p:cNvSpPr>
          <p:nvPr>
            <p:ph type="body"/>
          </p:nvPr>
        </p:nvSpPr>
        <p:spPr>
          <a:xfrm>
            <a:off x="685800" y="4400640"/>
            <a:ext cx="5486040" cy="3600000"/>
          </a:xfrm>
          <a:prstGeom prst="rect">
            <a:avLst/>
          </a:prstGeom>
        </p:spPr>
        <p:txBody>
          <a:bodyPr>
            <a:noAutofit/>
          </a:bodyPr>
          <a:p>
            <a:endParaRPr b="0" lang="es-ES" sz="2000" spc="-1" strike="noStrike">
              <a:latin typeface="Arial"/>
            </a:endParaRPr>
          </a:p>
        </p:txBody>
      </p:sp>
      <p:sp>
        <p:nvSpPr>
          <p:cNvPr id="122" name="TextShape 3"/>
          <p:cNvSpPr txBox="1"/>
          <p:nvPr/>
        </p:nvSpPr>
        <p:spPr>
          <a:xfrm>
            <a:off x="0" y="0"/>
            <a:ext cx="2971440" cy="458280"/>
          </a:xfrm>
          <a:prstGeom prst="rect">
            <a:avLst/>
          </a:prstGeom>
          <a:noFill/>
          <a:ln>
            <a:noFill/>
          </a:ln>
        </p:spPr>
        <p:txBody>
          <a:bodyPr>
            <a:noAutofit/>
          </a:bodyPr>
          <a:p>
            <a:endParaRPr b="0" lang="es-ES" sz="2400" spc="-1" strike="noStrike">
              <a:latin typeface="Times New Roman"/>
            </a:endParaRPr>
          </a:p>
        </p:txBody>
      </p:sp>
      <p:sp>
        <p:nvSpPr>
          <p:cNvPr id="123" name="TextShape 4"/>
          <p:cNvSpPr txBox="1"/>
          <p:nvPr/>
        </p:nvSpPr>
        <p:spPr>
          <a:xfrm>
            <a:off x="3884760" y="0"/>
            <a:ext cx="2971440" cy="458280"/>
          </a:xfrm>
          <a:prstGeom prst="rect">
            <a:avLst/>
          </a:prstGeom>
          <a:noFill/>
          <a:ln>
            <a:noFill/>
          </a:ln>
        </p:spPr>
        <p:txBody>
          <a:bodyPr>
            <a:noAutofit/>
          </a:bodyPr>
          <a:p>
            <a:pPr algn="r">
              <a:lnSpc>
                <a:spcPct val="100000"/>
              </a:lnSpc>
            </a:pPr>
            <a:fld id="{D3FE065C-662D-473D-9680-EBE915ECADBC}" type="datetime">
              <a:rPr b="0" lang="es-ES" sz="1200" spc="-1" strike="noStrike">
                <a:solidFill>
                  <a:srgbClr val="000000"/>
                </a:solidFill>
                <a:latin typeface="Times New Roman"/>
              </a:rPr>
              <a:t>21/04/20</a:t>
            </a:fld>
            <a:r>
              <a:rPr b="0" lang="es-ES" sz="1200" spc="-1" strike="noStrike">
                <a:solidFill>
                  <a:srgbClr val="000000"/>
                </a:solidFill>
                <a:latin typeface="Times New Roman"/>
              </a:rPr>
              <a:t> </a:t>
            </a:r>
            <a:fld id="{BE3C87C2-8462-44A5-B79F-0552D6466C52}" type="datetime12">
              <a:rPr b="0" lang="es-ES" sz="1200" spc="-1" strike="noStrike">
                <a:solidFill>
                  <a:srgbClr val="000000"/>
                </a:solidFill>
                <a:latin typeface="Times New Roman"/>
              </a:rPr>
              <a:t>06:53 PM</a:t>
            </a:fld>
            <a:endParaRPr b="0" lang="es-ES" sz="1200" spc="-1" strike="noStrike">
              <a:latin typeface="Times New Roman"/>
            </a:endParaRPr>
          </a:p>
        </p:txBody>
      </p:sp>
      <p:sp>
        <p:nvSpPr>
          <p:cNvPr id="124" name="TextShape 5"/>
          <p:cNvSpPr txBox="1"/>
          <p:nvPr/>
        </p:nvSpPr>
        <p:spPr>
          <a:xfrm>
            <a:off x="0" y="8685360"/>
            <a:ext cx="6171840" cy="456840"/>
          </a:xfrm>
          <a:prstGeom prst="rect">
            <a:avLst/>
          </a:prstGeom>
          <a:noFill/>
          <a:ln>
            <a:noFill/>
          </a:ln>
        </p:spPr>
        <p:txBody>
          <a:bodyPr anchor="b">
            <a:noAutofit/>
          </a:bodyPr>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25" name="TextShape 6"/>
          <p:cNvSpPr txBox="1"/>
          <p:nvPr/>
        </p:nvSpPr>
        <p:spPr>
          <a:xfrm>
            <a:off x="6172200" y="8685360"/>
            <a:ext cx="684000" cy="456840"/>
          </a:xfrm>
          <a:prstGeom prst="rect">
            <a:avLst/>
          </a:prstGeom>
          <a:noFill/>
          <a:ln>
            <a:noFill/>
          </a:ln>
        </p:spPr>
        <p:txBody>
          <a:bodyPr anchor="b">
            <a:noAutofit/>
          </a:bodyPr>
          <a:p>
            <a:pPr algn="r">
              <a:lnSpc>
                <a:spcPct val="100000"/>
              </a:lnSpc>
            </a:pPr>
            <a:fld id="{03EBB3EF-DC77-4760-B98B-E0E962E2C4D3}" type="slidenum">
              <a:rPr b="0" lang="es-ES" sz="1200" spc="-1" strike="noStrike">
                <a:solidFill>
                  <a:srgbClr val="000000"/>
                </a:solidFill>
                <a:latin typeface="Times New Roman"/>
              </a:rPr>
              <a:t>&lt;número&gt;</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w="9360">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noAutofit/>
          </a:bodyPr>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noAutofit/>
          </a:bodyPr>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s/_rels/slide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0.png"/><Relationship Id="rId9" Type="http://schemas.openxmlformats.org/officeDocument/2006/relationships/image" Target="../media/image21.png"/><Relationship Id="rId10" Type="http://schemas.openxmlformats.org/officeDocument/2006/relationships/image" Target="../media/image22.png"/><Relationship Id="rId11" Type="http://schemas.openxmlformats.org/officeDocument/2006/relationships/image" Target="../media/image23.png"/><Relationship Id="rId12" Type="http://schemas.openxmlformats.org/officeDocument/2006/relationships/image" Target="../media/image24.png"/><Relationship Id="rId13" Type="http://schemas.openxmlformats.org/officeDocument/2006/relationships/image" Target="../media/image25.png"/><Relationship Id="rId14" Type="http://schemas.openxmlformats.org/officeDocument/2006/relationships/image" Target="../media/image26.jpeg"/><Relationship Id="rId15"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7.jpeg"/><Relationship Id="rId2" Type="http://schemas.openxmlformats.org/officeDocument/2006/relationships/image" Target="../media/image28.png"/><Relationship Id="rId3" Type="http://schemas.openxmlformats.org/officeDocument/2006/relationships/image" Target="../media/image29.png"/><Relationship Id="rId4" Type="http://schemas.openxmlformats.org/officeDocument/2006/relationships/image" Target="../media/image30.png"/><Relationship Id="rId5" Type="http://schemas.openxmlformats.org/officeDocument/2006/relationships/image" Target="../media/image31.png"/><Relationship Id="rId6" Type="http://schemas.openxmlformats.org/officeDocument/2006/relationships/image" Target="../media/image32.png"/><Relationship Id="rId7" Type="http://schemas.openxmlformats.org/officeDocument/2006/relationships/image" Target="../media/image33.png"/><Relationship Id="rId8"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34.jpeg"/><Relationship Id="rId2" Type="http://schemas.openxmlformats.org/officeDocument/2006/relationships/image" Target="../media/image35.png"/><Relationship Id="rId3" Type="http://schemas.openxmlformats.org/officeDocument/2006/relationships/image" Target="../media/image36.png"/><Relationship Id="rId4" Type="http://schemas.openxmlformats.org/officeDocument/2006/relationships/image" Target="../media/image37.png"/><Relationship Id="rId5" Type="http://schemas.openxmlformats.org/officeDocument/2006/relationships/image" Target="../media/image38.png"/><Relationship Id="rId6" Type="http://schemas.openxmlformats.org/officeDocument/2006/relationships/image" Target="../media/image39.png"/><Relationship Id="rId7" Type="http://schemas.openxmlformats.org/officeDocument/2006/relationships/image" Target="../media/image40.png"/><Relationship Id="rId8" Type="http://schemas.openxmlformats.org/officeDocument/2006/relationships/image" Target="../media/image41.png"/><Relationship Id="rId9"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42.jpeg"/><Relationship Id="rId2" Type="http://schemas.openxmlformats.org/officeDocument/2006/relationships/image" Target="../media/image43.png"/><Relationship Id="rId3" Type="http://schemas.openxmlformats.org/officeDocument/2006/relationships/image" Target="../media/image44.png"/><Relationship Id="rId4" Type="http://schemas.openxmlformats.org/officeDocument/2006/relationships/image" Target="../media/image45.png"/><Relationship Id="rId5" Type="http://schemas.openxmlformats.org/officeDocument/2006/relationships/image" Target="../media/image46.png"/><Relationship Id="rId6" Type="http://schemas.openxmlformats.org/officeDocument/2006/relationships/image" Target="../media/image47.png"/><Relationship Id="rId7" Type="http://schemas.openxmlformats.org/officeDocument/2006/relationships/image" Target="../media/image48.png"/><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49.jpeg"/><Relationship Id="rId2" Type="http://schemas.openxmlformats.org/officeDocument/2006/relationships/image" Target="../media/image50.png"/><Relationship Id="rId3" Type="http://schemas.openxmlformats.org/officeDocument/2006/relationships/image" Target="../media/image51.png"/><Relationship Id="rId4" Type="http://schemas.openxmlformats.org/officeDocument/2006/relationships/image" Target="../media/image52.png"/><Relationship Id="rId5" Type="http://schemas.openxmlformats.org/officeDocument/2006/relationships/image" Target="../media/image53.png"/><Relationship Id="rId6" Type="http://schemas.openxmlformats.org/officeDocument/2006/relationships/image" Target="../media/image54.png"/><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560" cy="447480"/>
          </a:xfrm>
          <a:prstGeom prst="rect">
            <a:avLst/>
          </a:prstGeom>
          <a:ln w="9360">
            <a:noFill/>
          </a:ln>
        </p:spPr>
      </p:pic>
      <p:pic>
        <p:nvPicPr>
          <p:cNvPr id="85" name="Imagen 4" descr=""/>
          <p:cNvPicPr/>
          <p:nvPr/>
        </p:nvPicPr>
        <p:blipFill>
          <a:blip r:embed="rId2"/>
          <a:stretch/>
        </p:blipFill>
        <p:spPr>
          <a:xfrm>
            <a:off x="7559640" y="235080"/>
            <a:ext cx="1439640" cy="882360"/>
          </a:xfrm>
          <a:prstGeom prst="rect">
            <a:avLst/>
          </a:prstGeom>
          <a:ln w="9360">
            <a:noFill/>
          </a:ln>
        </p:spPr>
      </p:pic>
      <p:sp>
        <p:nvSpPr>
          <p:cNvPr id="86"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87" name="CustomShape 2"/>
          <p:cNvSpPr/>
          <p:nvPr/>
        </p:nvSpPr>
        <p:spPr>
          <a:xfrm>
            <a:off x="960480" y="1644480"/>
            <a:ext cx="7222680" cy="760680"/>
          </a:xfrm>
          <a:prstGeom prst="rect">
            <a:avLst/>
          </a:prstGeom>
          <a:noFill/>
          <a:ln w="12600">
            <a:solidFill>
              <a:schemeClr val="tx1"/>
            </a:solidFill>
            <a:miter/>
          </a:ln>
        </p:spPr>
        <p:style>
          <a:lnRef idx="0"/>
          <a:fillRef idx="0"/>
          <a:effectRef idx="0"/>
          <a:fontRef idx="minor"/>
        </p:style>
        <p:txBody>
          <a:bodyPr lIns="90000" rIns="90000" tIns="45000" bIns="45000">
            <a:spAutoFit/>
          </a:bodyPr>
          <a:p>
            <a:pPr algn="ctr">
              <a:lnSpc>
                <a:spcPct val="100000"/>
              </a:lnSpc>
              <a:spcBef>
                <a:spcPts val="2200"/>
              </a:spcBef>
            </a:pPr>
            <a:r>
              <a:rPr b="1" lang="es-ES" sz="4400" spc="-1" strike="noStrike">
                <a:solidFill>
                  <a:srgbClr val="000000"/>
                </a:solidFill>
                <a:latin typeface="Arial"/>
              </a:rPr>
              <a:t>¿Qué es la dislexia?</a:t>
            </a:r>
            <a:endParaRPr b="0" lang="es-ES" sz="4400" spc="-1" strike="noStrike">
              <a:latin typeface="Arial"/>
            </a:endParaRPr>
          </a:p>
        </p:txBody>
      </p:sp>
      <p:sp>
        <p:nvSpPr>
          <p:cNvPr id="88" name="CustomShape 3"/>
          <p:cNvSpPr/>
          <p:nvPr/>
        </p:nvSpPr>
        <p:spPr>
          <a:xfrm>
            <a:off x="2487600" y="3922560"/>
            <a:ext cx="5079600" cy="4561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2400" spc="-1" strike="noStrike">
                <a:solidFill>
                  <a:srgbClr val="000000"/>
                </a:solidFill>
                <a:latin typeface="Arial"/>
              </a:rPr>
              <a:t>Isabel Molina Zelaia. </a:t>
            </a:r>
            <a:r>
              <a:rPr b="0" lang="es-ES" sz="2000" spc="-1" strike="noStrike">
                <a:solidFill>
                  <a:srgbClr val="000000"/>
                </a:solidFill>
                <a:latin typeface="Arial"/>
              </a:rPr>
              <a:t>Pediatra</a:t>
            </a:r>
            <a:endParaRPr b="0" lang="es-ES" sz="2000" spc="-1" strike="noStrike">
              <a:latin typeface="Arial"/>
            </a:endParaRPr>
          </a:p>
        </p:txBody>
      </p:sp>
      <p:pic>
        <p:nvPicPr>
          <p:cNvPr id="89" name="Imagen 6" descr=""/>
          <p:cNvPicPr/>
          <p:nvPr/>
        </p:nvPicPr>
        <p:blipFill>
          <a:blip r:embed="rId3"/>
          <a:stretch/>
        </p:blipFill>
        <p:spPr>
          <a:xfrm>
            <a:off x="8037360" y="4558320"/>
            <a:ext cx="961920" cy="143964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665280" y="347040"/>
            <a:ext cx="4582440" cy="658440"/>
          </a:xfrm>
          <a:prstGeom prst="rect">
            <a:avLst/>
          </a:prstGeom>
          <a:noFill/>
          <a:ln>
            <a:noFill/>
          </a:ln>
        </p:spPr>
        <p:txBody>
          <a:bodyPr lIns="0" rIns="0" tIns="0" bIns="0">
            <a:noAutofit/>
          </a:bodyPr>
          <a:p>
            <a:pPr>
              <a:lnSpc>
                <a:spcPct val="90000"/>
              </a:lnSpc>
            </a:pPr>
            <a:r>
              <a:rPr b="0" lang="es-ES" sz="4800" spc="-151" strike="noStrike">
                <a:solidFill>
                  <a:srgbClr val="000000"/>
                </a:solidFill>
                <a:latin typeface="Calibri"/>
              </a:rPr>
              <a:t>¿Qué es la dislexia?</a:t>
            </a:r>
            <a:endParaRPr b="0" lang="es-ES" sz="4800" spc="-1" strike="noStrike">
              <a:solidFill>
                <a:srgbClr val="000000"/>
              </a:solidFill>
              <a:latin typeface="Calibri"/>
            </a:endParaRPr>
          </a:p>
        </p:txBody>
      </p:sp>
      <p:pic>
        <p:nvPicPr>
          <p:cNvPr id="91" name="Imagen 3" descr=""/>
          <p:cNvPicPr/>
          <p:nvPr/>
        </p:nvPicPr>
        <p:blipFill>
          <a:blip r:embed="rId1"/>
          <a:stretch/>
        </p:blipFill>
        <p:spPr>
          <a:xfrm>
            <a:off x="7524720" y="6330960"/>
            <a:ext cx="1447560" cy="447480"/>
          </a:xfrm>
          <a:prstGeom prst="rect">
            <a:avLst/>
          </a:prstGeom>
          <a:ln w="9360">
            <a:noFill/>
          </a:ln>
        </p:spPr>
      </p:pic>
      <p:pic>
        <p:nvPicPr>
          <p:cNvPr id="92" name="Imagen 4" descr=""/>
          <p:cNvPicPr/>
          <p:nvPr/>
        </p:nvPicPr>
        <p:blipFill>
          <a:blip r:embed="rId2"/>
          <a:stretch/>
        </p:blipFill>
        <p:spPr>
          <a:xfrm>
            <a:off x="7559640" y="235080"/>
            <a:ext cx="1439640" cy="882360"/>
          </a:xfrm>
          <a:prstGeom prst="rect">
            <a:avLst/>
          </a:prstGeom>
          <a:ln w="9360">
            <a:noFill/>
          </a:ln>
        </p:spPr>
      </p:pic>
      <p:sp>
        <p:nvSpPr>
          <p:cNvPr id="93"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94" name="TextShape 3"/>
          <p:cNvSpPr txBox="1"/>
          <p:nvPr/>
        </p:nvSpPr>
        <p:spPr>
          <a:xfrm>
            <a:off x="380880" y="1413000"/>
            <a:ext cx="8381520" cy="4320720"/>
          </a:xfrm>
          <a:prstGeom prst="rect">
            <a:avLst/>
          </a:prstGeom>
          <a:noFill/>
          <a:ln w="9360">
            <a:noFill/>
          </a:ln>
        </p:spPr>
        <p:txBody>
          <a:bodyPr lIns="0" rIns="0" tIns="0" bIns="0">
            <a:noAutofit/>
          </a:bodyPr>
          <a:p>
            <a:pPr marL="396720" indent="-396360">
              <a:lnSpc>
                <a:spcPct val="90000"/>
              </a:lnSpc>
              <a:spcBef>
                <a:spcPts val="479"/>
              </a:spcBef>
              <a:buSzPct val="100000"/>
              <a:buBlip>
                <a:blip r:embed="rId3"/>
              </a:buBlip>
            </a:pPr>
            <a:r>
              <a:rPr b="0" lang="es-ES" sz="2400" spc="-1" strike="noStrike">
                <a:solidFill>
                  <a:srgbClr val="000000"/>
                </a:solidFill>
                <a:latin typeface="Calibri"/>
              </a:rPr>
              <a:t>Es la dificultad para aprender a leer de forma fluida en niños inteligentes, con motivación y escolarización normales. </a:t>
            </a:r>
            <a:endParaRPr b="0" lang="es-ES" sz="2400" spc="-1" strike="noStrike">
              <a:solidFill>
                <a:srgbClr val="000000"/>
              </a:solidFill>
              <a:latin typeface="Calibri"/>
            </a:endParaRPr>
          </a:p>
          <a:p>
            <a:pPr marL="396720" indent="-396360">
              <a:lnSpc>
                <a:spcPct val="90000"/>
              </a:lnSpc>
              <a:spcBef>
                <a:spcPts val="479"/>
              </a:spcBef>
              <a:buSzPct val="100000"/>
              <a:buBlip>
                <a:blip r:embed="rId4"/>
              </a:buBlip>
            </a:pPr>
            <a:r>
              <a:rPr b="0" lang="es-ES" sz="2400" spc="-1" strike="noStrike">
                <a:solidFill>
                  <a:srgbClr val="000000"/>
                </a:solidFill>
                <a:latin typeface="Calibri"/>
              </a:rPr>
              <a:t>La lectura es lenta, costosa y con errores: </a:t>
            </a:r>
            <a:endParaRPr b="0" lang="es-ES" sz="2400" spc="-1" strike="noStrike">
              <a:solidFill>
                <a:srgbClr val="000000"/>
              </a:solidFill>
              <a:latin typeface="Calibri"/>
            </a:endParaRPr>
          </a:p>
          <a:p>
            <a:pPr lvl="1" marL="914400" indent="-396360">
              <a:lnSpc>
                <a:spcPct val="90000"/>
              </a:lnSpc>
              <a:spcBef>
                <a:spcPts val="400"/>
              </a:spcBef>
              <a:buSzPct val="100101"/>
              <a:buBlip>
                <a:blip r:embed="rId5"/>
              </a:buBlip>
            </a:pPr>
            <a:r>
              <a:rPr b="0" lang="es-ES" sz="2000" spc="-1" strike="noStrike">
                <a:solidFill>
                  <a:srgbClr val="000000"/>
                </a:solidFill>
                <a:latin typeface="Calibri"/>
              </a:rPr>
              <a:t>omisiones de letras o silabas </a:t>
            </a:r>
            <a:endParaRPr b="0" lang="es-ES" sz="2000" spc="-1" strike="noStrike">
              <a:solidFill>
                <a:srgbClr val="000000"/>
              </a:solidFill>
              <a:latin typeface="Calibri"/>
            </a:endParaRPr>
          </a:p>
          <a:p>
            <a:pPr lvl="1" marL="914400" indent="-396360">
              <a:lnSpc>
                <a:spcPct val="90000"/>
              </a:lnSpc>
              <a:spcBef>
                <a:spcPts val="400"/>
              </a:spcBef>
              <a:buSzPct val="100101"/>
              <a:buBlip>
                <a:blip r:embed="rId6"/>
              </a:buBlip>
            </a:pPr>
            <a:r>
              <a:rPr b="0" lang="es-ES" sz="2000" spc="-1" strike="noStrike">
                <a:solidFill>
                  <a:srgbClr val="000000"/>
                </a:solidFill>
                <a:latin typeface="Calibri"/>
              </a:rPr>
              <a:t>sustituciones </a:t>
            </a:r>
            <a:endParaRPr b="0" lang="es-ES" sz="2000" spc="-1" strike="noStrike">
              <a:solidFill>
                <a:srgbClr val="000000"/>
              </a:solidFill>
              <a:latin typeface="Calibri"/>
            </a:endParaRPr>
          </a:p>
          <a:p>
            <a:pPr lvl="1" marL="914400" indent="-396360">
              <a:lnSpc>
                <a:spcPct val="90000"/>
              </a:lnSpc>
              <a:spcBef>
                <a:spcPts val="400"/>
              </a:spcBef>
              <a:buSzPct val="100101"/>
              <a:buBlip>
                <a:blip r:embed="rId7"/>
              </a:buBlip>
            </a:pPr>
            <a:r>
              <a:rPr b="0" lang="es-ES" sz="2000" spc="-1" strike="noStrike">
                <a:solidFill>
                  <a:srgbClr val="000000"/>
                </a:solidFill>
                <a:latin typeface="Calibri"/>
              </a:rPr>
              <a:t>inversiones </a:t>
            </a:r>
            <a:endParaRPr b="0" lang="es-ES" sz="2000" spc="-1" strike="noStrike">
              <a:solidFill>
                <a:srgbClr val="000000"/>
              </a:solidFill>
              <a:latin typeface="Calibri"/>
            </a:endParaRPr>
          </a:p>
          <a:p>
            <a:pPr lvl="1" marL="914400" indent="-396360">
              <a:lnSpc>
                <a:spcPct val="90000"/>
              </a:lnSpc>
              <a:spcBef>
                <a:spcPts val="400"/>
              </a:spcBef>
              <a:buSzPct val="100101"/>
              <a:buBlip>
                <a:blip r:embed="rId8"/>
              </a:buBlip>
            </a:pPr>
            <a:r>
              <a:rPr b="0" lang="es-ES" sz="2000" spc="-1" strike="noStrike">
                <a:solidFill>
                  <a:srgbClr val="000000"/>
                </a:solidFill>
                <a:latin typeface="Calibri"/>
              </a:rPr>
              <a:t>adiciones </a:t>
            </a:r>
            <a:endParaRPr b="0" lang="es-ES" sz="2000" spc="-1" strike="noStrike">
              <a:solidFill>
                <a:srgbClr val="000000"/>
              </a:solidFill>
              <a:latin typeface="Calibri"/>
            </a:endParaRPr>
          </a:p>
          <a:p>
            <a:pPr lvl="1" marL="914400" indent="-396360">
              <a:lnSpc>
                <a:spcPct val="90000"/>
              </a:lnSpc>
              <a:spcBef>
                <a:spcPts val="400"/>
              </a:spcBef>
              <a:buSzPct val="100101"/>
              <a:buBlip>
                <a:blip r:embed="rId9"/>
              </a:buBlip>
            </a:pPr>
            <a:r>
              <a:rPr b="0" lang="es-ES" sz="2000" spc="-1" strike="noStrike">
                <a:solidFill>
                  <a:srgbClr val="000000"/>
                </a:solidFill>
                <a:latin typeface="Calibri"/>
              </a:rPr>
              <a:t>unión y fragmentación inadecuada de palabras</a:t>
            </a:r>
            <a:endParaRPr b="0" lang="es-ES" sz="2000" spc="-1" strike="noStrike">
              <a:solidFill>
                <a:srgbClr val="000000"/>
              </a:solidFill>
              <a:latin typeface="Calibri"/>
            </a:endParaRPr>
          </a:p>
          <a:p>
            <a:pPr lvl="1" marL="914400" indent="-396360">
              <a:lnSpc>
                <a:spcPct val="90000"/>
              </a:lnSpc>
              <a:spcBef>
                <a:spcPts val="400"/>
              </a:spcBef>
              <a:buSzPct val="100101"/>
              <a:buBlip>
                <a:blip r:embed="rId10"/>
              </a:buBlip>
            </a:pPr>
            <a:r>
              <a:rPr b="0" lang="es-ES" sz="2000" spc="-1" strike="noStrike">
                <a:solidFill>
                  <a:srgbClr val="000000"/>
                </a:solidFill>
                <a:latin typeface="Calibri"/>
              </a:rPr>
              <a:t>rectificaciones, vacilaciones y saltos de línea durante la lectura.</a:t>
            </a:r>
            <a:endParaRPr b="0" lang="es-ES" sz="2000" spc="-1" strike="noStrike">
              <a:solidFill>
                <a:srgbClr val="000000"/>
              </a:solidFill>
              <a:latin typeface="Calibri"/>
            </a:endParaRPr>
          </a:p>
          <a:p>
            <a:pPr marL="396720" indent="-396360">
              <a:lnSpc>
                <a:spcPct val="90000"/>
              </a:lnSpc>
              <a:spcBef>
                <a:spcPts val="479"/>
              </a:spcBef>
              <a:buSzPct val="100000"/>
              <a:buBlip>
                <a:blip r:embed="rId11"/>
              </a:buBlip>
            </a:pPr>
            <a:r>
              <a:rPr b="0" lang="es-ES" sz="2400" spc="-1" strike="noStrike">
                <a:solidFill>
                  <a:srgbClr val="000000"/>
                </a:solidFill>
                <a:latin typeface="Calibri"/>
              </a:rPr>
              <a:t>Tienen mala comprensión de lo que leen. </a:t>
            </a:r>
            <a:endParaRPr b="0" lang="es-ES" sz="2400" spc="-1" strike="noStrike">
              <a:solidFill>
                <a:srgbClr val="000000"/>
              </a:solidFill>
              <a:latin typeface="Calibri"/>
            </a:endParaRPr>
          </a:p>
          <a:p>
            <a:pPr marL="396720" indent="-396360">
              <a:lnSpc>
                <a:spcPct val="90000"/>
              </a:lnSpc>
              <a:spcBef>
                <a:spcPts val="479"/>
              </a:spcBef>
              <a:buSzPct val="100000"/>
              <a:buBlip>
                <a:blip r:embed="rId12"/>
              </a:buBlip>
            </a:pPr>
            <a:r>
              <a:rPr b="0" lang="es-ES" sz="2400" spc="-1" strike="noStrike">
                <a:solidFill>
                  <a:srgbClr val="000000"/>
                </a:solidFill>
                <a:latin typeface="Calibri"/>
              </a:rPr>
              <a:t>Suele causar fracaso escolar.</a:t>
            </a:r>
            <a:endParaRPr b="0" lang="es-ES" sz="2400" spc="-1" strike="noStrike">
              <a:solidFill>
                <a:srgbClr val="000000"/>
              </a:solidFill>
              <a:latin typeface="Calibri"/>
            </a:endParaRPr>
          </a:p>
          <a:p>
            <a:pPr marL="396720" indent="-396360">
              <a:lnSpc>
                <a:spcPct val="90000"/>
              </a:lnSpc>
              <a:spcBef>
                <a:spcPts val="479"/>
              </a:spcBef>
              <a:buSzPct val="100000"/>
              <a:buBlip>
                <a:blip r:embed="rId13"/>
              </a:buBlip>
            </a:pPr>
            <a:r>
              <a:rPr b="0" lang="es-ES" sz="2400" spc="-1" strike="noStrike">
                <a:solidFill>
                  <a:srgbClr val="000000"/>
                </a:solidFill>
                <a:latin typeface="Calibri"/>
              </a:rPr>
              <a:t>Repercute en el desarrollo emocional del niño y la familia.</a:t>
            </a:r>
            <a:endParaRPr b="0" lang="es-ES" sz="2400" spc="-1" strike="noStrike">
              <a:solidFill>
                <a:srgbClr val="000000"/>
              </a:solidFill>
              <a:latin typeface="Calibri"/>
            </a:endParaRPr>
          </a:p>
        </p:txBody>
      </p:sp>
      <p:pic>
        <p:nvPicPr>
          <p:cNvPr id="95" name="Imagen 14" descr=""/>
          <p:cNvPicPr/>
          <p:nvPr/>
        </p:nvPicPr>
        <p:blipFill>
          <a:blip r:embed="rId14"/>
          <a:stretch/>
        </p:blipFill>
        <p:spPr>
          <a:xfrm>
            <a:off x="8037360" y="4558320"/>
            <a:ext cx="961920" cy="1439640"/>
          </a:xfrm>
          <a:prstGeom prst="rect">
            <a:avLst/>
          </a:prstGeom>
          <a:ln>
            <a:noFill/>
          </a:ln>
        </p:spPr>
      </p:pic>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6" name="Imagen 14" descr=""/>
          <p:cNvPicPr/>
          <p:nvPr/>
        </p:nvPicPr>
        <p:blipFill>
          <a:blip r:embed="rId1"/>
          <a:stretch/>
        </p:blipFill>
        <p:spPr>
          <a:xfrm>
            <a:off x="8037360" y="4558320"/>
            <a:ext cx="961920" cy="1439640"/>
          </a:xfrm>
          <a:prstGeom prst="rect">
            <a:avLst/>
          </a:prstGeom>
          <a:ln>
            <a:noFill/>
          </a:ln>
        </p:spPr>
      </p:pic>
      <p:sp>
        <p:nvSpPr>
          <p:cNvPr id="97" name="TextShape 1"/>
          <p:cNvSpPr txBox="1"/>
          <p:nvPr/>
        </p:nvSpPr>
        <p:spPr>
          <a:xfrm>
            <a:off x="665280" y="347040"/>
            <a:ext cx="4582440" cy="658440"/>
          </a:xfrm>
          <a:prstGeom prst="rect">
            <a:avLst/>
          </a:prstGeom>
          <a:noFill/>
          <a:ln>
            <a:noFill/>
          </a:ln>
        </p:spPr>
        <p:txBody>
          <a:bodyPr lIns="0" rIns="0" tIns="0" bIns="0">
            <a:noAutofit/>
          </a:bodyPr>
          <a:p>
            <a:pPr>
              <a:lnSpc>
                <a:spcPct val="90000"/>
              </a:lnSpc>
            </a:pPr>
            <a:r>
              <a:rPr b="0" lang="es-ES" sz="4800" spc="-151" strike="noStrike">
                <a:solidFill>
                  <a:srgbClr val="000000"/>
                </a:solidFill>
                <a:latin typeface="Calibri"/>
              </a:rPr>
              <a:t>¿Cuál es su causa?</a:t>
            </a:r>
            <a:endParaRPr b="0" lang="es-ES" sz="4800" spc="-1" strike="noStrike">
              <a:solidFill>
                <a:srgbClr val="000000"/>
              </a:solidFill>
              <a:latin typeface="Calibri"/>
            </a:endParaRPr>
          </a:p>
        </p:txBody>
      </p:sp>
      <p:pic>
        <p:nvPicPr>
          <p:cNvPr id="98" name="Imagen 3" descr=""/>
          <p:cNvPicPr/>
          <p:nvPr/>
        </p:nvPicPr>
        <p:blipFill>
          <a:blip r:embed="rId2"/>
          <a:stretch/>
        </p:blipFill>
        <p:spPr>
          <a:xfrm>
            <a:off x="7524720" y="6330960"/>
            <a:ext cx="1447560" cy="447480"/>
          </a:xfrm>
          <a:prstGeom prst="rect">
            <a:avLst/>
          </a:prstGeom>
          <a:ln w="9360">
            <a:noFill/>
          </a:ln>
        </p:spPr>
      </p:pic>
      <p:pic>
        <p:nvPicPr>
          <p:cNvPr id="99" name="Imagen 4" descr=""/>
          <p:cNvPicPr/>
          <p:nvPr/>
        </p:nvPicPr>
        <p:blipFill>
          <a:blip r:embed="rId3"/>
          <a:stretch/>
        </p:blipFill>
        <p:spPr>
          <a:xfrm>
            <a:off x="7559640" y="235080"/>
            <a:ext cx="1439640" cy="882360"/>
          </a:xfrm>
          <a:prstGeom prst="rect">
            <a:avLst/>
          </a:prstGeom>
          <a:ln w="9360">
            <a:noFill/>
          </a:ln>
        </p:spPr>
      </p:pic>
      <p:sp>
        <p:nvSpPr>
          <p:cNvPr id="100"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101" name="TextShape 3"/>
          <p:cNvSpPr txBox="1"/>
          <p:nvPr/>
        </p:nvSpPr>
        <p:spPr>
          <a:xfrm>
            <a:off x="665280" y="1450080"/>
            <a:ext cx="8105760" cy="4108320"/>
          </a:xfrm>
          <a:prstGeom prst="rect">
            <a:avLst/>
          </a:prstGeom>
          <a:noFill/>
          <a:ln w="9360">
            <a:noFill/>
          </a:ln>
        </p:spPr>
        <p:txBody>
          <a:bodyPr lIns="0" rIns="0" tIns="0" bIns="0">
            <a:noAutofit/>
          </a:bodyPr>
          <a:p>
            <a:pPr marL="396720" indent="-396360">
              <a:lnSpc>
                <a:spcPct val="100000"/>
              </a:lnSpc>
              <a:spcBef>
                <a:spcPts val="601"/>
              </a:spcBef>
              <a:buSzPct val="100014"/>
              <a:buBlip>
                <a:blip r:embed="rId4"/>
              </a:buBlip>
            </a:pPr>
            <a:r>
              <a:rPr b="0" lang="es-ES" sz="2800" spc="-1" strike="noStrike">
                <a:solidFill>
                  <a:srgbClr val="000000"/>
                </a:solidFill>
                <a:latin typeface="Calibri"/>
              </a:rPr>
              <a:t>Proceso de índole </a:t>
            </a:r>
            <a:r>
              <a:rPr b="1" lang="es-ES" sz="2800" spc="-1" strike="noStrike">
                <a:solidFill>
                  <a:srgbClr val="000000"/>
                </a:solidFill>
                <a:latin typeface="Calibri"/>
              </a:rPr>
              <a:t>neurobiológico con base genética</a:t>
            </a:r>
            <a:r>
              <a:rPr b="0" lang="es-ES" sz="2800" spc="-1" strike="noStrike">
                <a:solidFill>
                  <a:srgbClr val="000000"/>
                </a:solidFill>
                <a:latin typeface="Calibri"/>
              </a:rPr>
              <a:t>.</a:t>
            </a:r>
            <a:endParaRPr b="0" lang="es-ES" sz="2800" spc="-1" strike="noStrike">
              <a:solidFill>
                <a:srgbClr val="000000"/>
              </a:solidFill>
              <a:latin typeface="Calibri"/>
            </a:endParaRPr>
          </a:p>
          <a:p>
            <a:pPr marL="396720" indent="-396360">
              <a:lnSpc>
                <a:spcPct val="100000"/>
              </a:lnSpc>
              <a:spcBef>
                <a:spcPts val="601"/>
              </a:spcBef>
              <a:buSzPct val="100014"/>
              <a:buBlip>
                <a:blip r:embed="rId5"/>
              </a:buBlip>
            </a:pPr>
            <a:r>
              <a:rPr b="0" lang="es-ES" sz="2800" spc="-1" strike="noStrike">
                <a:solidFill>
                  <a:srgbClr val="000000"/>
                </a:solidFill>
                <a:latin typeface="Calibri"/>
              </a:rPr>
              <a:t>No se trata de una falta de esfuerzo o motivación ni inmadurez.</a:t>
            </a:r>
            <a:endParaRPr b="0" lang="es-ES" sz="2800" spc="-1" strike="noStrike">
              <a:solidFill>
                <a:srgbClr val="000000"/>
              </a:solidFill>
              <a:latin typeface="Calibri"/>
            </a:endParaRPr>
          </a:p>
          <a:p>
            <a:pPr marL="396720" indent="-396360">
              <a:lnSpc>
                <a:spcPct val="100000"/>
              </a:lnSpc>
              <a:spcBef>
                <a:spcPts val="601"/>
              </a:spcBef>
              <a:buSzPct val="100014"/>
              <a:buBlip>
                <a:blip r:embed="rId6"/>
              </a:buBlip>
            </a:pPr>
            <a:r>
              <a:rPr b="0" lang="es-ES" sz="2800" spc="-1" strike="noStrike">
                <a:solidFill>
                  <a:srgbClr val="000000"/>
                </a:solidFill>
                <a:latin typeface="Calibri"/>
              </a:rPr>
              <a:t>Se basa en un déficit fonológico (dificultad para asociar correctamente cada letra escrita con su correspondiente sonido).</a:t>
            </a:r>
            <a:endParaRPr b="0" lang="es-ES" sz="2800" spc="-1" strike="noStrike">
              <a:solidFill>
                <a:srgbClr val="000000"/>
              </a:solidFill>
              <a:latin typeface="Calibri"/>
            </a:endParaRPr>
          </a:p>
          <a:p>
            <a:pPr marL="396720" indent="-396360">
              <a:lnSpc>
                <a:spcPct val="100000"/>
              </a:lnSpc>
              <a:spcBef>
                <a:spcPts val="601"/>
              </a:spcBef>
              <a:buSzPct val="100014"/>
              <a:buBlip>
                <a:blip r:embed="rId7"/>
              </a:buBlip>
            </a:pPr>
            <a:r>
              <a:rPr b="0" lang="es-ES" sz="2800" spc="-1" strike="noStrike">
                <a:solidFill>
                  <a:srgbClr val="000000"/>
                </a:solidFill>
                <a:latin typeface="Calibri"/>
              </a:rPr>
              <a:t>Señales de alarma antes de empezar a leer (les cuesta aprender canciones, los días de la semana,   los nombres de los colores, partes del cuerpo,…)</a:t>
            </a:r>
            <a:endParaRPr b="0" lang="es-ES" sz="2800" spc="-1" strike="noStrike">
              <a:solidFill>
                <a:srgbClr val="000000"/>
              </a:solidFill>
              <a:latin typeface="Calibri"/>
            </a:endParaRPr>
          </a:p>
        </p:txBody>
      </p:sp>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2" name="Imagen 14" descr=""/>
          <p:cNvPicPr/>
          <p:nvPr/>
        </p:nvPicPr>
        <p:blipFill>
          <a:blip r:embed="rId1"/>
          <a:stretch/>
        </p:blipFill>
        <p:spPr>
          <a:xfrm>
            <a:off x="8037360" y="4558320"/>
            <a:ext cx="961920" cy="1439640"/>
          </a:xfrm>
          <a:prstGeom prst="rect">
            <a:avLst/>
          </a:prstGeom>
          <a:ln>
            <a:noFill/>
          </a:ln>
        </p:spPr>
      </p:pic>
      <p:sp>
        <p:nvSpPr>
          <p:cNvPr id="103" name="TextShape 1"/>
          <p:cNvSpPr txBox="1"/>
          <p:nvPr/>
        </p:nvSpPr>
        <p:spPr>
          <a:xfrm>
            <a:off x="665280" y="347040"/>
            <a:ext cx="6894000" cy="663480"/>
          </a:xfrm>
          <a:prstGeom prst="rect">
            <a:avLst/>
          </a:prstGeom>
          <a:noFill/>
          <a:ln>
            <a:noFill/>
          </a:ln>
        </p:spPr>
        <p:txBody>
          <a:bodyPr lIns="0" rIns="0" tIns="0" bIns="0">
            <a:noAutofit/>
          </a:bodyPr>
          <a:p>
            <a:pPr>
              <a:lnSpc>
                <a:spcPct val="90000"/>
              </a:lnSpc>
            </a:pPr>
            <a:r>
              <a:rPr b="0" lang="es-ES" sz="4800" spc="-151" strike="noStrike">
                <a:solidFill>
                  <a:srgbClr val="000000"/>
                </a:solidFill>
                <a:latin typeface="Calibri"/>
              </a:rPr>
              <a:t>¿Se asocia a otros trastornos?</a:t>
            </a:r>
            <a:endParaRPr b="0" lang="es-ES" sz="4800" spc="-1" strike="noStrike">
              <a:solidFill>
                <a:srgbClr val="000000"/>
              </a:solidFill>
              <a:latin typeface="Calibri"/>
            </a:endParaRPr>
          </a:p>
        </p:txBody>
      </p:sp>
      <p:pic>
        <p:nvPicPr>
          <p:cNvPr id="104" name="Imagen 3" descr=""/>
          <p:cNvPicPr/>
          <p:nvPr/>
        </p:nvPicPr>
        <p:blipFill>
          <a:blip r:embed="rId2"/>
          <a:stretch/>
        </p:blipFill>
        <p:spPr>
          <a:xfrm>
            <a:off x="7524720" y="6330960"/>
            <a:ext cx="1447560" cy="447480"/>
          </a:xfrm>
          <a:prstGeom prst="rect">
            <a:avLst/>
          </a:prstGeom>
          <a:ln w="9360">
            <a:noFill/>
          </a:ln>
        </p:spPr>
      </p:pic>
      <p:pic>
        <p:nvPicPr>
          <p:cNvPr id="105" name="Imagen 4" descr=""/>
          <p:cNvPicPr/>
          <p:nvPr/>
        </p:nvPicPr>
        <p:blipFill>
          <a:blip r:embed="rId3"/>
          <a:stretch/>
        </p:blipFill>
        <p:spPr>
          <a:xfrm>
            <a:off x="7559640" y="235080"/>
            <a:ext cx="1439640" cy="882360"/>
          </a:xfrm>
          <a:prstGeom prst="rect">
            <a:avLst/>
          </a:prstGeom>
          <a:ln w="9360">
            <a:noFill/>
          </a:ln>
        </p:spPr>
      </p:pic>
      <p:sp>
        <p:nvSpPr>
          <p:cNvPr id="106"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107" name="TextShape 3"/>
          <p:cNvSpPr txBox="1"/>
          <p:nvPr/>
        </p:nvSpPr>
        <p:spPr>
          <a:xfrm>
            <a:off x="665280" y="1450080"/>
            <a:ext cx="8478360" cy="3831480"/>
          </a:xfrm>
          <a:prstGeom prst="rect">
            <a:avLst/>
          </a:prstGeom>
          <a:noFill/>
          <a:ln w="9360">
            <a:noFill/>
          </a:ln>
        </p:spPr>
        <p:txBody>
          <a:bodyPr lIns="0" rIns="0" tIns="0" bIns="0">
            <a:noAutofit/>
          </a:bodyPr>
          <a:p>
            <a:pPr>
              <a:lnSpc>
                <a:spcPct val="100000"/>
              </a:lnSpc>
              <a:spcBef>
                <a:spcPts val="601"/>
              </a:spcBef>
            </a:pPr>
            <a:r>
              <a:rPr b="0" lang="es-ES" sz="3200" spc="-1" strike="noStrike">
                <a:solidFill>
                  <a:srgbClr val="000000"/>
                </a:solidFill>
                <a:latin typeface="Calibri"/>
              </a:rPr>
              <a:t>Se puede asociar con:</a:t>
            </a:r>
            <a:endParaRPr b="0" lang="es-ES" sz="3200" spc="-1" strike="noStrike">
              <a:solidFill>
                <a:srgbClr val="000000"/>
              </a:solidFill>
              <a:latin typeface="Calibri"/>
            </a:endParaRPr>
          </a:p>
          <a:p>
            <a:pPr marL="396720" indent="-396360">
              <a:lnSpc>
                <a:spcPct val="100000"/>
              </a:lnSpc>
              <a:spcBef>
                <a:spcPts val="601"/>
              </a:spcBef>
              <a:buSzPct val="100051"/>
              <a:buBlip>
                <a:blip r:embed="rId4"/>
              </a:buBlip>
            </a:pPr>
            <a:r>
              <a:rPr b="0" lang="es-ES" sz="3200" spc="-1" strike="noStrike">
                <a:solidFill>
                  <a:srgbClr val="000000"/>
                </a:solidFill>
                <a:latin typeface="Calibri"/>
              </a:rPr>
              <a:t>trastorno de déficit de atención e hiperactividad</a:t>
            </a:r>
            <a:endParaRPr b="0" lang="es-ES" sz="3200" spc="-1" strike="noStrike">
              <a:solidFill>
                <a:srgbClr val="000000"/>
              </a:solidFill>
              <a:latin typeface="Calibri"/>
            </a:endParaRPr>
          </a:p>
          <a:p>
            <a:pPr marL="396720" indent="-396360">
              <a:lnSpc>
                <a:spcPct val="100000"/>
              </a:lnSpc>
              <a:spcBef>
                <a:spcPts val="601"/>
              </a:spcBef>
              <a:buSzPct val="100051"/>
              <a:buBlip>
                <a:blip r:embed="rId5"/>
              </a:buBlip>
            </a:pPr>
            <a:r>
              <a:rPr b="0" lang="es-ES" sz="3200" spc="-1" strike="noStrike">
                <a:solidFill>
                  <a:srgbClr val="000000"/>
                </a:solidFill>
                <a:latin typeface="Calibri"/>
              </a:rPr>
              <a:t>disgrafía </a:t>
            </a:r>
            <a:endParaRPr b="0" lang="es-ES" sz="3200" spc="-1" strike="noStrike">
              <a:solidFill>
                <a:srgbClr val="000000"/>
              </a:solidFill>
              <a:latin typeface="Calibri"/>
            </a:endParaRPr>
          </a:p>
          <a:p>
            <a:pPr marL="396720" indent="-396360">
              <a:lnSpc>
                <a:spcPct val="100000"/>
              </a:lnSpc>
              <a:spcBef>
                <a:spcPts val="601"/>
              </a:spcBef>
              <a:buSzPct val="100051"/>
              <a:buBlip>
                <a:blip r:embed="rId6"/>
              </a:buBlip>
            </a:pPr>
            <a:r>
              <a:rPr b="0" lang="es-ES" sz="3200" spc="-1" strike="noStrike">
                <a:solidFill>
                  <a:srgbClr val="000000"/>
                </a:solidFill>
                <a:latin typeface="Calibri"/>
              </a:rPr>
              <a:t>disortografía </a:t>
            </a:r>
            <a:endParaRPr b="0" lang="es-ES" sz="3200" spc="-1" strike="noStrike">
              <a:solidFill>
                <a:srgbClr val="000000"/>
              </a:solidFill>
              <a:latin typeface="Calibri"/>
            </a:endParaRPr>
          </a:p>
          <a:p>
            <a:pPr marL="396720" indent="-396360">
              <a:lnSpc>
                <a:spcPct val="100000"/>
              </a:lnSpc>
              <a:spcBef>
                <a:spcPts val="601"/>
              </a:spcBef>
              <a:buSzPct val="100051"/>
              <a:buBlip>
                <a:blip r:embed="rId7"/>
              </a:buBlip>
            </a:pPr>
            <a:r>
              <a:rPr b="0" lang="es-ES" sz="3200" spc="-1" strike="noStrike">
                <a:solidFill>
                  <a:srgbClr val="000000"/>
                </a:solidFill>
                <a:latin typeface="Calibri"/>
              </a:rPr>
              <a:t>discalculia </a:t>
            </a:r>
            <a:endParaRPr b="0" lang="es-ES" sz="3200" spc="-1" strike="noStrike">
              <a:solidFill>
                <a:srgbClr val="000000"/>
              </a:solidFill>
              <a:latin typeface="Calibri"/>
            </a:endParaRPr>
          </a:p>
          <a:p>
            <a:pPr marL="396720" indent="-396360">
              <a:lnSpc>
                <a:spcPct val="100000"/>
              </a:lnSpc>
              <a:spcBef>
                <a:spcPts val="601"/>
              </a:spcBef>
              <a:buSzPct val="100051"/>
              <a:buBlip>
                <a:blip r:embed="rId8"/>
              </a:buBlip>
            </a:pPr>
            <a:r>
              <a:rPr b="0" lang="es-ES" sz="3200" spc="-1" strike="noStrike">
                <a:solidFill>
                  <a:srgbClr val="000000"/>
                </a:solidFill>
                <a:latin typeface="Calibri"/>
              </a:rPr>
              <a:t>trastorno del desarrollo de la coordinación</a:t>
            </a:r>
            <a:endParaRPr b="0" lang="es-ES" sz="3200" spc="-1" strike="noStrike">
              <a:solidFill>
                <a:srgbClr val="000000"/>
              </a:solidFill>
              <a:latin typeface="Calibri"/>
            </a:endParaRPr>
          </a:p>
        </p:txBody>
      </p:sp>
    </p:spTree>
  </p:cSld>
  <p:transition>
    <p:fad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8" name="Imagen 14" descr=""/>
          <p:cNvPicPr/>
          <p:nvPr/>
        </p:nvPicPr>
        <p:blipFill>
          <a:blip r:embed="rId1"/>
          <a:stretch/>
        </p:blipFill>
        <p:spPr>
          <a:xfrm>
            <a:off x="8037360" y="4558320"/>
            <a:ext cx="961920" cy="1439640"/>
          </a:xfrm>
          <a:prstGeom prst="rect">
            <a:avLst/>
          </a:prstGeom>
          <a:ln>
            <a:noFill/>
          </a:ln>
        </p:spPr>
      </p:pic>
      <p:sp>
        <p:nvSpPr>
          <p:cNvPr id="109" name="TextShape 1"/>
          <p:cNvSpPr txBox="1"/>
          <p:nvPr/>
        </p:nvSpPr>
        <p:spPr>
          <a:xfrm>
            <a:off x="665280" y="347040"/>
            <a:ext cx="7155720" cy="581400"/>
          </a:xfrm>
          <a:prstGeom prst="rect">
            <a:avLst/>
          </a:prstGeom>
          <a:noFill/>
          <a:ln>
            <a:noFill/>
          </a:ln>
        </p:spPr>
        <p:txBody>
          <a:bodyPr lIns="0" rIns="0" tIns="0" bIns="0">
            <a:noAutofit/>
          </a:bodyPr>
          <a:p>
            <a:pPr>
              <a:lnSpc>
                <a:spcPct val="90000"/>
              </a:lnSpc>
            </a:pPr>
            <a:r>
              <a:rPr b="0" lang="es-ES" sz="4000" spc="-151" strike="noStrike">
                <a:solidFill>
                  <a:srgbClr val="000000"/>
                </a:solidFill>
                <a:latin typeface="Calibri"/>
              </a:rPr>
              <a:t>¿Qué podemos hacer para ayudarle en la escuela?</a:t>
            </a:r>
            <a:endParaRPr b="0" lang="es-ES" sz="4000" spc="-1" strike="noStrike">
              <a:solidFill>
                <a:srgbClr val="000000"/>
              </a:solidFill>
              <a:latin typeface="Calibri"/>
            </a:endParaRPr>
          </a:p>
        </p:txBody>
      </p:sp>
      <p:pic>
        <p:nvPicPr>
          <p:cNvPr id="110" name="Imagen 3" descr=""/>
          <p:cNvPicPr/>
          <p:nvPr/>
        </p:nvPicPr>
        <p:blipFill>
          <a:blip r:embed="rId2"/>
          <a:stretch/>
        </p:blipFill>
        <p:spPr>
          <a:xfrm>
            <a:off x="7524720" y="6330960"/>
            <a:ext cx="1447560" cy="447480"/>
          </a:xfrm>
          <a:prstGeom prst="rect">
            <a:avLst/>
          </a:prstGeom>
          <a:ln w="9360">
            <a:noFill/>
          </a:ln>
        </p:spPr>
      </p:pic>
      <p:pic>
        <p:nvPicPr>
          <p:cNvPr id="111" name="Imagen 4" descr=""/>
          <p:cNvPicPr/>
          <p:nvPr/>
        </p:nvPicPr>
        <p:blipFill>
          <a:blip r:embed="rId3"/>
          <a:stretch/>
        </p:blipFill>
        <p:spPr>
          <a:xfrm>
            <a:off x="7559640" y="235080"/>
            <a:ext cx="1439640" cy="882360"/>
          </a:xfrm>
          <a:prstGeom prst="rect">
            <a:avLst/>
          </a:prstGeom>
          <a:ln w="9360">
            <a:noFill/>
          </a:ln>
        </p:spPr>
      </p:pic>
      <p:sp>
        <p:nvSpPr>
          <p:cNvPr id="112"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113" name="TextShape 3"/>
          <p:cNvSpPr txBox="1"/>
          <p:nvPr/>
        </p:nvSpPr>
        <p:spPr>
          <a:xfrm>
            <a:off x="665280" y="1450080"/>
            <a:ext cx="8105760" cy="4293000"/>
          </a:xfrm>
          <a:prstGeom prst="rect">
            <a:avLst/>
          </a:prstGeom>
          <a:noFill/>
          <a:ln w="9360">
            <a:noFill/>
          </a:ln>
        </p:spPr>
        <p:txBody>
          <a:bodyPr lIns="0" rIns="0" tIns="0" bIns="0">
            <a:noAutofit/>
          </a:bodyPr>
          <a:p>
            <a:pPr marL="396720" indent="-396360">
              <a:lnSpc>
                <a:spcPct val="100000"/>
              </a:lnSpc>
              <a:spcBef>
                <a:spcPts val="601"/>
              </a:spcBef>
              <a:buSzPct val="100000"/>
              <a:buBlip>
                <a:blip r:embed="rId4"/>
              </a:buBlip>
            </a:pPr>
            <a:r>
              <a:rPr b="0" lang="es-ES" sz="2200" spc="-1" strike="noStrike">
                <a:solidFill>
                  <a:srgbClr val="000000"/>
                </a:solidFill>
                <a:latin typeface="Calibri"/>
              </a:rPr>
              <a:t>Detectar tempranamente y realizar un entrenamiento intensivo para la adquisición de la conciencia fonológica (correspondencia letra-sonido).</a:t>
            </a:r>
            <a:endParaRPr b="0" lang="es-ES" sz="2200" spc="-1" strike="noStrike">
              <a:solidFill>
                <a:srgbClr val="000000"/>
              </a:solidFill>
              <a:latin typeface="Calibri"/>
            </a:endParaRPr>
          </a:p>
          <a:p>
            <a:pPr marL="396720" indent="-396360">
              <a:lnSpc>
                <a:spcPct val="100000"/>
              </a:lnSpc>
              <a:spcBef>
                <a:spcPts val="601"/>
              </a:spcBef>
              <a:buSzPct val="100000"/>
              <a:buBlip>
                <a:blip r:embed="rId5"/>
              </a:buBlip>
            </a:pPr>
            <a:r>
              <a:rPr b="0" lang="es-ES" sz="2200" spc="-1" strike="noStrike">
                <a:solidFill>
                  <a:srgbClr val="000000"/>
                </a:solidFill>
                <a:latin typeface="Calibri"/>
              </a:rPr>
              <a:t>Practicar la lectura en voz alta. Leer de forma repetida un pequeño texto.</a:t>
            </a:r>
            <a:endParaRPr b="0" lang="es-ES" sz="2200" spc="-1" strike="noStrike">
              <a:solidFill>
                <a:srgbClr val="000000"/>
              </a:solidFill>
              <a:latin typeface="Calibri"/>
            </a:endParaRPr>
          </a:p>
          <a:p>
            <a:pPr marL="396720" indent="-396360">
              <a:lnSpc>
                <a:spcPct val="100000"/>
              </a:lnSpc>
              <a:spcBef>
                <a:spcPts val="601"/>
              </a:spcBef>
              <a:buSzPct val="100000"/>
              <a:buBlip>
                <a:blip r:embed="rId6"/>
              </a:buBlip>
            </a:pPr>
            <a:r>
              <a:rPr b="0" lang="es-ES" sz="2200" spc="-1" strike="noStrike">
                <a:solidFill>
                  <a:srgbClr val="000000"/>
                </a:solidFill>
                <a:latin typeface="Calibri"/>
              </a:rPr>
              <a:t>Compensar las dificultades a través de adaptaciones escolares (darles más tiempo, uso de programas informáticos, no penalizar las faltas de ortografía, información visual, evaluación oral,…)</a:t>
            </a:r>
            <a:endParaRPr b="0" lang="es-ES" sz="2200" spc="-1" strike="noStrike">
              <a:solidFill>
                <a:srgbClr val="000000"/>
              </a:solidFill>
              <a:latin typeface="Calibri"/>
            </a:endParaRPr>
          </a:p>
          <a:p>
            <a:pPr marL="396720" indent="-396360">
              <a:lnSpc>
                <a:spcPct val="100000"/>
              </a:lnSpc>
              <a:spcBef>
                <a:spcPts val="601"/>
              </a:spcBef>
              <a:buSzPct val="100000"/>
              <a:buBlip>
                <a:blip r:embed="rId7"/>
              </a:buBlip>
            </a:pPr>
            <a:r>
              <a:rPr b="1" lang="es-ES" sz="2200" spc="-1" strike="noStrike">
                <a:solidFill>
                  <a:srgbClr val="000000"/>
                </a:solidFill>
                <a:latin typeface="Calibri"/>
              </a:rPr>
              <a:t>Huir de otros tratamientos cuya eficacia no ha sido probada científicamente</a:t>
            </a:r>
            <a:r>
              <a:rPr b="0" lang="es-ES" sz="2200" spc="-1" strike="noStrike">
                <a:solidFill>
                  <a:srgbClr val="000000"/>
                </a:solidFill>
                <a:latin typeface="Calibri"/>
              </a:rPr>
              <a:t> como: gafas coloreadas, el entrenamiento        visual, terapias para la “lateralidad cruzada”, entrenamientos auditivos, suplementos alimenticios,…</a:t>
            </a:r>
            <a:endParaRPr b="0" lang="es-ES" sz="2200" spc="-1" strike="noStrike">
              <a:solidFill>
                <a:srgbClr val="000000"/>
              </a:solidFill>
              <a:latin typeface="Calibri"/>
            </a:endParaRPr>
          </a:p>
        </p:txBody>
      </p:sp>
    </p:spTree>
  </p:cSld>
  <p:transition>
    <p:fade/>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4" name="Imagen 14" descr=""/>
          <p:cNvPicPr/>
          <p:nvPr/>
        </p:nvPicPr>
        <p:blipFill>
          <a:blip r:embed="rId1"/>
          <a:stretch/>
        </p:blipFill>
        <p:spPr>
          <a:xfrm>
            <a:off x="8037360" y="4558320"/>
            <a:ext cx="961920" cy="1439640"/>
          </a:xfrm>
          <a:prstGeom prst="rect">
            <a:avLst/>
          </a:prstGeom>
          <a:ln>
            <a:noFill/>
          </a:ln>
        </p:spPr>
      </p:pic>
      <p:sp>
        <p:nvSpPr>
          <p:cNvPr id="115" name="TextShape 1"/>
          <p:cNvSpPr txBox="1"/>
          <p:nvPr/>
        </p:nvSpPr>
        <p:spPr>
          <a:xfrm>
            <a:off x="665280" y="347040"/>
            <a:ext cx="7155720" cy="1163160"/>
          </a:xfrm>
          <a:prstGeom prst="rect">
            <a:avLst/>
          </a:prstGeom>
          <a:noFill/>
          <a:ln>
            <a:noFill/>
          </a:ln>
        </p:spPr>
        <p:txBody>
          <a:bodyPr lIns="0" rIns="0" tIns="0" bIns="0">
            <a:noAutofit/>
          </a:bodyPr>
          <a:p>
            <a:pPr>
              <a:lnSpc>
                <a:spcPct val="90000"/>
              </a:lnSpc>
            </a:pPr>
            <a:r>
              <a:rPr b="0" lang="es-ES" sz="4200" spc="-151" strike="noStrike">
                <a:solidFill>
                  <a:srgbClr val="000000"/>
                </a:solidFill>
                <a:latin typeface="Calibri"/>
              </a:rPr>
              <a:t>¿Qué consecuencias tiene una atención inadecuada?</a:t>
            </a:r>
            <a:endParaRPr b="0" lang="es-ES" sz="4200" spc="-1" strike="noStrike">
              <a:solidFill>
                <a:srgbClr val="000000"/>
              </a:solidFill>
              <a:latin typeface="Calibri"/>
            </a:endParaRPr>
          </a:p>
        </p:txBody>
      </p:sp>
      <p:pic>
        <p:nvPicPr>
          <p:cNvPr id="116" name="Imagen 3" descr=""/>
          <p:cNvPicPr/>
          <p:nvPr/>
        </p:nvPicPr>
        <p:blipFill>
          <a:blip r:embed="rId2"/>
          <a:stretch/>
        </p:blipFill>
        <p:spPr>
          <a:xfrm>
            <a:off x="7524720" y="6330960"/>
            <a:ext cx="1447560" cy="447480"/>
          </a:xfrm>
          <a:prstGeom prst="rect">
            <a:avLst/>
          </a:prstGeom>
          <a:ln w="9360">
            <a:noFill/>
          </a:ln>
        </p:spPr>
      </p:pic>
      <p:pic>
        <p:nvPicPr>
          <p:cNvPr id="117" name="Imagen 4" descr=""/>
          <p:cNvPicPr/>
          <p:nvPr/>
        </p:nvPicPr>
        <p:blipFill>
          <a:blip r:embed="rId3"/>
          <a:stretch/>
        </p:blipFill>
        <p:spPr>
          <a:xfrm>
            <a:off x="7559640" y="235080"/>
            <a:ext cx="1439640" cy="882360"/>
          </a:xfrm>
          <a:prstGeom prst="rect">
            <a:avLst/>
          </a:prstGeom>
          <a:ln w="9360">
            <a:noFill/>
          </a:ln>
        </p:spPr>
      </p:pic>
      <p:sp>
        <p:nvSpPr>
          <p:cNvPr id="118"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119" name="TextShape 3"/>
          <p:cNvSpPr txBox="1"/>
          <p:nvPr/>
        </p:nvSpPr>
        <p:spPr>
          <a:xfrm>
            <a:off x="665280" y="1842840"/>
            <a:ext cx="8105760" cy="3641040"/>
          </a:xfrm>
          <a:prstGeom prst="rect">
            <a:avLst/>
          </a:prstGeom>
          <a:noFill/>
          <a:ln w="9360">
            <a:noFill/>
          </a:ln>
        </p:spPr>
        <p:txBody>
          <a:bodyPr lIns="0" rIns="0" tIns="0" bIns="0">
            <a:noAutofit/>
          </a:bodyPr>
          <a:p>
            <a:pPr>
              <a:lnSpc>
                <a:spcPct val="114000"/>
              </a:lnSpc>
              <a:spcBef>
                <a:spcPts val="601"/>
              </a:spcBef>
            </a:pPr>
            <a:r>
              <a:rPr b="0" lang="es-ES" sz="2800" spc="-1" strike="noStrike">
                <a:solidFill>
                  <a:srgbClr val="000000"/>
                </a:solidFill>
                <a:latin typeface="Calibri"/>
              </a:rPr>
              <a:t>Estos niños pueden sufrir ansiedad, depresión, síntomas psicosomáticos y trastornos de conducta debido a:</a:t>
            </a:r>
            <a:endParaRPr b="0" lang="es-ES" sz="2800" spc="-1" strike="noStrike">
              <a:solidFill>
                <a:srgbClr val="000000"/>
              </a:solidFill>
              <a:latin typeface="Calibri"/>
            </a:endParaRPr>
          </a:p>
          <a:p>
            <a:pPr marL="396720" indent="-396360">
              <a:lnSpc>
                <a:spcPct val="114000"/>
              </a:lnSpc>
              <a:spcBef>
                <a:spcPts val="601"/>
              </a:spcBef>
              <a:buSzPct val="100014"/>
              <a:buBlip>
                <a:blip r:embed="rId4"/>
              </a:buBlip>
            </a:pPr>
            <a:r>
              <a:rPr b="0" lang="es-ES" sz="2800" spc="-1" strike="noStrike">
                <a:solidFill>
                  <a:srgbClr val="000000"/>
                </a:solidFill>
                <a:latin typeface="Calibri"/>
              </a:rPr>
              <a:t>La incomprensión de los que le rodean (padres, profesores y compañeros). </a:t>
            </a:r>
            <a:endParaRPr b="0" lang="es-ES" sz="2800" spc="-1" strike="noStrike">
              <a:solidFill>
                <a:srgbClr val="000000"/>
              </a:solidFill>
              <a:latin typeface="Calibri"/>
            </a:endParaRPr>
          </a:p>
          <a:p>
            <a:pPr marL="396720" indent="-396360">
              <a:lnSpc>
                <a:spcPct val="114000"/>
              </a:lnSpc>
              <a:spcBef>
                <a:spcPts val="601"/>
              </a:spcBef>
              <a:buSzPct val="100014"/>
              <a:buBlip>
                <a:blip r:embed="rId5"/>
              </a:buBlip>
            </a:pPr>
            <a:r>
              <a:rPr b="0" lang="es-ES" sz="2800" spc="-1" strike="noStrike">
                <a:solidFill>
                  <a:srgbClr val="000000"/>
                </a:solidFill>
                <a:latin typeface="Calibri"/>
              </a:rPr>
              <a:t>La sensación de fracaso a pesar del esfuerzo que hacen. </a:t>
            </a:r>
            <a:endParaRPr b="0" lang="es-ES" sz="2800" spc="-1" strike="noStrike">
              <a:solidFill>
                <a:srgbClr val="000000"/>
              </a:solidFill>
              <a:latin typeface="Calibri"/>
            </a:endParaRPr>
          </a:p>
          <a:p>
            <a:pPr marL="396720" indent="-396360">
              <a:lnSpc>
                <a:spcPct val="114000"/>
              </a:lnSpc>
              <a:spcBef>
                <a:spcPts val="601"/>
              </a:spcBef>
              <a:buSzPct val="100014"/>
              <a:buBlip>
                <a:blip r:embed="rId6"/>
              </a:buBlip>
            </a:pPr>
            <a:r>
              <a:rPr b="0" lang="es-ES" sz="2800" spc="-1" strike="noStrike">
                <a:solidFill>
                  <a:srgbClr val="000000"/>
                </a:solidFill>
                <a:latin typeface="Calibri"/>
              </a:rPr>
              <a:t>La falta de reconocimiento de este esfuerzo. </a:t>
            </a:r>
            <a:endParaRPr b="0" lang="es-ES" sz="2800" spc="-1" strike="noStrike">
              <a:solidFill>
                <a:srgbClr val="000000"/>
              </a:solidFill>
              <a:latin typeface="Calibri"/>
            </a:endParaRPr>
          </a:p>
        </p:txBody>
      </p:sp>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7760</TotalTime>
  <Application>LibreOffice/6.2.4.2$Windows_x86 LibreOffice_project/2412653d852ce75f65fbfa83fb7e7b669a126d64</Application>
  <Words>443</Words>
  <Paragraphs>46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2020-04-21T18:53:43Z</dcterms:modified>
  <cp:revision>20</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6</vt:i4>
  </property>
</Properties>
</file>