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5" r:id="rId2"/>
    <p:sldId id="266" r:id="rId3"/>
    <p:sldId id="267" r:id="rId4"/>
    <p:sldId id="268" r:id="rId5"/>
    <p:sldId id="269" r:id="rId6"/>
    <p:sldId id="27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56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61272-F72F-4238-B959-975D5BF89198}" type="datetimeFigureOut">
              <a:rPr lang="es-ES" smtClean="0"/>
              <a:t>07/04/2020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6D06A-0069-4D33-8698-B2726342AAB8}" type="slidenum">
              <a:rPr lang="es-ES" smtClean="0"/>
              <a:t>‹Nº›</a:t>
            </a:fld>
            <a:endParaRPr lang="es-ES"/>
          </a:p>
        </p:txBody>
      </p:sp>
    </p:spTree>
    <p:extLst>
      <p:ext uri="{BB962C8B-B14F-4D97-AF65-F5344CB8AC3E}">
        <p14:creationId xmlns:p14="http://schemas.microsoft.com/office/powerpoint/2010/main" val="1773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4/7/2020 7:47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401060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0869051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1354247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42034223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58545869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4429895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79856792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4147795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05221562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5862888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167260866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51658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54837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259555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a:r>
              <a:rPr lang="es-ES" sz="4400" b="1" dirty="0"/>
              <a:t>Laringitis</a:t>
            </a:r>
            <a:endParaRPr lang="es-ES" sz="3200" b="1" dirty="0"/>
          </a:p>
        </p:txBody>
      </p:sp>
      <p:sp>
        <p:nvSpPr>
          <p:cNvPr id="10" name="CuadroTexto 11"/>
          <p:cNvSpPr txBox="1"/>
          <p:nvPr/>
        </p:nvSpPr>
        <p:spPr>
          <a:xfrm>
            <a:off x="1971463" y="3880077"/>
            <a:ext cx="5201074" cy="1138773"/>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Pilar Sánchez </a:t>
            </a:r>
            <a:r>
              <a:rPr lang="es-ES" sz="2400" dirty="0" err="1">
                <a:solidFill>
                  <a:srgbClr val="000000"/>
                </a:solidFill>
                <a:effectLst>
                  <a:outerShdw blurRad="38100" dist="38100" dir="2700000" algn="tl">
                    <a:srgbClr val="C0C0C0"/>
                  </a:outerShdw>
                </a:effectLst>
                <a:latin typeface="Arial" charset="0"/>
                <a:cs typeface="Arial" charset="0"/>
              </a:rPr>
              <a:t>Reche</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MIR de Pediatría</a:t>
            </a:r>
            <a:endParaRPr lang="es-ES"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Olga Cortés Rico. </a:t>
            </a:r>
            <a:r>
              <a:rPr lang="es-ES" sz="2000" dirty="0">
                <a:solidFill>
                  <a:srgbClr val="000000"/>
                </a:solidFill>
                <a:effectLst>
                  <a:outerShdw blurRad="38100" dist="38100" dir="2700000" algn="tl">
                    <a:srgbClr val="C0C0C0"/>
                  </a:outerShdw>
                </a:effectLst>
                <a:latin typeface="Arial" charset="0"/>
                <a:cs typeface="Arial" charset="0"/>
              </a:rPr>
              <a:t>Pediatra </a:t>
            </a:r>
          </a:p>
          <a:p>
            <a:pPr fontAlgn="base">
              <a:spcBef>
                <a:spcPct val="0"/>
              </a:spcBef>
              <a:spcAft>
                <a:spcPct val="0"/>
              </a:spcAft>
              <a:defRPr/>
            </a:pPr>
            <a:r>
              <a:rPr lang="es-ES" sz="2000" i="1" dirty="0">
                <a:solidFill>
                  <a:srgbClr val="000000"/>
                </a:solidFill>
                <a:effectLst>
                  <a:outerShdw blurRad="38100" dist="38100" dir="2700000" algn="tl">
                    <a:srgbClr val="C0C0C0"/>
                  </a:outerShdw>
                </a:effectLst>
                <a:latin typeface="Arial" charset="0"/>
                <a:cs typeface="Arial" charset="0"/>
              </a:rPr>
              <a:t>Grupo de Vías Respiratorias de </a:t>
            </a:r>
            <a:r>
              <a:rPr lang="es-ES" sz="2000" i="1" dirty="0" err="1">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effectLst>
                <a:outerShdw blurRad="38100" dist="38100" dir="2700000" algn="tl">
                  <a:srgbClr val="C0C0C0"/>
                </a:outerShdw>
              </a:effectLst>
              <a:latin typeface="Arial" charset="0"/>
              <a:cs typeface="Arial" charset="0"/>
            </a:endParaRPr>
          </a:p>
        </p:txBody>
      </p:sp>
      <p:pic>
        <p:nvPicPr>
          <p:cNvPr id="2" name="Imagen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36736309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5606848"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la laringitis?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83414"/>
            <a:ext cx="8182623" cy="4893647"/>
          </a:xfrm>
        </p:spPr>
        <p:txBody>
          <a:bodyPr/>
          <a:lstStyle/>
          <a:p>
            <a:r>
              <a:rPr lang="es-ES" dirty="0"/>
              <a:t>Inflamación de la laringe</a:t>
            </a:r>
          </a:p>
          <a:p>
            <a:r>
              <a:rPr lang="es-ES" dirty="0"/>
              <a:t>Producida generalmente por infecciones víricas</a:t>
            </a:r>
          </a:p>
          <a:p>
            <a:r>
              <a:rPr lang="es-ES" dirty="0"/>
              <a:t>Suele ser leve pero puede repetirse</a:t>
            </a:r>
          </a:p>
          <a:p>
            <a:r>
              <a:rPr lang="es-ES" dirty="0"/>
              <a:t>Puede dar:</a:t>
            </a:r>
          </a:p>
          <a:p>
            <a:pPr lvl="1"/>
            <a:r>
              <a:rPr lang="es-ES" dirty="0"/>
              <a:t>Tos</a:t>
            </a:r>
          </a:p>
          <a:p>
            <a:pPr lvl="1"/>
            <a:r>
              <a:rPr lang="es-ES" dirty="0"/>
              <a:t>Voz ronca</a:t>
            </a:r>
          </a:p>
          <a:p>
            <a:pPr lvl="1"/>
            <a:r>
              <a:rPr lang="es-ES" dirty="0"/>
              <a:t>Afonía</a:t>
            </a:r>
          </a:p>
          <a:p>
            <a:pPr lvl="1"/>
            <a:r>
              <a:rPr lang="es-ES" dirty="0"/>
              <a:t>“sonido” cuando el niño respira                 (“estridor laríngeo”)</a:t>
            </a:r>
          </a:p>
          <a:p>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104516343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5606848"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la laringitis?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83414"/>
            <a:ext cx="8182623" cy="4659737"/>
          </a:xfrm>
        </p:spPr>
        <p:txBody>
          <a:bodyPr/>
          <a:lstStyle/>
          <a:p>
            <a:r>
              <a:rPr lang="es-ES" dirty="0"/>
              <a:t>Empeora por la noche.</a:t>
            </a:r>
          </a:p>
          <a:p>
            <a:endParaRPr lang="es-ES" sz="2000" dirty="0"/>
          </a:p>
          <a:p>
            <a:r>
              <a:rPr lang="es-ES" dirty="0"/>
              <a:t>La tos suele desaparecer en un par de días.</a:t>
            </a:r>
          </a:p>
          <a:p>
            <a:pPr lvl="1"/>
            <a:r>
              <a:rPr lang="es-ES" dirty="0"/>
              <a:t>Algunos continúan tosiendo hasta 7 días.</a:t>
            </a:r>
          </a:p>
          <a:p>
            <a:endParaRPr lang="es-ES" sz="2000" dirty="0"/>
          </a:p>
          <a:p>
            <a:r>
              <a:rPr lang="es-ES" dirty="0"/>
              <a:t>A menudo desaparece tan rápido como empezó.</a:t>
            </a:r>
          </a:p>
          <a:p>
            <a:pPr lvl="1"/>
            <a:r>
              <a:rPr lang="es-ES" dirty="0"/>
              <a:t>En ocasiones, va seguida de tos blanda y mucosidad.</a:t>
            </a:r>
          </a:p>
          <a:p>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81658493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328065" cy="67733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remedios son útiles?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83414"/>
            <a:ext cx="8182623" cy="3508653"/>
          </a:xfrm>
        </p:spPr>
        <p:txBody>
          <a:bodyPr/>
          <a:lstStyle/>
          <a:p>
            <a:r>
              <a:rPr lang="es-ES" sz="2400" i="1" dirty="0"/>
              <a:t>Paracetamol</a:t>
            </a:r>
            <a:r>
              <a:rPr lang="es-ES" sz="2400" dirty="0"/>
              <a:t> o </a:t>
            </a:r>
            <a:r>
              <a:rPr lang="es-ES" sz="2400" i="1" dirty="0"/>
              <a:t>Ibuprofeno</a:t>
            </a:r>
            <a:r>
              <a:rPr lang="es-ES" sz="2400" dirty="0"/>
              <a:t>.</a:t>
            </a:r>
          </a:p>
          <a:p>
            <a:pPr lvl="1"/>
            <a:r>
              <a:rPr lang="es-ES" sz="2400" dirty="0"/>
              <a:t>para la fiebre o dolor de garganta</a:t>
            </a:r>
          </a:p>
          <a:p>
            <a:pPr marL="517525" lvl="1" indent="0">
              <a:buNone/>
            </a:pPr>
            <a:endParaRPr lang="es-ES" sz="2400" dirty="0"/>
          </a:p>
          <a:p>
            <a:r>
              <a:rPr lang="es-ES" sz="2400" dirty="0"/>
              <a:t>Líquidos frescos.</a:t>
            </a:r>
          </a:p>
          <a:p>
            <a:r>
              <a:rPr lang="es-ES" sz="2400" dirty="0"/>
              <a:t>Abrir la ventana para respirar aire fresco durante 5 – 10 minutos.</a:t>
            </a:r>
          </a:p>
          <a:p>
            <a:r>
              <a:rPr lang="es-ES" sz="2400" dirty="0"/>
              <a:t>Evitar ambiente seco.</a:t>
            </a:r>
          </a:p>
          <a:p>
            <a:r>
              <a:rPr lang="es-ES" sz="2400" dirty="0"/>
              <a:t>Calmarle y hablarle de forma tranquila y </a:t>
            </a:r>
          </a:p>
          <a:p>
            <a:pPr marL="0" indent="0">
              <a:buNone/>
            </a:pPr>
            <a:r>
              <a:rPr lang="es-ES" sz="2400" dirty="0"/>
              <a:t>    en voz baja.</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336067471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0"/>
            <a:ext cx="6894513" cy="644804"/>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remedios no son útiles?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2" y="1481208"/>
            <a:ext cx="8182623" cy="3527119"/>
          </a:xfrm>
        </p:spPr>
        <p:txBody>
          <a:bodyPr/>
          <a:lstStyle/>
          <a:p>
            <a:r>
              <a:rPr lang="es-ES" dirty="0"/>
              <a:t>Collarines de agua y alcohol.</a:t>
            </a:r>
          </a:p>
          <a:p>
            <a:pPr marL="0" indent="0">
              <a:buNone/>
            </a:pPr>
            <a:endParaRPr lang="es-ES" sz="2000" dirty="0"/>
          </a:p>
          <a:p>
            <a:r>
              <a:rPr lang="es-ES" dirty="0"/>
              <a:t>Tratamiento antibiótico.</a:t>
            </a:r>
          </a:p>
          <a:p>
            <a:pPr marL="0" indent="0">
              <a:buNone/>
            </a:pPr>
            <a:endParaRPr lang="es-ES" sz="2000" dirty="0"/>
          </a:p>
          <a:p>
            <a:r>
              <a:rPr lang="es-ES" dirty="0"/>
              <a:t>Supositorios o jarabes para la tos.</a:t>
            </a:r>
          </a:p>
          <a:p>
            <a:pPr marL="0" indent="0">
              <a:buNone/>
            </a:pPr>
            <a:endParaRPr lang="es-ES" sz="2000" dirty="0"/>
          </a:p>
          <a:p>
            <a:r>
              <a:rPr lang="es-ES" dirty="0"/>
              <a:t>Vapores de eucalipto, mentol y otros olores fuertes.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344917161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94513"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¿Cuándo avisar a los padres para acudir a Urgencias?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06547" y="1750838"/>
            <a:ext cx="8182623" cy="3323987"/>
          </a:xfrm>
        </p:spPr>
        <p:txBody>
          <a:bodyPr/>
          <a:lstStyle/>
          <a:p>
            <a:pPr>
              <a:lnSpc>
                <a:spcPct val="100000"/>
              </a:lnSpc>
              <a:spcBef>
                <a:spcPts val="600"/>
              </a:spcBef>
            </a:pPr>
            <a:r>
              <a:rPr lang="es-ES" sz="2800" dirty="0"/>
              <a:t>“Estridor” o “sonido” al respirar se oye todo el tiempo.</a:t>
            </a:r>
          </a:p>
          <a:p>
            <a:pPr>
              <a:lnSpc>
                <a:spcPct val="100000"/>
              </a:lnSpc>
              <a:spcBef>
                <a:spcPts val="600"/>
              </a:spcBef>
            </a:pPr>
            <a:r>
              <a:rPr lang="es-ES" sz="2800" dirty="0"/>
              <a:t>Al respirar se hunde el tórax, respira cada vez más rápido, mueve mucho el abdomen o estira el cuello.</a:t>
            </a:r>
          </a:p>
          <a:p>
            <a:pPr>
              <a:lnSpc>
                <a:spcPct val="100000"/>
              </a:lnSpc>
              <a:spcBef>
                <a:spcPts val="600"/>
              </a:spcBef>
            </a:pPr>
            <a:r>
              <a:rPr lang="es-ES" sz="2800" dirty="0"/>
              <a:t>Somnolencia o muy irritable.</a:t>
            </a:r>
          </a:p>
          <a:p>
            <a:pPr>
              <a:lnSpc>
                <a:spcPct val="100000"/>
              </a:lnSpc>
              <a:spcBef>
                <a:spcPts val="600"/>
              </a:spcBef>
            </a:pPr>
            <a:r>
              <a:rPr lang="es-ES" sz="2800" dirty="0"/>
              <a:t>Cara o labios de color azulado.</a:t>
            </a:r>
          </a:p>
          <a:p>
            <a:pPr>
              <a:lnSpc>
                <a:spcPct val="100000"/>
              </a:lnSpc>
              <a:spcBef>
                <a:spcPts val="600"/>
              </a:spcBef>
            </a:pPr>
            <a:r>
              <a:rPr lang="es-ES" sz="2800" dirty="0"/>
              <a:t>Dificultad para tragar o babeo excesivo.</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178543627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403</Words>
  <Application>Microsoft Office PowerPoint</Application>
  <PresentationFormat>Presentación en pantalla (4:3)</PresentationFormat>
  <Paragraphs>54</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¿Qué es la laringitis?</vt:lpstr>
      <vt:lpstr>¿Qué es la laringitis?</vt:lpstr>
      <vt:lpstr>¿Qué remedios son útiles?</vt:lpstr>
      <vt:lpstr>¿Qué remedios no son útiles?</vt:lpstr>
      <vt:lpstr>¿Cuándo avisar a los padres para acudir a Urgencias?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EFS</cp:lastModifiedBy>
  <cp:revision>17</cp:revision>
  <dcterms:created xsi:type="dcterms:W3CDTF">2016-04-01T18:52:14Z</dcterms:created>
  <dcterms:modified xsi:type="dcterms:W3CDTF">2020-04-07T17:48:28Z</dcterms:modified>
</cp:coreProperties>
</file>