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28.png" ContentType="image/png"/>
  <Override PartName="/ppt/media/image1.jpeg" ContentType="image/jpeg"/>
  <Override PartName="/ppt/media/image8.png" ContentType="image/png"/>
  <Override PartName="/ppt/media/image2.jpeg" ContentType="image/jpeg"/>
  <Override PartName="/ppt/media/image5.png" ContentType="image/png"/>
  <Override PartName="/ppt/media/image3.jpeg" ContentType="image/jpe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4800" spc="-1" strike="noStrike">
                <a:solidFill>
                  <a:srgbClr val="000000"/>
                </a:solidFill>
                <a:latin typeface="Arial"/>
              </a:rPr>
              <a:t>Pulse para desplazar la página</a:t>
            </a:r>
            <a:endParaRPr b="0" lang="es-ES" sz="4800" spc="-1" strike="noStrike">
              <a:solidFill>
                <a:srgbClr val="000000"/>
              </a:solidFill>
              <a:latin typeface="Arial"/>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 </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 </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 </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2F0C1B0-E4B3-4413-8091-E59D7C29C97D}" type="slidenum">
              <a:rPr b="0" lang="es-ES" sz="1400" spc="-1" strike="noStrike">
                <a:latin typeface="Times New Roman"/>
              </a:rPr>
              <a:t>1</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sldImg"/>
          </p:nvPr>
        </p:nvSpPr>
        <p:spPr>
          <a:xfrm>
            <a:off x="1371600" y="1143000"/>
            <a:ext cx="4114440" cy="3085920"/>
          </a:xfrm>
          <a:prstGeom prst="rect">
            <a:avLst/>
          </a:prstGeom>
        </p:spPr>
      </p:sp>
      <p:sp>
        <p:nvSpPr>
          <p:cNvPr id="106" name="PlaceHolder 2"/>
          <p:cNvSpPr>
            <a:spLocks noGrp="1"/>
          </p:cNvSpPr>
          <p:nvPr>
            <p:ph type="body"/>
          </p:nvPr>
        </p:nvSpPr>
        <p:spPr>
          <a:xfrm>
            <a:off x="685800" y="4400640"/>
            <a:ext cx="5486040" cy="3600000"/>
          </a:xfrm>
          <a:prstGeom prst="rect">
            <a:avLst/>
          </a:prstGeom>
        </p:spPr>
        <p:txBody>
          <a:bodyPr>
            <a:noAutofit/>
          </a:bodyPr>
          <a:p>
            <a:endParaRPr b="0" lang="es-ES" sz="2000" spc="-1" strike="noStrike">
              <a:latin typeface="Arial"/>
            </a:endParaRPr>
          </a:p>
        </p:txBody>
      </p:sp>
      <p:sp>
        <p:nvSpPr>
          <p:cNvPr id="107" name="TextShape 3"/>
          <p:cNvSpPr txBox="1"/>
          <p:nvPr/>
        </p:nvSpPr>
        <p:spPr>
          <a:xfrm>
            <a:off x="0" y="0"/>
            <a:ext cx="2971440" cy="458280"/>
          </a:xfrm>
          <a:prstGeom prst="rect">
            <a:avLst/>
          </a:prstGeom>
          <a:noFill/>
          <a:ln>
            <a:noFill/>
          </a:ln>
        </p:spPr>
        <p:txBody>
          <a:bodyPr>
            <a:noAutofit/>
          </a:bodyPr>
          <a:p>
            <a:endParaRPr b="0" lang="es-ES" sz="2400" spc="-1" strike="noStrike">
              <a:latin typeface="Times New Roman"/>
            </a:endParaRPr>
          </a:p>
        </p:txBody>
      </p:sp>
      <p:sp>
        <p:nvSpPr>
          <p:cNvPr id="108" name="TextShape 4"/>
          <p:cNvSpPr txBox="1"/>
          <p:nvPr/>
        </p:nvSpPr>
        <p:spPr>
          <a:xfrm>
            <a:off x="3884760" y="0"/>
            <a:ext cx="2971440" cy="458280"/>
          </a:xfrm>
          <a:prstGeom prst="rect">
            <a:avLst/>
          </a:prstGeom>
          <a:noFill/>
          <a:ln>
            <a:noFill/>
          </a:ln>
        </p:spPr>
        <p:txBody>
          <a:bodyPr>
            <a:noAutofit/>
          </a:bodyPr>
          <a:p>
            <a:pPr algn="r">
              <a:lnSpc>
                <a:spcPct val="100000"/>
              </a:lnSpc>
            </a:pPr>
            <a:fld id="{C801B8B7-463B-43F2-80A6-378F390787AC}" type="datetime">
              <a:rPr b="0" lang="es-ES" sz="1200" spc="-1" strike="noStrike">
                <a:solidFill>
                  <a:srgbClr val="000000"/>
                </a:solidFill>
                <a:latin typeface="+mn-lt"/>
              </a:rPr>
              <a:t>9/03/20</a:t>
            </a:fld>
            <a:r>
              <a:rPr b="0" lang="es-ES" sz="1200" spc="-1" strike="noStrike">
                <a:solidFill>
                  <a:srgbClr val="000000"/>
                </a:solidFill>
                <a:latin typeface="+mn-lt"/>
              </a:rPr>
              <a:t> </a:t>
            </a:r>
            <a:fld id="{9E00BBB1-36A7-4D40-A3CA-94FBC42BE144}" type="datetime12">
              <a:rPr b="0" lang="es-ES" sz="1200" spc="-1" strike="noStrike">
                <a:solidFill>
                  <a:srgbClr val="000000"/>
                </a:solidFill>
                <a:latin typeface="+mn-lt"/>
              </a:rPr>
              <a:t>08:23 PM</a:t>
            </a:fld>
            <a:endParaRPr b="0" lang="es-ES" sz="1200" spc="-1" strike="noStrike">
              <a:latin typeface="Times New Roman"/>
            </a:endParaRPr>
          </a:p>
        </p:txBody>
      </p:sp>
      <p:sp>
        <p:nvSpPr>
          <p:cNvPr id="109" name="TextShape 5"/>
          <p:cNvSpPr txBox="1"/>
          <p:nvPr/>
        </p:nvSpPr>
        <p:spPr>
          <a:xfrm>
            <a:off x="0" y="8685360"/>
            <a:ext cx="6171840" cy="456840"/>
          </a:xfrm>
          <a:prstGeom prst="rect">
            <a:avLst/>
          </a:prstGeom>
          <a:noFill/>
          <a:ln>
            <a:noFill/>
          </a:ln>
        </p:spPr>
        <p:txBody>
          <a:bodyPr anchor="b">
            <a:noAutofit/>
          </a:bodyPr>
          <a:p>
            <a:pPr>
              <a:lnSpc>
                <a:spcPct val="100000"/>
              </a:lnSpc>
            </a:pPr>
            <a:r>
              <a:rPr b="0" lang="es-ES" sz="500" spc="-1" strike="noStrike">
                <a:solidFill>
                  <a:srgbClr val="000000"/>
                </a:solidFill>
                <a:latin typeface="+mn-lt"/>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Times New Roman"/>
            </a:endParaRPr>
          </a:p>
          <a:p>
            <a:pPr>
              <a:lnSpc>
                <a:spcPct val="100000"/>
              </a:lnSpc>
            </a:pPr>
            <a:r>
              <a:rPr b="0" lang="es-ES" sz="500" spc="-1" strike="noStrike">
                <a:solidFill>
                  <a:srgbClr val="000000"/>
                </a:solidFill>
                <a:latin typeface="+mn-lt"/>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mn-lt"/>
              </a:rPr>
              <a:t>MICROSOFT NO FACILITA GARANTÍAS EXPRESAS, IMPLÍCITAS O ESTATUTORIAS EN RELACIÓN A LA INFORMACIÓN CONTENIDA EN ESTA PRESENTACIÓN.</a:t>
            </a:r>
            <a:endParaRPr b="0" lang="es-ES" sz="500" spc="-1" strike="noStrike">
              <a:latin typeface="Times New Roman"/>
            </a:endParaRPr>
          </a:p>
          <a:p>
            <a:pPr>
              <a:lnSpc>
                <a:spcPct val="100000"/>
              </a:lnSpc>
            </a:pPr>
            <a:endParaRPr b="0" lang="es-ES" sz="500" spc="-1" strike="noStrike">
              <a:latin typeface="Times New Roman"/>
            </a:endParaRPr>
          </a:p>
        </p:txBody>
      </p:sp>
      <p:sp>
        <p:nvSpPr>
          <p:cNvPr id="110" name="TextShape 6"/>
          <p:cNvSpPr txBox="1"/>
          <p:nvPr/>
        </p:nvSpPr>
        <p:spPr>
          <a:xfrm>
            <a:off x="6172200" y="8685360"/>
            <a:ext cx="684000" cy="456840"/>
          </a:xfrm>
          <a:prstGeom prst="rect">
            <a:avLst/>
          </a:prstGeom>
          <a:noFill/>
          <a:ln>
            <a:noFill/>
          </a:ln>
        </p:spPr>
        <p:txBody>
          <a:bodyPr anchor="b">
            <a:noAutofit/>
          </a:bodyPr>
          <a:p>
            <a:pPr algn="r">
              <a:lnSpc>
                <a:spcPct val="100000"/>
              </a:lnSpc>
            </a:pPr>
            <a:fld id="{F0136D35-827A-4A53-995C-777A2ECCF427}" type="slidenum">
              <a:rPr b="0" lang="es-ES" sz="1200" spc="-1" strike="noStrike">
                <a:solidFill>
                  <a:srgbClr val="000000"/>
                </a:solidFill>
                <a:latin typeface="+mn-lt"/>
              </a:rPr>
              <a:t>1</a:t>
            </a:fld>
            <a:endParaRPr b="0" lang="es-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25"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6"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28"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9"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0"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1"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33"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4"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5"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6"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7"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8"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43" name="PlaceHolder 2"/>
          <p:cNvSpPr>
            <a:spLocks noGrp="1"/>
          </p:cNvSpPr>
          <p:nvPr>
            <p:ph type="subTitle"/>
          </p:nvPr>
        </p:nvSpPr>
        <p:spPr>
          <a:xfrm>
            <a:off x="380880" y="1413000"/>
            <a:ext cx="8381520" cy="221040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45"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4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48"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80880" y="230040"/>
            <a:ext cx="8381520" cy="308340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52"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3"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4"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4" name="PlaceHolder 2"/>
          <p:cNvSpPr>
            <a:spLocks noGrp="1"/>
          </p:cNvSpPr>
          <p:nvPr>
            <p:ph type="subTitle"/>
          </p:nvPr>
        </p:nvSpPr>
        <p:spPr>
          <a:xfrm>
            <a:off x="380880" y="1413000"/>
            <a:ext cx="8381520" cy="221040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56"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7"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8"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60"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1"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2"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64"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5"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67"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9"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0"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72"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3"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4"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5"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6"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7"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6"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8"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9"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80880" y="230040"/>
            <a:ext cx="8381520" cy="308340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13"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5"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1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9"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80880" y="221760"/>
            <a:ext cx="8381520" cy="681480"/>
          </a:xfrm>
          <a:prstGeom prst="rect">
            <a:avLst/>
          </a:prstGeom>
        </p:spPr>
        <p:txBody>
          <a:bodyPr lIns="0" rIns="0" tIns="0" bIns="0" anchor="ctr">
            <a:spAutoFit/>
          </a:bodyPr>
          <a:p>
            <a:endParaRPr b="0" lang="es-ES" sz="4800" spc="-1" strike="noStrike">
              <a:solidFill>
                <a:srgbClr val="000000"/>
              </a:solidFill>
              <a:latin typeface="Arial"/>
            </a:endParaRPr>
          </a:p>
        </p:txBody>
      </p:sp>
      <p:sp>
        <p:nvSpPr>
          <p:cNvPr id="21"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2"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3"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
          <p:cNvPicPr/>
          <p:nvPr/>
        </p:nvPicPr>
        <p:blipFill>
          <a:blip r:embed="rId3"/>
          <a:stretch/>
        </p:blipFill>
        <p:spPr>
          <a:xfrm>
            <a:off x="-15840" y="6006960"/>
            <a:ext cx="9159480" cy="84888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4800" spc="-1" strike="noStrike">
                <a:solidFill>
                  <a:srgbClr val="000000"/>
                </a:solidFill>
                <a:latin typeface="Arial"/>
              </a:rPr>
              <a:t>Pulse para editar el formato del texto de título</a:t>
            </a:r>
            <a:endParaRPr b="0" lang="es-ES" sz="4800" spc="-1" strike="noStrike">
              <a:solidFill>
                <a:srgbClr val="000000"/>
              </a:solidFill>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esquema del texto</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Calibri"/>
              </a:rPr>
              <a:t>Tercer nivel del esquema</a:t>
            </a:r>
            <a:endParaRPr b="0" lang="es-ES"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400" spc="-1" strike="noStrike">
                <a:solidFill>
                  <a:srgbClr val="000000"/>
                </a:solidFill>
                <a:latin typeface="Calibri"/>
              </a:rPr>
              <a:t>Cuarto nivel del esquema</a:t>
            </a:r>
            <a:endParaRPr b="0" lang="es-ES" sz="24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
          <p:cNvPicPr/>
          <p:nvPr/>
        </p:nvPicPr>
        <p:blipFill>
          <a:blip r:embed="rId3"/>
          <a:stretch/>
        </p:blipFill>
        <p:spPr>
          <a:xfrm>
            <a:off x="-15840" y="6006960"/>
            <a:ext cx="9159480" cy="848880"/>
          </a:xfrm>
          <a:prstGeom prst="rect">
            <a:avLst/>
          </a:prstGeom>
          <a:ln w="9360">
            <a:noFill/>
          </a:ln>
        </p:spPr>
      </p:pic>
      <p:sp>
        <p:nvSpPr>
          <p:cNvPr id="40" name="PlaceHolder 1"/>
          <p:cNvSpPr>
            <a:spLocks noGrp="1"/>
          </p:cNvSpPr>
          <p:nvPr>
            <p:ph type="title"/>
          </p:nvPr>
        </p:nvSpPr>
        <p:spPr>
          <a:xfrm>
            <a:off x="380880" y="230040"/>
            <a:ext cx="8381520" cy="664920"/>
          </a:xfrm>
          <a:prstGeom prst="rect">
            <a:avLst/>
          </a:prstGeom>
        </p:spPr>
        <p:txBody>
          <a:bodyPr lIns="0" rIns="0" tIns="0" bIns="0">
            <a:noAutofit/>
          </a:bodyPr>
          <a:p>
            <a:pPr>
              <a:lnSpc>
                <a:spcPct val="90000"/>
              </a:lnSpc>
            </a:pPr>
            <a:r>
              <a:rPr b="0" lang="es-ES" sz="4800" spc="-151" strike="noStrike">
                <a:solidFill>
                  <a:srgbClr val="161d32"/>
                </a:solidFill>
                <a:latin typeface="Calibri"/>
              </a:rPr>
              <a:t>Haga clic para modificar el estilo de título del patrón</a:t>
            </a:r>
            <a:endParaRPr b="0" lang="es-ES" sz="4800" spc="-1" strike="noStrike">
              <a:solidFill>
                <a:srgbClr val="000000"/>
              </a:solidFill>
              <a:latin typeface="Arial"/>
            </a:endParaRPr>
          </a:p>
        </p:txBody>
      </p:sp>
      <p:sp>
        <p:nvSpPr>
          <p:cNvPr id="41" name="PlaceHolder 2"/>
          <p:cNvSpPr>
            <a:spLocks noGrp="1"/>
          </p:cNvSpPr>
          <p:nvPr>
            <p:ph type="body"/>
          </p:nvPr>
        </p:nvSpPr>
        <p:spPr>
          <a:xfrm>
            <a:off x="380880" y="1413000"/>
            <a:ext cx="8381520" cy="2210400"/>
          </a:xfrm>
          <a:prstGeom prst="rect">
            <a:avLst/>
          </a:prstGeom>
        </p:spPr>
        <p:txBody>
          <a:bodyPr lIns="0" rIns="0" tIns="0" bIns="0">
            <a:noAutofit/>
          </a:bodyPr>
          <a:p>
            <a:pPr marL="396720" indent="-396360">
              <a:lnSpc>
                <a:spcPct val="90000"/>
              </a:lnSpc>
              <a:spcBef>
                <a:spcPts val="641"/>
              </a:spcBef>
              <a:buSzPct val="100051"/>
              <a:buBlip>
                <a:blip r:embed="rId4"/>
              </a:buBlip>
            </a:pPr>
            <a:r>
              <a:rPr b="0" lang="es-ES" sz="3200" spc="-1" strike="noStrike">
                <a:solidFill>
                  <a:srgbClr val="000000"/>
                </a:solidFill>
                <a:latin typeface="Calibri"/>
              </a:rPr>
              <a:t>Haga clic para modificar el estilo de texto del patrón</a:t>
            </a:r>
            <a:endParaRPr b="0" lang="es-ES" sz="3200" spc="-1" strike="noStrike">
              <a:solidFill>
                <a:srgbClr val="000000"/>
              </a:solidFill>
              <a:latin typeface="Calibri"/>
            </a:endParaRPr>
          </a:p>
          <a:p>
            <a:pPr lvl="1" marL="914400" indent="-396360">
              <a:lnSpc>
                <a:spcPct val="90000"/>
              </a:lnSpc>
              <a:spcBef>
                <a:spcPts val="561"/>
              </a:spcBef>
              <a:buSzPct val="100014"/>
              <a:buBlip>
                <a:blip r:embed="rId5"/>
              </a:buBlip>
            </a:pPr>
            <a:r>
              <a:rPr b="0" lang="es-ES" sz="2800" spc="-1" strike="noStrike">
                <a:solidFill>
                  <a:srgbClr val="000000"/>
                </a:solidFill>
                <a:latin typeface="Calibri"/>
              </a:rPr>
              <a:t>Segundo nivel</a:t>
            </a:r>
            <a:endParaRPr b="0" lang="es-ES" sz="2800" spc="-1" strike="noStrike">
              <a:solidFill>
                <a:srgbClr val="000000"/>
              </a:solidFill>
              <a:latin typeface="Calibri"/>
            </a:endParaRPr>
          </a:p>
          <a:p>
            <a:pPr lvl="2" marL="1258920" indent="-344160">
              <a:lnSpc>
                <a:spcPct val="90000"/>
              </a:lnSpc>
              <a:spcBef>
                <a:spcPts val="479"/>
              </a:spcBef>
              <a:buSzPct val="100000"/>
              <a:buBlip>
                <a:blip r:embed="rId6"/>
              </a:buBlip>
            </a:pPr>
            <a:r>
              <a:rPr b="0" lang="es-ES" sz="2400" spc="-1" strike="noStrike">
                <a:solidFill>
                  <a:srgbClr val="000000"/>
                </a:solidFill>
                <a:latin typeface="Calibri"/>
              </a:rPr>
              <a:t>Tercer nivel</a:t>
            </a:r>
            <a:endParaRPr b="0" lang="es-ES" sz="2400" spc="-1" strike="noStrike">
              <a:solidFill>
                <a:srgbClr val="000000"/>
              </a:solidFill>
              <a:latin typeface="Calibri"/>
            </a:endParaRPr>
          </a:p>
          <a:p>
            <a:pPr lvl="3" marL="1604880" indent="-345600">
              <a:lnSpc>
                <a:spcPct val="90000"/>
              </a:lnSpc>
              <a:spcBef>
                <a:spcPts val="479"/>
              </a:spcBef>
              <a:buSzPct val="100000"/>
              <a:buBlip>
                <a:blip r:embed="rId7"/>
              </a:buBlip>
            </a:pPr>
            <a:r>
              <a:rPr b="0" lang="es-ES" sz="2400" spc="-1" strike="noStrike">
                <a:solidFill>
                  <a:srgbClr val="000000"/>
                </a:solidFill>
                <a:latin typeface="Calibri"/>
              </a:rPr>
              <a:t>Cuarto nivel</a:t>
            </a:r>
            <a:endParaRPr b="0" lang="es-ES" sz="2400" spc="-1" strike="noStrike">
              <a:solidFill>
                <a:srgbClr val="000000"/>
              </a:solidFill>
              <a:latin typeface="Calibri"/>
            </a:endParaRPr>
          </a:p>
          <a:p>
            <a:pPr lvl="4" marL="1941480" indent="-336240">
              <a:lnSpc>
                <a:spcPct val="90000"/>
              </a:lnSpc>
              <a:spcBef>
                <a:spcPts val="479"/>
              </a:spcBef>
              <a:buSzPct val="100000"/>
              <a:buBlip>
                <a:blip r:embed="rId8"/>
              </a:buBlip>
            </a:pPr>
            <a:r>
              <a:rPr b="0" lang="es-ES" sz="2400" spc="-1" strike="noStrike">
                <a:solidFill>
                  <a:srgbClr val="000000"/>
                </a:solidFill>
                <a:latin typeface="Calibri"/>
              </a:rPr>
              <a:t>Quinto nivel</a:t>
            </a:r>
            <a:endParaRPr b="0" lang="es-ES" sz="2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7560" cy="447480"/>
          </a:xfrm>
          <a:prstGeom prst="rect">
            <a:avLst/>
          </a:prstGeom>
          <a:ln w="9360">
            <a:noFill/>
          </a:ln>
        </p:spPr>
      </p:pic>
      <p:pic>
        <p:nvPicPr>
          <p:cNvPr id="85" name="Imagen 4" descr=""/>
          <p:cNvPicPr/>
          <p:nvPr/>
        </p:nvPicPr>
        <p:blipFill>
          <a:blip r:embed="rId2"/>
          <a:stretch/>
        </p:blipFill>
        <p:spPr>
          <a:xfrm>
            <a:off x="7559640" y="235080"/>
            <a:ext cx="1439640" cy="882360"/>
          </a:xfrm>
          <a:prstGeom prst="rect">
            <a:avLst/>
          </a:prstGeom>
          <a:ln w="9360">
            <a:noFill/>
          </a:ln>
        </p:spPr>
      </p:pic>
      <p:sp>
        <p:nvSpPr>
          <p:cNvPr id="86" name="CustomShape 1"/>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87" name="CustomShape 2"/>
          <p:cNvSpPr/>
          <p:nvPr/>
        </p:nvSpPr>
        <p:spPr>
          <a:xfrm>
            <a:off x="960480" y="1644480"/>
            <a:ext cx="7222680" cy="76068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spcBef>
                <a:spcPts val="2200"/>
              </a:spcBef>
            </a:pPr>
            <a:r>
              <a:rPr b="1" lang="es-ES" sz="4400" spc="-1" strike="noStrike">
                <a:solidFill>
                  <a:srgbClr val="000000"/>
                </a:solidFill>
                <a:latin typeface="Arial"/>
              </a:rPr>
              <a:t>Altas capacidades</a:t>
            </a:r>
            <a:endParaRPr b="0" lang="es-ES" sz="4400" spc="-1" strike="noStrike">
              <a:latin typeface="Arial"/>
            </a:endParaRPr>
          </a:p>
        </p:txBody>
      </p:sp>
      <p:sp>
        <p:nvSpPr>
          <p:cNvPr id="88" name="CustomShape 3"/>
          <p:cNvSpPr/>
          <p:nvPr/>
        </p:nvSpPr>
        <p:spPr>
          <a:xfrm>
            <a:off x="1800000" y="3332520"/>
            <a:ext cx="5367600" cy="1491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rPr>
              <a:t>María Fernández Francés</a:t>
            </a:r>
            <a:r>
              <a:rPr b="0" lang="es-ES" sz="1800" spc="-1" strike="noStrike">
                <a:solidFill>
                  <a:srgbClr val="000000"/>
                </a:solidFill>
                <a:latin typeface="Arial"/>
              </a:rPr>
              <a:t>. </a:t>
            </a:r>
            <a:r>
              <a:rPr b="0" lang="es-ES" sz="2000" spc="-1" strike="noStrike">
                <a:solidFill>
                  <a:srgbClr val="000000"/>
                </a:solidFill>
                <a:latin typeface="Arial"/>
              </a:rPr>
              <a:t>Pediatra</a:t>
            </a:r>
            <a:r>
              <a:rPr b="0" lang="es-ES" sz="1800" spc="-1" strike="noStrike">
                <a:solidFill>
                  <a:srgbClr val="000000"/>
                </a:solidFill>
                <a:latin typeface="Arial"/>
              </a:rPr>
              <a:t> </a:t>
            </a:r>
            <a:endParaRPr b="0" lang="es-ES" sz="1800" spc="-1" strike="noStrike">
              <a:latin typeface="Arial"/>
            </a:endParaRPr>
          </a:p>
          <a:p>
            <a:pPr>
              <a:lnSpc>
                <a:spcPct val="100000"/>
              </a:lnSpc>
            </a:pPr>
            <a:r>
              <a:rPr b="0" lang="es-ES" sz="2400" spc="-1" strike="noStrike">
                <a:solidFill>
                  <a:srgbClr val="000000"/>
                </a:solidFill>
                <a:latin typeface="Arial"/>
              </a:rPr>
              <a:t>Félix Ruiz Mahamud</a:t>
            </a:r>
            <a:r>
              <a:rPr b="0" lang="es-ES" sz="1800" spc="-1" strike="noStrike">
                <a:solidFill>
                  <a:srgbClr val="000000"/>
                </a:solidFill>
                <a:latin typeface="Arial"/>
              </a:rPr>
              <a:t>. </a:t>
            </a:r>
            <a:r>
              <a:rPr b="0" lang="es-ES" sz="2000" spc="-1" strike="noStrike">
                <a:solidFill>
                  <a:srgbClr val="000000"/>
                </a:solidFill>
                <a:latin typeface="Arial"/>
              </a:rPr>
              <a:t>Psicólogo clínico</a:t>
            </a:r>
            <a:r>
              <a:rPr b="0" lang="es-ES" sz="1800" spc="-1" strike="noStrike">
                <a:solidFill>
                  <a:srgbClr val="000000"/>
                </a:solidFill>
                <a:latin typeface="Arial"/>
              </a:rPr>
              <a:t> </a:t>
            </a:r>
            <a:endParaRPr b="0" lang="es-ES" sz="1800" spc="-1" strike="noStrike">
              <a:latin typeface="Arial"/>
            </a:endParaRPr>
          </a:p>
          <a:p>
            <a:pPr>
              <a:lnSpc>
                <a:spcPct val="100000"/>
              </a:lnSpc>
            </a:pPr>
            <a:r>
              <a:rPr b="0" lang="es-ES" sz="2400" spc="-1" strike="noStrike">
                <a:solidFill>
                  <a:srgbClr val="000000"/>
                </a:solidFill>
                <a:latin typeface="Arial"/>
              </a:rPr>
              <a:t>José Luis Pérez Díaz</a:t>
            </a:r>
            <a:r>
              <a:rPr b="0" lang="es-ES" sz="1800" spc="-1" strike="noStrike">
                <a:solidFill>
                  <a:srgbClr val="000000"/>
                </a:solidFill>
                <a:latin typeface="Arial"/>
              </a:rPr>
              <a:t>. </a:t>
            </a:r>
            <a:r>
              <a:rPr b="0" lang="es-ES" sz="2000" spc="-1" strike="noStrike">
                <a:solidFill>
                  <a:srgbClr val="000000"/>
                </a:solidFill>
                <a:latin typeface="Arial"/>
              </a:rPr>
              <a:t>Psicólogo clínico y orientador escolar</a:t>
            </a:r>
            <a:endParaRPr b="0" lang="es-ES" sz="2000" spc="-1" strike="noStrike">
              <a:latin typeface="Arial"/>
            </a:endParaRPr>
          </a:p>
        </p:txBody>
      </p:sp>
      <p:grpSp>
        <p:nvGrpSpPr>
          <p:cNvPr id="89" name="Group 4"/>
          <p:cNvGrpSpPr/>
          <p:nvPr/>
        </p:nvGrpSpPr>
        <p:grpSpPr>
          <a:xfrm>
            <a:off x="7688160" y="4572000"/>
            <a:ext cx="926640" cy="1158480"/>
            <a:chOff x="7688160" y="4572000"/>
            <a:chExt cx="926640" cy="1158480"/>
          </a:xfrm>
        </p:grpSpPr>
        <p:sp>
          <p:nvSpPr>
            <p:cNvPr id="90" name="CustomShape 5"/>
            <p:cNvSpPr/>
            <p:nvPr/>
          </p:nvSpPr>
          <p:spPr>
            <a:xfrm>
              <a:off x="7688160" y="4572000"/>
              <a:ext cx="926640" cy="1158480"/>
            </a:xfrm>
            <a:prstGeom prst="rect">
              <a:avLst/>
            </a:prstGeom>
            <a:noFill/>
            <a:ln>
              <a:solidFill>
                <a:schemeClr val="tx1"/>
              </a:solidFill>
            </a:ln>
            <a:effectLst>
              <a:outerShdw blurRad="40000" dir="5400000" dist="23040" rotWithShape="0">
                <a:srgbClr val="000000">
                  <a:alpha val="35000"/>
                </a:srgbClr>
              </a:outerShdw>
            </a:effectLst>
          </p:spPr>
          <p:style>
            <a:lnRef idx="0">
              <a:schemeClr val="accent2"/>
            </a:lnRef>
            <a:fillRef idx="3">
              <a:schemeClr val="accent2"/>
            </a:fillRef>
            <a:effectRef idx="3">
              <a:schemeClr val="accent2"/>
            </a:effectRef>
            <a:fontRef idx="minor"/>
          </p:style>
        </p:sp>
        <p:sp>
          <p:nvSpPr>
            <p:cNvPr id="91" name="CustomShape 6"/>
            <p:cNvSpPr/>
            <p:nvPr/>
          </p:nvSpPr>
          <p:spPr>
            <a:xfrm>
              <a:off x="7688160" y="4753800"/>
              <a:ext cx="926640" cy="699480"/>
            </a:xfrm>
            <a:prstGeom prst="rect">
              <a:avLst/>
            </a:prstGeom>
            <a:noFill/>
            <a:ln w="9360">
              <a:noFill/>
            </a:ln>
          </p:spPr>
          <p:style>
            <a:lnRef idx="0"/>
            <a:fillRef idx="0"/>
            <a:effectRef idx="0"/>
            <a:fontRef idx="minor"/>
          </p:style>
          <p:txBody>
            <a:bodyPr lIns="90000" rIns="90000" tIns="45000" bIns="45000">
              <a:spAutoFit/>
            </a:bodyPr>
            <a:p>
              <a:pPr>
                <a:lnSpc>
                  <a:spcPct val="100000"/>
                </a:lnSpc>
              </a:pPr>
              <a:r>
                <a:rPr b="0" lang="es-ES" sz="1800" spc="-1" strike="noStrike">
                  <a:solidFill>
                    <a:srgbClr val="000000"/>
                  </a:solidFill>
                  <a:latin typeface="Calibri"/>
                </a:rPr>
                <a:t>Imagen </a:t>
              </a:r>
              <a:r>
                <a:rPr b="0" lang="es-ES" sz="1100" spc="-1" strike="noStrike">
                  <a:solidFill>
                    <a:srgbClr val="000000"/>
                  </a:solidFill>
                  <a:latin typeface="Calibri"/>
                </a:rPr>
                <a:t>(la añadimos nosotros)</a:t>
              </a:r>
              <a:endParaRPr b="0" lang="es-ES" sz="1100" spc="-1" strike="noStrike">
                <a:latin typeface="Arial"/>
              </a:endParaRPr>
            </a:p>
          </p:txBody>
        </p:sp>
      </p:grpSp>
      <p:pic>
        <p:nvPicPr>
          <p:cNvPr id="92" name="" descr=""/>
          <p:cNvPicPr/>
          <p:nvPr/>
        </p:nvPicPr>
        <p:blipFill>
          <a:blip r:embed="rId3"/>
          <a:stretch/>
        </p:blipFill>
        <p:spPr>
          <a:xfrm>
            <a:off x="7632000" y="4572000"/>
            <a:ext cx="1080000" cy="1188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864000" y="410760"/>
            <a:ext cx="8475120" cy="1317240"/>
          </a:xfrm>
          <a:prstGeom prst="rect">
            <a:avLst/>
          </a:prstGeom>
          <a:noFill/>
          <a:ln>
            <a:noFill/>
          </a:ln>
        </p:spPr>
        <p:txBody>
          <a:bodyPr lIns="0" rIns="0" tIns="0" bIns="0">
            <a:noAutofit/>
          </a:bodyPr>
          <a:p>
            <a:pPr>
              <a:lnSpc>
                <a:spcPct val="90000"/>
              </a:lnSpc>
            </a:pPr>
            <a:r>
              <a:rPr b="0" lang="es-ES" sz="4000" spc="-151" strike="noStrike">
                <a:solidFill>
                  <a:srgbClr val="000000"/>
                </a:solidFill>
                <a:latin typeface="Calibri"/>
              </a:rPr>
              <a:t>Identificar la alta capacidad</a:t>
            </a:r>
            <a:endParaRPr b="0" lang="es-ES" sz="4000" spc="-1" strike="noStrike">
              <a:solidFill>
                <a:srgbClr val="000000"/>
              </a:solidFill>
              <a:latin typeface="Arial"/>
            </a:endParaRPr>
          </a:p>
        </p:txBody>
      </p:sp>
      <p:sp>
        <p:nvSpPr>
          <p:cNvPr id="94" name="TextShape 2"/>
          <p:cNvSpPr txBox="1"/>
          <p:nvPr/>
        </p:nvSpPr>
        <p:spPr>
          <a:xfrm>
            <a:off x="792000" y="1944000"/>
            <a:ext cx="8381520" cy="4382280"/>
          </a:xfrm>
          <a:prstGeom prst="rect">
            <a:avLst/>
          </a:prstGeom>
          <a:noFill/>
          <a:ln w="9360">
            <a:noFill/>
          </a:ln>
        </p:spPr>
        <p:txBody>
          <a:bodyPr lIns="0" rIns="0" tIns="0" bIns="0">
            <a:noAutofit/>
          </a:bodyPr>
          <a:p>
            <a:pPr marL="396720" indent="-396360">
              <a:lnSpc>
                <a:spcPct val="90000"/>
              </a:lnSpc>
              <a:spcBef>
                <a:spcPts val="641"/>
              </a:spcBef>
              <a:buSzPct val="100051"/>
              <a:buBlip>
                <a:blip r:embed="rId1"/>
              </a:buBlip>
            </a:pPr>
            <a:r>
              <a:rPr b="0" lang="es-ES" sz="3200" spc="-1" strike="noStrike">
                <a:solidFill>
                  <a:srgbClr val="000000"/>
                </a:solidFill>
                <a:latin typeface="Calibri"/>
              </a:rPr>
              <a:t>Evaluación cognitiva (cociente intelectual)</a:t>
            </a:r>
            <a:endParaRPr b="0" lang="es-ES" sz="3200" spc="-1" strike="noStrike">
              <a:solidFill>
                <a:srgbClr val="000000"/>
              </a:solidFill>
              <a:latin typeface="Calibri"/>
            </a:endParaRPr>
          </a:p>
          <a:p>
            <a:pPr marL="396720" indent="-396360">
              <a:lnSpc>
                <a:spcPct val="90000"/>
              </a:lnSpc>
              <a:spcBef>
                <a:spcPts val="641"/>
              </a:spcBef>
              <a:buSzPct val="100051"/>
              <a:buBlip>
                <a:blip r:embed="rId2"/>
              </a:buBlip>
            </a:pPr>
            <a:r>
              <a:rPr b="0" lang="es-ES" sz="3200" spc="-1" strike="noStrike">
                <a:solidFill>
                  <a:srgbClr val="000000"/>
                </a:solidFill>
                <a:latin typeface="Calibri"/>
              </a:rPr>
              <a:t>Evaluación de la personalidad (emociones, adaptación, extroversión-introversión)</a:t>
            </a:r>
            <a:endParaRPr b="0" lang="es-ES" sz="3200" spc="-1" strike="noStrike">
              <a:solidFill>
                <a:srgbClr val="000000"/>
              </a:solidFill>
              <a:latin typeface="Calibri"/>
            </a:endParaRPr>
          </a:p>
          <a:p>
            <a:pPr marL="396720" indent="-396360">
              <a:lnSpc>
                <a:spcPct val="90000"/>
              </a:lnSpc>
              <a:spcBef>
                <a:spcPts val="641"/>
              </a:spcBef>
              <a:buSzPct val="100051"/>
              <a:buBlip>
                <a:blip r:embed="rId3"/>
              </a:buBlip>
            </a:pPr>
            <a:r>
              <a:rPr b="0" lang="es-ES" sz="3200" spc="-1" strike="noStrike">
                <a:solidFill>
                  <a:srgbClr val="000000"/>
                </a:solidFill>
                <a:latin typeface="Calibri"/>
              </a:rPr>
              <a:t>Evaluación de la creatividad</a:t>
            </a:r>
            <a:endParaRPr b="0" lang="es-ES" sz="3200" spc="-1" strike="noStrike">
              <a:solidFill>
                <a:srgbClr val="000000"/>
              </a:solidFill>
              <a:latin typeface="Calibri"/>
            </a:endParaRPr>
          </a:p>
          <a:p>
            <a:pPr>
              <a:lnSpc>
                <a:spcPct val="90000"/>
              </a:lnSpc>
              <a:spcBef>
                <a:spcPts val="641"/>
              </a:spcBef>
            </a:pPr>
            <a:endParaRPr b="0" lang="es-ES" sz="3200" spc="-1" strike="noStrike">
              <a:solidFill>
                <a:srgbClr val="000000"/>
              </a:solidFill>
              <a:latin typeface="Calibri"/>
            </a:endParaRPr>
          </a:p>
        </p:txBody>
      </p:sp>
      <p:pic>
        <p:nvPicPr>
          <p:cNvPr id="95" name="" descr=""/>
          <p:cNvPicPr/>
          <p:nvPr/>
        </p:nvPicPr>
        <p:blipFill>
          <a:blip r:embed="rId4"/>
          <a:stretch/>
        </p:blipFill>
        <p:spPr>
          <a:xfrm>
            <a:off x="7632000" y="4572000"/>
            <a:ext cx="1080000" cy="1188000"/>
          </a:xfrm>
          <a:prstGeom prst="rect">
            <a:avLst/>
          </a:prstGeom>
          <a:ln>
            <a:noFill/>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380880" y="360000"/>
            <a:ext cx="8763120" cy="1317240"/>
          </a:xfrm>
          <a:prstGeom prst="rect">
            <a:avLst/>
          </a:prstGeom>
          <a:noFill/>
          <a:ln>
            <a:noFill/>
          </a:ln>
        </p:spPr>
        <p:txBody>
          <a:bodyPr lIns="0" rIns="0" tIns="0" bIns="0">
            <a:noAutofit/>
          </a:bodyPr>
          <a:p>
            <a:pPr>
              <a:lnSpc>
                <a:spcPct val="90000"/>
              </a:lnSpc>
            </a:pPr>
            <a:r>
              <a:rPr b="0" lang="es-ES" sz="4000" spc="-151" strike="noStrike">
                <a:solidFill>
                  <a:srgbClr val="000000"/>
                </a:solidFill>
                <a:latin typeface="Calibri"/>
              </a:rPr>
              <a:t>Características de los niños de alta capacidad</a:t>
            </a:r>
            <a:endParaRPr b="0" lang="es-ES" sz="4000" spc="-1" strike="noStrike">
              <a:solidFill>
                <a:srgbClr val="000000"/>
              </a:solidFill>
              <a:latin typeface="Arial"/>
            </a:endParaRPr>
          </a:p>
        </p:txBody>
      </p:sp>
      <p:sp>
        <p:nvSpPr>
          <p:cNvPr id="97" name="TextShape 2"/>
          <p:cNvSpPr txBox="1"/>
          <p:nvPr/>
        </p:nvSpPr>
        <p:spPr>
          <a:xfrm>
            <a:off x="618480" y="1608120"/>
            <a:ext cx="8381520" cy="3647880"/>
          </a:xfrm>
          <a:prstGeom prst="rect">
            <a:avLst/>
          </a:prstGeom>
          <a:noFill/>
          <a:ln w="9360">
            <a:noFill/>
          </a:ln>
        </p:spPr>
        <p:txBody>
          <a:bodyPr lIns="0" rIns="0" tIns="0" bIns="0">
            <a:noAutofit/>
          </a:bodyPr>
          <a:p>
            <a:pPr marL="396720" indent="-396360">
              <a:lnSpc>
                <a:spcPct val="90000"/>
              </a:lnSpc>
              <a:spcBef>
                <a:spcPts val="641"/>
              </a:spcBef>
              <a:buSzPct val="100051"/>
              <a:buBlip>
                <a:blip r:embed="rId1"/>
              </a:buBlip>
            </a:pPr>
            <a:r>
              <a:rPr b="0" lang="es-ES" sz="3200" spc="-1" strike="noStrike">
                <a:solidFill>
                  <a:srgbClr val="000000"/>
                </a:solidFill>
                <a:latin typeface="Calibri"/>
              </a:rPr>
              <a:t>Curiosidad</a:t>
            </a:r>
            <a:endParaRPr b="0" lang="es-ES" sz="3200" spc="-1" strike="noStrike">
              <a:solidFill>
                <a:srgbClr val="000000"/>
              </a:solidFill>
              <a:latin typeface="Calibri"/>
            </a:endParaRPr>
          </a:p>
          <a:p>
            <a:pPr marL="396720" indent="-396360">
              <a:lnSpc>
                <a:spcPct val="90000"/>
              </a:lnSpc>
              <a:spcBef>
                <a:spcPts val="641"/>
              </a:spcBef>
              <a:buSzPct val="100051"/>
              <a:buBlip>
                <a:blip r:embed="rId2"/>
              </a:buBlip>
            </a:pPr>
            <a:r>
              <a:rPr b="0" lang="es-ES" sz="3200" spc="-1" strike="noStrike">
                <a:solidFill>
                  <a:srgbClr val="000000"/>
                </a:solidFill>
                <a:latin typeface="Calibri"/>
              </a:rPr>
              <a:t>Gran memoria</a:t>
            </a:r>
            <a:endParaRPr b="0" lang="es-ES" sz="3200" spc="-1" strike="noStrike">
              <a:solidFill>
                <a:srgbClr val="000000"/>
              </a:solidFill>
              <a:latin typeface="Calibri"/>
            </a:endParaRPr>
          </a:p>
          <a:p>
            <a:pPr marL="396720" indent="-396360">
              <a:lnSpc>
                <a:spcPct val="90000"/>
              </a:lnSpc>
              <a:spcBef>
                <a:spcPts val="641"/>
              </a:spcBef>
              <a:buSzPct val="100051"/>
              <a:buBlip>
                <a:blip r:embed="rId3"/>
              </a:buBlip>
            </a:pPr>
            <a:r>
              <a:rPr b="0" lang="es-ES" sz="3200" spc="-1" strike="noStrike">
                <a:solidFill>
                  <a:srgbClr val="000000"/>
                </a:solidFill>
                <a:latin typeface="Calibri"/>
              </a:rPr>
              <a:t>Lenguaje muy preciso</a:t>
            </a:r>
            <a:endParaRPr b="0" lang="es-ES" sz="3200" spc="-1" strike="noStrike">
              <a:solidFill>
                <a:srgbClr val="000000"/>
              </a:solidFill>
              <a:latin typeface="Calibri"/>
            </a:endParaRPr>
          </a:p>
          <a:p>
            <a:pPr marL="396720" indent="-396360">
              <a:lnSpc>
                <a:spcPct val="90000"/>
              </a:lnSpc>
              <a:spcBef>
                <a:spcPts val="641"/>
              </a:spcBef>
              <a:buSzPct val="100051"/>
              <a:buBlip>
                <a:blip r:embed="rId4"/>
              </a:buBlip>
            </a:pPr>
            <a:r>
              <a:rPr b="0" lang="es-ES" sz="3200" spc="-1" strike="noStrike">
                <a:solidFill>
                  <a:srgbClr val="000000"/>
                </a:solidFill>
                <a:latin typeface="Calibri"/>
              </a:rPr>
              <a:t>Razonamientos que no corresponden a su edad</a:t>
            </a:r>
            <a:endParaRPr b="0" lang="es-ES" sz="3200" spc="-1" strike="noStrike">
              <a:solidFill>
                <a:srgbClr val="000000"/>
              </a:solidFill>
              <a:latin typeface="Calibri"/>
            </a:endParaRPr>
          </a:p>
          <a:p>
            <a:pPr marL="396720" indent="-396360">
              <a:lnSpc>
                <a:spcPct val="90000"/>
              </a:lnSpc>
              <a:spcBef>
                <a:spcPts val="641"/>
              </a:spcBef>
              <a:buSzPct val="100051"/>
              <a:buBlip>
                <a:blip r:embed="rId5"/>
              </a:buBlip>
            </a:pPr>
            <a:r>
              <a:rPr b="0" lang="es-ES" sz="3200" spc="-1" strike="noStrike">
                <a:solidFill>
                  <a:srgbClr val="000000"/>
                </a:solidFill>
                <a:latin typeface="Calibri"/>
              </a:rPr>
              <a:t>Se centran en más de una cosa</a:t>
            </a:r>
            <a:endParaRPr b="0" lang="es-ES" sz="3200" spc="-1" strike="noStrike">
              <a:solidFill>
                <a:srgbClr val="000000"/>
              </a:solidFill>
              <a:latin typeface="Calibri"/>
            </a:endParaRPr>
          </a:p>
          <a:p>
            <a:pPr marL="396720" indent="-396360">
              <a:lnSpc>
                <a:spcPct val="90000"/>
              </a:lnSpc>
              <a:spcBef>
                <a:spcPts val="641"/>
              </a:spcBef>
              <a:buSzPct val="100051"/>
              <a:buBlip>
                <a:blip r:embed="rId6"/>
              </a:buBlip>
            </a:pPr>
            <a:r>
              <a:rPr b="0" lang="es-ES" sz="3200" spc="-1" strike="noStrike">
                <a:solidFill>
                  <a:srgbClr val="000000"/>
                </a:solidFill>
                <a:latin typeface="Calibri"/>
              </a:rPr>
              <a:t>Se implican en muchas actividades</a:t>
            </a:r>
            <a:endParaRPr b="0" lang="es-ES" sz="3200" spc="-1" strike="noStrike">
              <a:solidFill>
                <a:srgbClr val="000000"/>
              </a:solidFill>
              <a:latin typeface="Calibri"/>
            </a:endParaRPr>
          </a:p>
          <a:p>
            <a:pPr>
              <a:lnSpc>
                <a:spcPct val="90000"/>
              </a:lnSpc>
              <a:spcBef>
                <a:spcPts val="641"/>
              </a:spcBef>
            </a:pPr>
            <a:endParaRPr b="0" lang="es-ES" sz="3200" spc="-1" strike="noStrike">
              <a:solidFill>
                <a:srgbClr val="000000"/>
              </a:solidFill>
              <a:latin typeface="Calibri"/>
            </a:endParaRPr>
          </a:p>
        </p:txBody>
      </p:sp>
      <p:pic>
        <p:nvPicPr>
          <p:cNvPr id="98" name="" descr=""/>
          <p:cNvPicPr/>
          <p:nvPr/>
        </p:nvPicPr>
        <p:blipFill>
          <a:blip r:embed="rId7"/>
          <a:stretch/>
        </p:blipFill>
        <p:spPr>
          <a:xfrm>
            <a:off x="7632000" y="4572000"/>
            <a:ext cx="1080000" cy="1188000"/>
          </a:xfrm>
          <a:prstGeom prst="rect">
            <a:avLst/>
          </a:prstGeom>
          <a:ln>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380880" y="410760"/>
            <a:ext cx="8619120" cy="1317240"/>
          </a:xfrm>
          <a:prstGeom prst="rect">
            <a:avLst/>
          </a:prstGeom>
          <a:noFill/>
          <a:ln>
            <a:noFill/>
          </a:ln>
        </p:spPr>
        <p:txBody>
          <a:bodyPr lIns="0" rIns="0" tIns="0" bIns="0">
            <a:noAutofit/>
          </a:bodyPr>
          <a:p>
            <a:pPr>
              <a:lnSpc>
                <a:spcPct val="90000"/>
              </a:lnSpc>
            </a:pPr>
            <a:r>
              <a:rPr b="0" lang="es-ES" sz="4000" spc="-151" strike="noStrike">
                <a:solidFill>
                  <a:srgbClr val="000000"/>
                </a:solidFill>
                <a:latin typeface="Calibri"/>
              </a:rPr>
              <a:t>Características de los niños de alta capacidad</a:t>
            </a:r>
            <a:endParaRPr b="0" lang="es-ES" sz="4000" spc="-1" strike="noStrike">
              <a:solidFill>
                <a:srgbClr val="000000"/>
              </a:solidFill>
              <a:latin typeface="Arial"/>
            </a:endParaRPr>
          </a:p>
        </p:txBody>
      </p:sp>
      <p:sp>
        <p:nvSpPr>
          <p:cNvPr id="100" name="TextShape 2"/>
          <p:cNvSpPr txBox="1"/>
          <p:nvPr/>
        </p:nvSpPr>
        <p:spPr>
          <a:xfrm>
            <a:off x="690480" y="1482840"/>
            <a:ext cx="8381520" cy="3989160"/>
          </a:xfrm>
          <a:prstGeom prst="rect">
            <a:avLst/>
          </a:prstGeom>
          <a:noFill/>
          <a:ln w="9360">
            <a:noFill/>
          </a:ln>
        </p:spPr>
        <p:txBody>
          <a:bodyPr lIns="0" rIns="0" tIns="0" bIns="0">
            <a:noAutofit/>
          </a:bodyPr>
          <a:p>
            <a:pPr marL="396720" indent="-396360">
              <a:lnSpc>
                <a:spcPct val="90000"/>
              </a:lnSpc>
              <a:spcBef>
                <a:spcPts val="641"/>
              </a:spcBef>
              <a:buSzPct val="100051"/>
              <a:buBlip>
                <a:blip r:embed="rId1"/>
              </a:buBlip>
            </a:pPr>
            <a:r>
              <a:rPr b="0" lang="es-ES" sz="3200" spc="-1" strike="noStrike">
                <a:solidFill>
                  <a:srgbClr val="000000"/>
                </a:solidFill>
                <a:latin typeface="Calibri"/>
              </a:rPr>
              <a:t>Impacientes</a:t>
            </a:r>
            <a:endParaRPr b="0" lang="es-ES" sz="3200" spc="-1" strike="noStrike">
              <a:solidFill>
                <a:srgbClr val="000000"/>
              </a:solidFill>
              <a:latin typeface="Calibri"/>
            </a:endParaRPr>
          </a:p>
          <a:p>
            <a:pPr marL="396720" indent="-396360">
              <a:lnSpc>
                <a:spcPct val="90000"/>
              </a:lnSpc>
              <a:spcBef>
                <a:spcPts val="641"/>
              </a:spcBef>
              <a:buSzPct val="100051"/>
              <a:buBlip>
                <a:blip r:embed="rId2"/>
              </a:buBlip>
            </a:pPr>
            <a:r>
              <a:rPr b="0" lang="es-ES" sz="3200" spc="-1" strike="noStrike">
                <a:solidFill>
                  <a:srgbClr val="000000"/>
                </a:solidFill>
                <a:latin typeface="Calibri"/>
              </a:rPr>
              <a:t>Inconformistas</a:t>
            </a:r>
            <a:endParaRPr b="0" lang="es-ES" sz="3200" spc="-1" strike="noStrike">
              <a:solidFill>
                <a:srgbClr val="000000"/>
              </a:solidFill>
              <a:latin typeface="Calibri"/>
            </a:endParaRPr>
          </a:p>
          <a:p>
            <a:pPr marL="396720" indent="-396360">
              <a:lnSpc>
                <a:spcPct val="90000"/>
              </a:lnSpc>
              <a:spcBef>
                <a:spcPts val="641"/>
              </a:spcBef>
              <a:buSzPct val="100051"/>
              <a:buBlip>
                <a:blip r:embed="rId3"/>
              </a:buBlip>
            </a:pPr>
            <a:r>
              <a:rPr b="0" lang="es-ES" sz="3200" spc="-1" strike="noStrike">
                <a:solidFill>
                  <a:srgbClr val="000000"/>
                </a:solidFill>
                <a:latin typeface="Calibri"/>
              </a:rPr>
              <a:t>Críticos</a:t>
            </a:r>
            <a:endParaRPr b="0" lang="es-ES" sz="3200" spc="-1" strike="noStrike">
              <a:solidFill>
                <a:srgbClr val="000000"/>
              </a:solidFill>
              <a:latin typeface="Calibri"/>
            </a:endParaRPr>
          </a:p>
          <a:p>
            <a:pPr marL="396720" indent="-396360">
              <a:lnSpc>
                <a:spcPct val="90000"/>
              </a:lnSpc>
              <a:spcBef>
                <a:spcPts val="641"/>
              </a:spcBef>
              <a:buSzPct val="100051"/>
              <a:buBlip>
                <a:blip r:embed="rId4"/>
              </a:buBlip>
            </a:pPr>
            <a:r>
              <a:rPr b="0" lang="es-ES" sz="3200" spc="-1" strike="noStrike">
                <a:solidFill>
                  <a:srgbClr val="000000"/>
                </a:solidFill>
                <a:latin typeface="Calibri"/>
              </a:rPr>
              <a:t>Creativos</a:t>
            </a:r>
            <a:endParaRPr b="0" lang="es-ES" sz="3200" spc="-1" strike="noStrike">
              <a:solidFill>
                <a:srgbClr val="000000"/>
              </a:solidFill>
              <a:latin typeface="Calibri"/>
            </a:endParaRPr>
          </a:p>
          <a:p>
            <a:pPr marL="396720" indent="-396360">
              <a:lnSpc>
                <a:spcPct val="90000"/>
              </a:lnSpc>
              <a:spcBef>
                <a:spcPts val="641"/>
              </a:spcBef>
              <a:buSzPct val="100051"/>
              <a:buBlip>
                <a:blip r:embed="rId5"/>
              </a:buBlip>
            </a:pPr>
            <a:r>
              <a:rPr b="0" lang="es-ES" sz="3200" spc="-1" strike="noStrike">
                <a:solidFill>
                  <a:srgbClr val="000000"/>
                </a:solidFill>
                <a:latin typeface="Calibri"/>
              </a:rPr>
              <a:t>Ven conexiones externas, a veces, en formas poco comunes</a:t>
            </a:r>
            <a:endParaRPr b="0" lang="es-ES" sz="3200" spc="-1" strike="noStrike">
              <a:solidFill>
                <a:srgbClr val="000000"/>
              </a:solidFill>
              <a:latin typeface="Calibri"/>
            </a:endParaRPr>
          </a:p>
          <a:p>
            <a:pPr marL="396720" indent="-396360">
              <a:lnSpc>
                <a:spcPct val="90000"/>
              </a:lnSpc>
              <a:spcBef>
                <a:spcPts val="641"/>
              </a:spcBef>
              <a:buSzPct val="100051"/>
              <a:buBlip>
                <a:blip r:embed="rId6"/>
              </a:buBlip>
            </a:pPr>
            <a:r>
              <a:rPr b="0" lang="es-ES" sz="3200" spc="-1" strike="noStrike">
                <a:solidFill>
                  <a:srgbClr val="000000"/>
                </a:solidFill>
                <a:latin typeface="Calibri"/>
              </a:rPr>
              <a:t>Muy sensibles. Les afecta mucho el              estado de ánimo de los demás</a:t>
            </a:r>
            <a:endParaRPr b="0" lang="es-ES" sz="3200" spc="-1" strike="noStrike">
              <a:solidFill>
                <a:srgbClr val="000000"/>
              </a:solidFill>
              <a:latin typeface="Calibri"/>
            </a:endParaRPr>
          </a:p>
        </p:txBody>
      </p:sp>
      <p:pic>
        <p:nvPicPr>
          <p:cNvPr id="101" name="" descr=""/>
          <p:cNvPicPr/>
          <p:nvPr/>
        </p:nvPicPr>
        <p:blipFill>
          <a:blip r:embed="rId7"/>
          <a:stretch/>
        </p:blipFill>
        <p:spPr>
          <a:xfrm>
            <a:off x="7632000" y="4572000"/>
            <a:ext cx="1080000" cy="1188000"/>
          </a:xfrm>
          <a:prstGeom prst="rect">
            <a:avLst/>
          </a:prstGeom>
          <a:ln>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380880" y="410760"/>
            <a:ext cx="8475120" cy="1317240"/>
          </a:xfrm>
          <a:prstGeom prst="rect">
            <a:avLst/>
          </a:prstGeom>
          <a:noFill/>
          <a:ln>
            <a:noFill/>
          </a:ln>
        </p:spPr>
        <p:txBody>
          <a:bodyPr lIns="0" rIns="0" tIns="0" bIns="0">
            <a:noAutofit/>
          </a:bodyPr>
          <a:p>
            <a:pPr>
              <a:lnSpc>
                <a:spcPct val="90000"/>
              </a:lnSpc>
            </a:pPr>
            <a:r>
              <a:rPr b="0" lang="es-ES" sz="4000" spc="-151" strike="noStrike">
                <a:solidFill>
                  <a:srgbClr val="000000"/>
                </a:solidFill>
                <a:latin typeface="Calibri"/>
              </a:rPr>
              <a:t>Características de los niños de alta capacidad</a:t>
            </a:r>
            <a:endParaRPr b="0" lang="es-ES" sz="4000" spc="-1" strike="noStrike">
              <a:solidFill>
                <a:srgbClr val="000000"/>
              </a:solidFill>
              <a:latin typeface="Arial"/>
            </a:endParaRPr>
          </a:p>
        </p:txBody>
      </p:sp>
      <p:sp>
        <p:nvSpPr>
          <p:cNvPr id="103" name="TextShape 2"/>
          <p:cNvSpPr txBox="1"/>
          <p:nvPr/>
        </p:nvSpPr>
        <p:spPr>
          <a:xfrm>
            <a:off x="474480" y="1377720"/>
            <a:ext cx="8381520" cy="4382280"/>
          </a:xfrm>
          <a:prstGeom prst="rect">
            <a:avLst/>
          </a:prstGeom>
          <a:noFill/>
          <a:ln w="9360">
            <a:noFill/>
          </a:ln>
        </p:spPr>
        <p:txBody>
          <a:bodyPr lIns="0" rIns="0" tIns="0" bIns="0">
            <a:noAutofit/>
          </a:bodyPr>
          <a:p>
            <a:pPr marL="396720" indent="-396360">
              <a:lnSpc>
                <a:spcPct val="90000"/>
              </a:lnSpc>
              <a:spcBef>
                <a:spcPts val="641"/>
              </a:spcBef>
              <a:buSzPct val="100051"/>
              <a:buBlip>
                <a:blip r:embed="rId1"/>
              </a:buBlip>
            </a:pPr>
            <a:r>
              <a:rPr b="0" lang="es-ES" sz="3200" spc="-1" strike="noStrike">
                <a:solidFill>
                  <a:srgbClr val="000000"/>
                </a:solidFill>
                <a:latin typeface="Calibri"/>
              </a:rPr>
              <a:t>Sensibilidad emocional</a:t>
            </a:r>
            <a:endParaRPr b="0" lang="es-ES" sz="3200" spc="-1" strike="noStrike">
              <a:solidFill>
                <a:srgbClr val="000000"/>
              </a:solidFill>
              <a:latin typeface="Calibri"/>
            </a:endParaRPr>
          </a:p>
          <a:p>
            <a:pPr marL="396720" indent="-396360">
              <a:lnSpc>
                <a:spcPct val="90000"/>
              </a:lnSpc>
              <a:spcBef>
                <a:spcPts val="641"/>
              </a:spcBef>
              <a:buSzPct val="100051"/>
              <a:buBlip>
                <a:blip r:embed="rId2"/>
              </a:buBlip>
            </a:pPr>
            <a:r>
              <a:rPr b="0" lang="es-ES" sz="3200" spc="-1" strike="noStrike">
                <a:solidFill>
                  <a:srgbClr val="000000"/>
                </a:solidFill>
                <a:latin typeface="Calibri"/>
              </a:rPr>
              <a:t>Hiperemotivos. Sienten todo de manera amplificada</a:t>
            </a:r>
            <a:endParaRPr b="0" lang="es-ES" sz="3200" spc="-1" strike="noStrike">
              <a:solidFill>
                <a:srgbClr val="000000"/>
              </a:solidFill>
              <a:latin typeface="Calibri"/>
            </a:endParaRPr>
          </a:p>
          <a:p>
            <a:pPr marL="396720" indent="-396360">
              <a:lnSpc>
                <a:spcPct val="90000"/>
              </a:lnSpc>
              <a:spcBef>
                <a:spcPts val="641"/>
              </a:spcBef>
              <a:buSzPct val="100051"/>
              <a:buBlip>
                <a:blip r:embed="rId3"/>
              </a:buBlip>
            </a:pPr>
            <a:r>
              <a:rPr b="0" lang="es-ES" sz="3200" spc="-1" strike="noStrike">
                <a:solidFill>
                  <a:srgbClr val="000000"/>
                </a:solidFill>
                <a:latin typeface="Calibri"/>
              </a:rPr>
              <a:t>Gran sentido de la justicia. Interés por temas políticos o sociales</a:t>
            </a:r>
            <a:endParaRPr b="0" lang="es-ES" sz="3200" spc="-1" strike="noStrike">
              <a:solidFill>
                <a:srgbClr val="000000"/>
              </a:solidFill>
              <a:latin typeface="Calibri"/>
            </a:endParaRPr>
          </a:p>
          <a:p>
            <a:pPr marL="396720" indent="-396360">
              <a:lnSpc>
                <a:spcPct val="90000"/>
              </a:lnSpc>
              <a:spcBef>
                <a:spcPts val="641"/>
              </a:spcBef>
              <a:buSzPct val="100051"/>
              <a:buBlip>
                <a:blip r:embed="rId4"/>
              </a:buBlip>
            </a:pPr>
            <a:r>
              <a:rPr b="0" lang="es-ES" sz="3200" spc="-1" strike="noStrike">
                <a:solidFill>
                  <a:srgbClr val="000000"/>
                </a:solidFill>
                <a:latin typeface="Calibri"/>
              </a:rPr>
              <a:t>Preferencia por relaciones en pequeños grupos y pasar momentos solos</a:t>
            </a:r>
            <a:endParaRPr b="0" lang="es-ES" sz="3200" spc="-1" strike="noStrike">
              <a:solidFill>
                <a:srgbClr val="000000"/>
              </a:solidFill>
              <a:latin typeface="Calibri"/>
            </a:endParaRPr>
          </a:p>
          <a:p>
            <a:pPr marL="396720" indent="-396360">
              <a:lnSpc>
                <a:spcPct val="90000"/>
              </a:lnSpc>
              <a:spcBef>
                <a:spcPts val="641"/>
              </a:spcBef>
              <a:buSzPct val="100051"/>
              <a:buBlip>
                <a:blip r:embed="rId5"/>
              </a:buBlip>
            </a:pPr>
            <a:r>
              <a:rPr b="0" lang="es-ES" sz="3200" spc="-1" strike="noStrike">
                <a:solidFill>
                  <a:srgbClr val="000000"/>
                </a:solidFill>
                <a:latin typeface="Calibri"/>
              </a:rPr>
              <a:t>Le cuestan los cambios y adaptarse a situaciones nuevas</a:t>
            </a:r>
            <a:endParaRPr b="0" lang="es-ES" sz="3200" spc="-1" strike="noStrike">
              <a:solidFill>
                <a:srgbClr val="000000"/>
              </a:solidFill>
              <a:latin typeface="Calibri"/>
            </a:endParaRPr>
          </a:p>
        </p:txBody>
      </p:sp>
      <p:pic>
        <p:nvPicPr>
          <p:cNvPr id="104" name="" descr=""/>
          <p:cNvPicPr/>
          <p:nvPr/>
        </p:nvPicPr>
        <p:blipFill>
          <a:blip r:embed="rId6"/>
          <a:stretch/>
        </p:blipFill>
        <p:spPr>
          <a:xfrm>
            <a:off x="7632000" y="4572000"/>
            <a:ext cx="1080000" cy="1188000"/>
          </a:xfrm>
          <a:prstGeom prst="rect">
            <a:avLst/>
          </a:prstGeom>
          <a:ln>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7529</TotalTime>
  <Application>LibreOffice/6.2.4.2$Windows_x86 LibreOffice_project/2412653d852ce75f65fbfa83fb7e7b669a126d64</Application>
  <Words>317</Words>
  <Paragraphs>37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2020-03-09T20:23:11Z</dcterms:modified>
  <cp:revision>16</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5</vt:i4>
  </property>
</Properties>
</file>