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67" r:id="rId5"/>
    <p:sldId id="268" r:id="rId6"/>
    <p:sldId id="269" r:id="rId7"/>
    <p:sldId id="270" r:id="rId8"/>
    <p:sldId id="271" r:id="rId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693C9-76D5-437E-A8B8-07582385562F}" type="datetimeFigureOut">
              <a:rPr lang="es-ES" smtClean="0"/>
              <a:t>06/08/2018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17A13-2055-49AB-B4D4-7EEE2AA3770C}" type="slidenum">
              <a:rPr lang="es-ES" smtClean="0"/>
              <a:t>‹Nº›</a:t>
            </a:fld>
            <a:endParaRPr lang="es-ES"/>
          </a:p>
        </p:txBody>
      </p:sp>
    </p:spTree>
    <p:extLst>
      <p:ext uri="{BB962C8B-B14F-4D97-AF65-F5344CB8AC3E}">
        <p14:creationId xmlns:p14="http://schemas.microsoft.com/office/powerpoint/2010/main" val="240021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z="900">
              <a:latin typeface="Arial" charset="0"/>
              <a:cs typeface="Arial" charset="0"/>
            </a:endParaRPr>
          </a:p>
        </p:txBody>
      </p:sp>
      <p:sp>
        <p:nvSpPr>
          <p:cNvPr id="1638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F38CDF-4E54-4B60-BA0B-20D7060343C0}" type="datetime8">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8/6/2018 7:23 PM</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389"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Calibri" panose="020F0502020204030204"/>
                <a:ea typeface="+mn-ea"/>
                <a:cs typeface="+mn-cs"/>
              </a:rPr>
              <a:t>© 2007 Microsoft Corporation. Todos los derechos reservados. Microsoft, Windows, Windows Vista y otros nombres de productos son o podrían ser marcas registradas o marcas comerciales en los EE.UU. u otros países.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Calibri" panose="020F0502020204030204"/>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kumimoji="0" lang="en-US" sz="500"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500" b="0" i="0" u="none" strike="noStrike" kern="1200" cap="none" spc="0" normalizeH="0" baseline="0" noProof="0">
                <a:ln>
                  <a:noFill/>
                </a:ln>
                <a:solidFill>
                  <a:srgbClr val="000000"/>
                </a:solidFill>
                <a:effectLst/>
                <a:uLnTx/>
                <a:uFillTx/>
                <a:latin typeface="Calibri" panose="020F0502020204030204"/>
                <a:ea typeface="+mn-ea"/>
                <a:cs typeface="+mn-cs"/>
              </a:rPr>
              <a:t>MICROSOFT NO FACILITA GARANTÍAS EXPRESAS, IMPLÍCITAS O ESTATUTORIAS EN RELACIÓN A LA INFORMACIÓN CONTENIDA EN ESTA PRESENTACIÓN.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390"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D6B175-3349-4FA5-9BE1-83870639E76A}"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60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189128547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7491559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s-ES"/>
              <a:t>Haga clic para modificar el estilo de texto del patrón</a:t>
            </a:r>
          </a:p>
        </p:txBody>
      </p:sp>
    </p:spTree>
    <p:extLst>
      <p:ext uri="{BB962C8B-B14F-4D97-AF65-F5344CB8AC3E}">
        <p14:creationId xmlns:p14="http://schemas.microsoft.com/office/powerpoint/2010/main" val="9338173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 dirty="0"/>
              <a:t>Haga clic para modificar el estilo de texto del patrón</a:t>
            </a:r>
          </a:p>
        </p:txBody>
      </p:sp>
    </p:spTree>
    <p:extLst>
      <p:ext uri="{BB962C8B-B14F-4D97-AF65-F5344CB8AC3E}">
        <p14:creationId xmlns:p14="http://schemas.microsoft.com/office/powerpoint/2010/main" val="14670753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 dirty="0"/>
              <a:t>Haga clic para modificar el estilo de texto del patrón</a:t>
            </a:r>
          </a:p>
        </p:txBody>
      </p:sp>
    </p:spTree>
    <p:extLst>
      <p:ext uri="{BB962C8B-B14F-4D97-AF65-F5344CB8AC3E}">
        <p14:creationId xmlns:p14="http://schemas.microsoft.com/office/powerpoint/2010/main" val="8606682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2376560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357652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8555733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019663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385399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0157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3017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srcRect/>
          <a:stretch>
            <a:fillRect/>
          </a:stretch>
        </p:blipFill>
        <p:spPr bwMode="auto">
          <a:xfrm>
            <a:off x="-15875" y="6007100"/>
            <a:ext cx="9159875" cy="849313"/>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a:t>Haga clic para modificar el estilo de título del patrón</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749392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3"/>
          <p:cNvPicPr>
            <a:picLocks noChangeAspect="1"/>
          </p:cNvPicPr>
          <p:nvPr/>
        </p:nvPicPr>
        <p:blipFill>
          <a:blip r:embed="rId3"/>
          <a:srcRect/>
          <a:stretch>
            <a:fillRect/>
          </a:stretch>
        </p:blipFill>
        <p:spPr bwMode="auto">
          <a:xfrm>
            <a:off x="7524750" y="6330950"/>
            <a:ext cx="1447800" cy="447675"/>
          </a:xfrm>
          <a:prstGeom prst="rect">
            <a:avLst/>
          </a:prstGeom>
          <a:noFill/>
          <a:ln w="9525">
            <a:noFill/>
            <a:miter lim="800000"/>
            <a:headEnd/>
            <a:tailEnd/>
          </a:ln>
        </p:spPr>
      </p:pic>
      <p:pic>
        <p:nvPicPr>
          <p:cNvPr id="15362" name="Imagen 4"/>
          <p:cNvPicPr>
            <a:picLocks noChangeAspect="1"/>
          </p:cNvPicPr>
          <p:nvPr/>
        </p:nvPicPr>
        <p:blipFill>
          <a:blip r:embed="rId4"/>
          <a:srcRect/>
          <a:stretch>
            <a:fillRect/>
          </a:stretch>
        </p:blipFill>
        <p:spPr bwMode="auto">
          <a:xfrm>
            <a:off x="7559675" y="234950"/>
            <a:ext cx="1439863" cy="882650"/>
          </a:xfrm>
          <a:prstGeom prst="rect">
            <a:avLst/>
          </a:prstGeom>
          <a:noFill/>
          <a:ln w="9525">
            <a:noFill/>
            <a:miter lim="800000"/>
            <a:headEnd/>
            <a:tailEnd/>
          </a:ln>
        </p:spPr>
      </p:pic>
      <p:sp>
        <p:nvSpPr>
          <p:cNvPr id="12" name="CuadroTexto 11"/>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sp>
        <p:nvSpPr>
          <p:cNvPr id="15364" name="Text Box 5"/>
          <p:cNvSpPr txBox="1">
            <a:spLocks noChangeArrowheads="1"/>
          </p:cNvSpPr>
          <p:nvPr/>
        </p:nvSpPr>
        <p:spPr bwMode="auto">
          <a:xfrm>
            <a:off x="960438" y="1644650"/>
            <a:ext cx="7223125" cy="1446550"/>
          </a:xfrm>
          <a:prstGeom prst="rect">
            <a:avLst/>
          </a:prstGeom>
          <a:noFill/>
          <a:ln w="12700">
            <a:solidFill>
              <a:schemeClr val="tx1"/>
            </a:solidFill>
            <a:miter lim="800000"/>
            <a:headEnd/>
            <a:tailEnd/>
          </a:ln>
        </p:spPr>
        <p:txBody>
          <a:bodyPr>
            <a:spAutoFit/>
          </a:bodyPr>
          <a:lstStyle/>
          <a:p>
            <a:pPr lvl="0" algn="ctr">
              <a:spcBef>
                <a:spcPct val="50000"/>
              </a:spcBef>
            </a:pPr>
            <a:r>
              <a:rPr lang="es-ES" sz="4400" b="1" dirty="0">
                <a:solidFill>
                  <a:srgbClr val="000000"/>
                </a:solidFill>
                <a:latin typeface="Arial" charset="0"/>
                <a:cs typeface="+mn-cs"/>
              </a:rPr>
              <a:t>¿Mi hijo puede tener un asma grave?</a:t>
            </a:r>
            <a:endParaRPr kumimoji="0" lang="es-ES" sz="4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CuadroTexto 11"/>
          <p:cNvSpPr txBox="1"/>
          <p:nvPr/>
        </p:nvSpPr>
        <p:spPr>
          <a:xfrm>
            <a:off x="1475656" y="3922713"/>
            <a:ext cx="6091957"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rPr>
              <a:t>Carmen R Rodríguez </a:t>
            </a:r>
            <a:r>
              <a:rPr kumimoji="0" lang="es-ES" sz="2400" b="0"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Arial" charset="0"/>
                <a:ea typeface="+mn-ea"/>
                <a:cs typeface="Arial" charset="0"/>
              </a:rPr>
              <a:t>Fdez</a:t>
            </a:r>
            <a:r>
              <a:rPr kumimoji="0" lang="es-E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rPr>
              <a:t>-Oliva. </a:t>
            </a:r>
            <a:r>
              <a:rPr kumimoji="0" lang="es-ES"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rPr>
              <a:t>Pediatra</a:t>
            </a:r>
          </a:p>
          <a:p>
            <a:pPr marL="0" marR="0" lvl="0" indent="0" algn="l" defTabSz="914400" rtl="0" eaLnBrk="1" fontAlgn="base" latinLnBrk="0" hangingPunct="1">
              <a:lnSpc>
                <a:spcPct val="100000"/>
              </a:lnSpc>
              <a:spcBef>
                <a:spcPct val="0"/>
              </a:spcBef>
              <a:spcAft>
                <a:spcPct val="0"/>
              </a:spcAft>
              <a:buClrTx/>
              <a:buSzTx/>
              <a:buFontTx/>
              <a:buNone/>
              <a:tabLst/>
              <a:defRPr/>
            </a:pPr>
            <a:r>
              <a:rPr lang="es-ES" sz="2000" dirty="0">
                <a:solidFill>
                  <a:srgbClr val="000000"/>
                </a:solidFill>
                <a:effectLst>
                  <a:outerShdw blurRad="38100" dist="38100" dir="2700000" algn="tl">
                    <a:srgbClr val="C0C0C0"/>
                  </a:outerShdw>
                </a:effectLst>
                <a:latin typeface="Arial" charset="0"/>
                <a:cs typeface="Arial" charset="0"/>
              </a:rPr>
              <a:t>Grupo de Vías Respiratorias (</a:t>
            </a:r>
            <a:r>
              <a:rPr lang="es-ES" sz="2000" dirty="0" err="1">
                <a:solidFill>
                  <a:srgbClr val="000000"/>
                </a:solidFill>
                <a:effectLst>
                  <a:outerShdw blurRad="38100" dist="38100" dir="2700000" algn="tl">
                    <a:srgbClr val="C0C0C0"/>
                  </a:outerShdw>
                </a:effectLst>
                <a:latin typeface="Arial" charset="0"/>
                <a:cs typeface="Arial" charset="0"/>
              </a:rPr>
              <a:t>AEPap</a:t>
            </a:r>
            <a:r>
              <a:rPr lang="es-ES" sz="2000" dirty="0">
                <a:solidFill>
                  <a:srgbClr val="000000"/>
                </a:solidFill>
                <a:effectLst>
                  <a:outerShdw blurRad="38100" dist="38100" dir="2700000" algn="tl">
                    <a:srgbClr val="C0C0C0"/>
                  </a:outerShdw>
                </a:effectLst>
                <a:latin typeface="Arial" charset="0"/>
                <a:cs typeface="Arial" charset="0"/>
              </a:rPr>
              <a:t>)</a:t>
            </a:r>
            <a:endParaRPr kumimoji="0" lang="es-ES"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endParaRPr>
          </a:p>
        </p:txBody>
      </p:sp>
      <p:pic>
        <p:nvPicPr>
          <p:cNvPr id="7" name="Imagen 6">
            <a:extLst>
              <a:ext uri="{FF2B5EF4-FFF2-40B4-BE49-F238E27FC236}">
                <a16:creationId xmlns:a16="http://schemas.microsoft.com/office/drawing/2014/main" id="{092F4030-8E22-4723-9269-2B4EE82BA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4502" y="4692154"/>
            <a:ext cx="1909093" cy="1260000"/>
          </a:xfrm>
          <a:prstGeom prst="rect">
            <a:avLst/>
          </a:prstGeom>
        </p:spPr>
      </p:pic>
    </p:spTree>
    <p:extLst>
      <p:ext uri="{BB962C8B-B14F-4D97-AF65-F5344CB8AC3E}">
        <p14:creationId xmlns:p14="http://schemas.microsoft.com/office/powerpoint/2010/main" val="8981867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234950"/>
            <a:ext cx="6859587" cy="526298"/>
          </a:xfrm>
        </p:spPr>
        <p:txBody>
          <a:bodyPr numCol="1" anchorCtr="0" compatLnSpc="1">
            <a:prstTxWarp prst="textNoShape">
              <a:avLst/>
            </a:prstTxWarp>
          </a:bodyPr>
          <a:lstStyle/>
          <a:p>
            <a:pPr eaLnBrk="1" hangingPunct="1">
              <a:defRPr/>
            </a:pPr>
            <a:r>
              <a:rPr lang="es-ES" sz="3800" dirty="0">
                <a:ln>
                  <a:noFill/>
                </a:ln>
                <a:solidFill>
                  <a:schemeClr val="tx1"/>
                </a:solidFill>
                <a:effectLst>
                  <a:outerShdw blurRad="38100" dist="38100" dir="2700000" algn="tl">
                    <a:srgbClr val="000000">
                      <a:alpha val="43137"/>
                    </a:srgbClr>
                  </a:outerShdw>
                </a:effectLst>
              </a:rPr>
              <a:t>¿Mi hijo puede tener un asma grave?</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0" name="Imagen 9">
            <a:extLst>
              <a:ext uri="{FF2B5EF4-FFF2-40B4-BE49-F238E27FC236}">
                <a16:creationId xmlns:a16="http://schemas.microsoft.com/office/drawing/2014/main" id="{A7ECD811-4E40-4DB8-A6D1-036224CDA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502" y="4692154"/>
            <a:ext cx="1909093" cy="1260000"/>
          </a:xfrm>
          <a:prstGeom prst="rect">
            <a:avLst/>
          </a:prstGeom>
        </p:spPr>
      </p:pic>
      <p:sp>
        <p:nvSpPr>
          <p:cNvPr id="3" name="Marcador de contenido 2">
            <a:extLst>
              <a:ext uri="{FF2B5EF4-FFF2-40B4-BE49-F238E27FC236}">
                <a16:creationId xmlns:a16="http://schemas.microsoft.com/office/drawing/2014/main" id="{0C1F89A6-977B-48BE-8598-6662481B2A37}"/>
              </a:ext>
            </a:extLst>
          </p:cNvPr>
          <p:cNvSpPr>
            <a:spLocks noGrp="1"/>
          </p:cNvSpPr>
          <p:nvPr>
            <p:ph idx="1"/>
          </p:nvPr>
        </p:nvSpPr>
        <p:spPr>
          <a:xfrm>
            <a:off x="590550" y="1496396"/>
            <a:ext cx="8382000" cy="4431983"/>
          </a:xfrm>
        </p:spPr>
        <p:txBody>
          <a:bodyPr/>
          <a:lstStyle/>
          <a:p>
            <a:pPr marL="0" indent="0">
              <a:buNone/>
            </a:pPr>
            <a:r>
              <a:rPr lang="es-ES" sz="2400" dirty="0"/>
              <a:t>Hay que evaluar si existe un asma no controlada, e identificar la causa de esa falta de control. O si estamos ante un asma grave que precisa un tratamiento diferente.</a:t>
            </a:r>
          </a:p>
          <a:p>
            <a:endParaRPr lang="es-ES" sz="2400" dirty="0"/>
          </a:p>
          <a:p>
            <a:pPr marL="0" indent="0">
              <a:buNone/>
            </a:pPr>
            <a:r>
              <a:rPr lang="es-ES" sz="2400" b="1" dirty="0"/>
              <a:t>¿Cuales son los síntomas que nos hablan de ausencia de control de la enfermedad? </a:t>
            </a:r>
          </a:p>
          <a:p>
            <a:pPr marL="0" indent="0">
              <a:buNone/>
            </a:pPr>
            <a:r>
              <a:rPr lang="es-ES" sz="2400" dirty="0"/>
              <a:t>Cuando aparecen más de 2 veces en las ultimas 4 semanas: </a:t>
            </a:r>
          </a:p>
          <a:p>
            <a:r>
              <a:rPr lang="es-ES" sz="2400" dirty="0"/>
              <a:t>Tos persistente en el día o la noche en ausencia de resfriados o infección respiratoria.</a:t>
            </a:r>
          </a:p>
          <a:p>
            <a:r>
              <a:rPr lang="es-ES" sz="2400" dirty="0"/>
              <a:t>Dificultad para respirar de aparición nocturna.</a:t>
            </a:r>
          </a:p>
          <a:p>
            <a:r>
              <a:rPr lang="es-ES" sz="2400" dirty="0"/>
              <a:t>Tos y/o dificultad para respirar al ejercicio leve o            moderado.</a:t>
            </a:r>
          </a:p>
        </p:txBody>
      </p:sp>
    </p:spTree>
    <p:extLst>
      <p:ext uri="{BB962C8B-B14F-4D97-AF65-F5344CB8AC3E}">
        <p14:creationId xmlns:p14="http://schemas.microsoft.com/office/powerpoint/2010/main" val="13289398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234950"/>
            <a:ext cx="6859587" cy="498598"/>
          </a:xfrm>
        </p:spPr>
        <p:txBody>
          <a:bodyPr numCol="1" anchorCtr="0" compatLnSpc="1">
            <a:prstTxWarp prst="textNoShape">
              <a:avLst/>
            </a:prstTxWarp>
          </a:bodyPr>
          <a:lstStyle/>
          <a:p>
            <a:pPr eaLnBrk="1" hangingPunct="1">
              <a:defRPr/>
            </a:pPr>
            <a:r>
              <a:rPr lang="es-ES" sz="3600" dirty="0">
                <a:ln>
                  <a:noFill/>
                </a:ln>
                <a:solidFill>
                  <a:schemeClr val="tx1"/>
                </a:solidFill>
                <a:effectLst>
                  <a:outerShdw blurRad="38100" dist="38100" dir="2700000" algn="tl">
                    <a:srgbClr val="000000">
                      <a:alpha val="43137"/>
                    </a:srgbClr>
                  </a:outerShdw>
                </a:effectLst>
              </a:rPr>
              <a:t>Evaluación de Control del Asma en Niños</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0" name="Imagen 9">
            <a:extLst>
              <a:ext uri="{FF2B5EF4-FFF2-40B4-BE49-F238E27FC236}">
                <a16:creationId xmlns:a16="http://schemas.microsoft.com/office/drawing/2014/main" id="{A7ECD811-4E40-4DB8-A6D1-036224CDA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502" y="4692154"/>
            <a:ext cx="1909093" cy="1260000"/>
          </a:xfrm>
          <a:prstGeom prst="rect">
            <a:avLst/>
          </a:prstGeom>
        </p:spPr>
      </p:pic>
      <p:sp>
        <p:nvSpPr>
          <p:cNvPr id="3" name="Marcador de contenido 2">
            <a:extLst>
              <a:ext uri="{FF2B5EF4-FFF2-40B4-BE49-F238E27FC236}">
                <a16:creationId xmlns:a16="http://schemas.microsoft.com/office/drawing/2014/main" id="{0C1F89A6-977B-48BE-8598-6662481B2A37}"/>
              </a:ext>
            </a:extLst>
          </p:cNvPr>
          <p:cNvSpPr>
            <a:spLocks noGrp="1"/>
          </p:cNvSpPr>
          <p:nvPr>
            <p:ph idx="1"/>
          </p:nvPr>
        </p:nvSpPr>
        <p:spPr>
          <a:xfrm>
            <a:off x="673682" y="1292949"/>
            <a:ext cx="8325856" cy="664797"/>
          </a:xfrm>
        </p:spPr>
        <p:txBody>
          <a:bodyPr/>
          <a:lstStyle/>
          <a:p>
            <a:pPr marL="0" indent="0">
              <a:buNone/>
            </a:pPr>
            <a:r>
              <a:rPr lang="es-ES" sz="2400" dirty="0"/>
              <a:t>Para los niños se suele usar el </a:t>
            </a:r>
            <a:r>
              <a:rPr lang="es-ES" sz="2400" b="1" dirty="0"/>
              <a:t>Cuestionario de Control del Asma en el Niño (CAN)</a:t>
            </a:r>
          </a:p>
        </p:txBody>
      </p:sp>
      <p:pic>
        <p:nvPicPr>
          <p:cNvPr id="9" name="Imagen 1">
            <a:extLst>
              <a:ext uri="{FF2B5EF4-FFF2-40B4-BE49-F238E27FC236}">
                <a16:creationId xmlns:a16="http://schemas.microsoft.com/office/drawing/2014/main" id="{47F9B426-5264-48E4-9161-5857D174F1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133095"/>
            <a:ext cx="6566263" cy="36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0559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234950"/>
            <a:ext cx="6859587" cy="498598"/>
          </a:xfrm>
        </p:spPr>
        <p:txBody>
          <a:bodyPr numCol="1" anchorCtr="0" compatLnSpc="1">
            <a:prstTxWarp prst="textNoShape">
              <a:avLst/>
            </a:prstTxWarp>
          </a:bodyPr>
          <a:lstStyle/>
          <a:p>
            <a:pPr eaLnBrk="1" hangingPunct="1">
              <a:defRPr/>
            </a:pPr>
            <a:r>
              <a:rPr lang="es-ES" sz="3600" dirty="0">
                <a:ln>
                  <a:noFill/>
                </a:ln>
                <a:solidFill>
                  <a:schemeClr val="tx1"/>
                </a:solidFill>
                <a:effectLst>
                  <a:outerShdw blurRad="38100" dist="38100" dir="2700000" algn="tl">
                    <a:srgbClr val="000000">
                      <a:alpha val="43137"/>
                    </a:srgbClr>
                  </a:outerShdw>
                </a:effectLst>
              </a:rPr>
              <a:t>Vigilar las medidas de control ambiental</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0" name="Imagen 9">
            <a:extLst>
              <a:ext uri="{FF2B5EF4-FFF2-40B4-BE49-F238E27FC236}">
                <a16:creationId xmlns:a16="http://schemas.microsoft.com/office/drawing/2014/main" id="{A7ECD811-4E40-4DB8-A6D1-036224CDA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502" y="4692154"/>
            <a:ext cx="1909093" cy="1260000"/>
          </a:xfrm>
          <a:prstGeom prst="rect">
            <a:avLst/>
          </a:prstGeom>
        </p:spPr>
      </p:pic>
      <p:sp>
        <p:nvSpPr>
          <p:cNvPr id="4" name="Marcador de contenido 3">
            <a:extLst>
              <a:ext uri="{FF2B5EF4-FFF2-40B4-BE49-F238E27FC236}">
                <a16:creationId xmlns:a16="http://schemas.microsoft.com/office/drawing/2014/main" id="{4C377531-ECF4-4DB4-81BA-5758379E5C04}"/>
              </a:ext>
            </a:extLst>
          </p:cNvPr>
          <p:cNvSpPr>
            <a:spLocks noGrp="1"/>
          </p:cNvSpPr>
          <p:nvPr>
            <p:ph idx="1"/>
          </p:nvPr>
        </p:nvSpPr>
        <p:spPr>
          <a:xfrm>
            <a:off x="381000" y="1412875"/>
            <a:ext cx="8382000" cy="4170372"/>
          </a:xfrm>
        </p:spPr>
        <p:txBody>
          <a:bodyPr/>
          <a:lstStyle/>
          <a:p>
            <a:r>
              <a:rPr lang="es-ES" sz="3000" dirty="0"/>
              <a:t>Es muy importante saber que tanto la exposición repetida a alérgenos ambientales (ácaros del polvo, polen, el epitelio de gato o perro, entre otros) a los que el niño esté sensibilizado, como la exposición al humo de tabaco o la contaminación atmosférica.</a:t>
            </a:r>
          </a:p>
          <a:p>
            <a:endParaRPr lang="es-ES" sz="2200" dirty="0"/>
          </a:p>
          <a:p>
            <a:r>
              <a:rPr lang="es-ES" sz="3000" dirty="0"/>
              <a:t>Contribuyen al mal control del asma, al aumentar la reactividad bronquial y disminuir la respuesta a los corticoides inhalados, tratamiento de                  base de elección. </a:t>
            </a:r>
          </a:p>
        </p:txBody>
      </p:sp>
      <p:sp>
        <p:nvSpPr>
          <p:cNvPr id="5" name="Flecha: hacia abajo 4">
            <a:extLst>
              <a:ext uri="{FF2B5EF4-FFF2-40B4-BE49-F238E27FC236}">
                <a16:creationId xmlns:a16="http://schemas.microsoft.com/office/drawing/2014/main" id="{2A22C339-E194-44FD-B16E-50A305628C16}"/>
              </a:ext>
            </a:extLst>
          </p:cNvPr>
          <p:cNvSpPr/>
          <p:nvPr/>
        </p:nvSpPr>
        <p:spPr bwMode="auto">
          <a:xfrm>
            <a:off x="4283968" y="3429000"/>
            <a:ext cx="792088" cy="504056"/>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s-ES" sz="2300" b="1" dirty="0">
              <a:ln w="22225">
                <a:solidFill>
                  <a:schemeClr val="accent2"/>
                </a:solidFill>
                <a:prstDash val="solid"/>
              </a:ln>
              <a:solidFill>
                <a:schemeClr val="accent2">
                  <a:lumMod val="40000"/>
                  <a:lumOff val="60000"/>
                </a:schemeClr>
              </a:solidFill>
              <a:latin typeface="Segoe" pitchFamily="34" charset="0"/>
            </a:endParaRPr>
          </a:p>
        </p:txBody>
      </p:sp>
    </p:spTree>
    <p:extLst>
      <p:ext uri="{BB962C8B-B14F-4D97-AF65-F5344CB8AC3E}">
        <p14:creationId xmlns:p14="http://schemas.microsoft.com/office/powerpoint/2010/main" val="20051647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234950"/>
            <a:ext cx="6859587" cy="609398"/>
          </a:xfrm>
        </p:spPr>
        <p:txBody>
          <a:bodyPr numCol="1" anchorCtr="0" compatLnSpc="1">
            <a:prstTxWarp prst="textNoShape">
              <a:avLst/>
            </a:prstTxWarp>
          </a:bodyPr>
          <a:lstStyle/>
          <a:p>
            <a:pPr eaLnBrk="1" hangingPunct="1">
              <a:defRPr/>
            </a:pPr>
            <a:r>
              <a:rPr lang="es-ES" sz="4400" dirty="0">
                <a:ln>
                  <a:noFill/>
                </a:ln>
                <a:solidFill>
                  <a:schemeClr val="tx1"/>
                </a:solidFill>
                <a:effectLst>
                  <a:outerShdw blurRad="38100" dist="38100" dir="2700000" algn="tl">
                    <a:srgbClr val="000000">
                      <a:alpha val="43137"/>
                    </a:srgbClr>
                  </a:outerShdw>
                </a:effectLst>
              </a:rPr>
              <a:t>Asma Grave No Controlada</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0" name="Imagen 9">
            <a:extLst>
              <a:ext uri="{FF2B5EF4-FFF2-40B4-BE49-F238E27FC236}">
                <a16:creationId xmlns:a16="http://schemas.microsoft.com/office/drawing/2014/main" id="{A7ECD811-4E40-4DB8-A6D1-036224CDA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502" y="4692154"/>
            <a:ext cx="1909093" cy="1260000"/>
          </a:xfrm>
          <a:prstGeom prst="rect">
            <a:avLst/>
          </a:prstGeom>
        </p:spPr>
      </p:pic>
      <p:sp>
        <p:nvSpPr>
          <p:cNvPr id="3" name="Marcador de contenido 2">
            <a:extLst>
              <a:ext uri="{FF2B5EF4-FFF2-40B4-BE49-F238E27FC236}">
                <a16:creationId xmlns:a16="http://schemas.microsoft.com/office/drawing/2014/main" id="{86674090-ACC0-40D2-B1A5-DC63668B37C3}"/>
              </a:ext>
            </a:extLst>
          </p:cNvPr>
          <p:cNvSpPr>
            <a:spLocks noGrp="1"/>
          </p:cNvSpPr>
          <p:nvPr>
            <p:ph idx="1"/>
          </p:nvPr>
        </p:nvSpPr>
        <p:spPr>
          <a:xfrm>
            <a:off x="665162" y="1285517"/>
            <a:ext cx="8478837" cy="4847481"/>
          </a:xfrm>
        </p:spPr>
        <p:txBody>
          <a:bodyPr/>
          <a:lstStyle/>
          <a:p>
            <a:pPr marL="0" indent="0">
              <a:lnSpc>
                <a:spcPct val="100000"/>
              </a:lnSpc>
              <a:spcBef>
                <a:spcPts val="600"/>
              </a:spcBef>
              <a:buNone/>
            </a:pPr>
            <a:r>
              <a:rPr lang="es-ES" sz="3000" dirty="0"/>
              <a:t>En los niños con crisis agudas, con o sin síntomas en las </a:t>
            </a:r>
            <a:r>
              <a:rPr lang="es-ES" sz="3000" dirty="0" err="1"/>
              <a:t>intercrisis</a:t>
            </a:r>
            <a:r>
              <a:rPr lang="es-ES" sz="3000" dirty="0"/>
              <a:t>, se considera Asma Grave No Controlada la que a pesar de un tratamiento correcto con corticoides inhalados a dosis altas, provoca: </a:t>
            </a:r>
          </a:p>
          <a:p>
            <a:pPr>
              <a:lnSpc>
                <a:spcPct val="100000"/>
              </a:lnSpc>
              <a:spcBef>
                <a:spcPts val="600"/>
              </a:spcBef>
            </a:pPr>
            <a:r>
              <a:rPr lang="es-ES" sz="3000" dirty="0"/>
              <a:t>al menos un ingreso en una unidad de cuidados intensivos</a:t>
            </a:r>
          </a:p>
          <a:p>
            <a:pPr>
              <a:lnSpc>
                <a:spcPct val="100000"/>
              </a:lnSpc>
              <a:spcBef>
                <a:spcPts val="300"/>
              </a:spcBef>
            </a:pPr>
            <a:r>
              <a:rPr lang="es-ES" sz="3000" dirty="0"/>
              <a:t>al menos dos ingresos hospitalarios que requieran tratamiento intravenoso</a:t>
            </a:r>
          </a:p>
          <a:p>
            <a:pPr>
              <a:lnSpc>
                <a:spcPct val="100000"/>
              </a:lnSpc>
              <a:spcBef>
                <a:spcPts val="300"/>
              </a:spcBef>
            </a:pPr>
            <a:r>
              <a:rPr lang="es-ES" sz="3000" dirty="0"/>
              <a:t>al menos dos ciclos de GCO en el año                previo.</a:t>
            </a:r>
          </a:p>
        </p:txBody>
      </p:sp>
    </p:spTree>
    <p:extLst>
      <p:ext uri="{BB962C8B-B14F-4D97-AF65-F5344CB8AC3E}">
        <p14:creationId xmlns:p14="http://schemas.microsoft.com/office/powerpoint/2010/main" val="7199744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234950"/>
            <a:ext cx="6859587" cy="553998"/>
          </a:xfrm>
        </p:spPr>
        <p:txBody>
          <a:bodyPr numCol="1" anchorCtr="0" compatLnSpc="1">
            <a:prstTxWarp prst="textNoShape">
              <a:avLst/>
            </a:prstTxWarp>
          </a:bodyPr>
          <a:lstStyle/>
          <a:p>
            <a:pPr eaLnBrk="1" hangingPunct="1">
              <a:defRPr/>
            </a:pPr>
            <a:r>
              <a:rPr lang="es-ES" sz="4000" dirty="0">
                <a:ln>
                  <a:noFill/>
                </a:ln>
                <a:solidFill>
                  <a:schemeClr val="tx1"/>
                </a:solidFill>
                <a:effectLst>
                  <a:outerShdw blurRad="38100" dist="38100" dir="2700000" algn="tl">
                    <a:srgbClr val="000000">
                      <a:alpha val="43137"/>
                    </a:srgbClr>
                  </a:outerShdw>
                </a:effectLst>
              </a:rPr>
              <a:t>Empeoran la evolución del asma…</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0" name="Imagen 9">
            <a:extLst>
              <a:ext uri="{FF2B5EF4-FFF2-40B4-BE49-F238E27FC236}">
                <a16:creationId xmlns:a16="http://schemas.microsoft.com/office/drawing/2014/main" id="{A7ECD811-4E40-4DB8-A6D1-036224CDA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502" y="4692154"/>
            <a:ext cx="1909093" cy="1260000"/>
          </a:xfrm>
          <a:prstGeom prst="rect">
            <a:avLst/>
          </a:prstGeom>
        </p:spPr>
      </p:pic>
      <p:sp>
        <p:nvSpPr>
          <p:cNvPr id="4" name="Marcador de contenido 3">
            <a:extLst>
              <a:ext uri="{FF2B5EF4-FFF2-40B4-BE49-F238E27FC236}">
                <a16:creationId xmlns:a16="http://schemas.microsoft.com/office/drawing/2014/main" id="{12196546-1F04-4E8A-A57B-48C2DC2FDB39}"/>
              </a:ext>
            </a:extLst>
          </p:cNvPr>
          <p:cNvSpPr>
            <a:spLocks noGrp="1"/>
          </p:cNvSpPr>
          <p:nvPr>
            <p:ph idx="1"/>
          </p:nvPr>
        </p:nvSpPr>
        <p:spPr>
          <a:xfrm>
            <a:off x="665163" y="1354121"/>
            <a:ext cx="8155309" cy="4093428"/>
          </a:xfrm>
        </p:spPr>
        <p:txBody>
          <a:bodyPr/>
          <a:lstStyle/>
          <a:p>
            <a:pPr marL="0" indent="0">
              <a:lnSpc>
                <a:spcPct val="100000"/>
              </a:lnSpc>
              <a:spcBef>
                <a:spcPts val="600"/>
              </a:spcBef>
              <a:buNone/>
            </a:pPr>
            <a:r>
              <a:rPr lang="es-ES" dirty="0"/>
              <a:t>Hay enfermedades que pueden empeorar la evolución del asma.</a:t>
            </a:r>
          </a:p>
          <a:p>
            <a:pPr>
              <a:lnSpc>
                <a:spcPct val="100000"/>
              </a:lnSpc>
              <a:spcBef>
                <a:spcPts val="600"/>
              </a:spcBef>
            </a:pPr>
            <a:r>
              <a:rPr lang="es-ES" dirty="0"/>
              <a:t>Es muy importante su identificación y correcto tratamiento. </a:t>
            </a:r>
          </a:p>
          <a:p>
            <a:pPr>
              <a:lnSpc>
                <a:spcPct val="100000"/>
              </a:lnSpc>
              <a:spcBef>
                <a:spcPts val="600"/>
              </a:spcBef>
            </a:pPr>
            <a:r>
              <a:rPr lang="es-ES" dirty="0"/>
              <a:t>Rinitis, sinusitis, obesidad, enfermedad por reflujo gastroesofágico (ERGE) ,apnea obstructiva del sueño, disfunción de      cuerdas vocales.</a:t>
            </a:r>
          </a:p>
        </p:txBody>
      </p:sp>
    </p:spTree>
    <p:extLst>
      <p:ext uri="{BB962C8B-B14F-4D97-AF65-F5344CB8AC3E}">
        <p14:creationId xmlns:p14="http://schemas.microsoft.com/office/powerpoint/2010/main" val="6160768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234950"/>
            <a:ext cx="6859587" cy="553998"/>
          </a:xfrm>
        </p:spPr>
        <p:txBody>
          <a:bodyPr numCol="1" anchorCtr="0" compatLnSpc="1">
            <a:prstTxWarp prst="textNoShape">
              <a:avLst/>
            </a:prstTxWarp>
          </a:bodyPr>
          <a:lstStyle/>
          <a:p>
            <a:pPr eaLnBrk="1" hangingPunct="1">
              <a:defRPr/>
            </a:pPr>
            <a:r>
              <a:rPr lang="es-ES" sz="4000" dirty="0">
                <a:ln>
                  <a:noFill/>
                </a:ln>
                <a:solidFill>
                  <a:schemeClr val="tx1"/>
                </a:solidFill>
                <a:effectLst>
                  <a:outerShdw blurRad="38100" dist="38100" dir="2700000" algn="tl">
                    <a:srgbClr val="000000">
                      <a:alpha val="43137"/>
                    </a:srgbClr>
                  </a:outerShdw>
                </a:effectLst>
              </a:rPr>
              <a:t>Factores de riesgo de asma grave</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0" name="Imagen 9">
            <a:extLst>
              <a:ext uri="{FF2B5EF4-FFF2-40B4-BE49-F238E27FC236}">
                <a16:creationId xmlns:a16="http://schemas.microsoft.com/office/drawing/2014/main" id="{A7ECD811-4E40-4DB8-A6D1-036224CDA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502" y="4692154"/>
            <a:ext cx="1909093" cy="1260000"/>
          </a:xfrm>
          <a:prstGeom prst="rect">
            <a:avLst/>
          </a:prstGeom>
        </p:spPr>
      </p:pic>
      <p:sp>
        <p:nvSpPr>
          <p:cNvPr id="3" name="Marcador de contenido 2">
            <a:extLst>
              <a:ext uri="{FF2B5EF4-FFF2-40B4-BE49-F238E27FC236}">
                <a16:creationId xmlns:a16="http://schemas.microsoft.com/office/drawing/2014/main" id="{0A0B0FED-688D-48CD-B0B3-9B818611247C}"/>
              </a:ext>
            </a:extLst>
          </p:cNvPr>
          <p:cNvSpPr>
            <a:spLocks noGrp="1"/>
          </p:cNvSpPr>
          <p:nvPr>
            <p:ph idx="1"/>
          </p:nvPr>
        </p:nvSpPr>
        <p:spPr>
          <a:xfrm>
            <a:off x="668002" y="1340768"/>
            <a:ext cx="8382000" cy="4616648"/>
          </a:xfrm>
        </p:spPr>
        <p:txBody>
          <a:bodyPr/>
          <a:lstStyle/>
          <a:p>
            <a:pPr marL="0" indent="0">
              <a:lnSpc>
                <a:spcPct val="100000"/>
              </a:lnSpc>
              <a:spcBef>
                <a:spcPts val="600"/>
              </a:spcBef>
              <a:buNone/>
            </a:pPr>
            <a:r>
              <a:rPr lang="es-ES" sz="2800" dirty="0"/>
              <a:t>La presencia de uno o más </a:t>
            </a:r>
            <a:r>
              <a:rPr lang="es-ES" sz="2800" u="sng" dirty="0"/>
              <a:t>factores de riesgo </a:t>
            </a:r>
            <a:r>
              <a:rPr lang="es-ES" sz="2800" dirty="0"/>
              <a:t>aumenta la posibilidad de sufrir exacerbaciones aunque los síntomas estén controlados:</a:t>
            </a:r>
          </a:p>
          <a:p>
            <a:pPr>
              <a:lnSpc>
                <a:spcPct val="100000"/>
              </a:lnSpc>
              <a:spcBef>
                <a:spcPts val="600"/>
              </a:spcBef>
            </a:pPr>
            <a:r>
              <a:rPr lang="es-ES" sz="2800" dirty="0"/>
              <a:t>Problemas psicológicos o socioeconómicos importantes.</a:t>
            </a:r>
          </a:p>
          <a:p>
            <a:pPr>
              <a:lnSpc>
                <a:spcPct val="100000"/>
              </a:lnSpc>
              <a:spcBef>
                <a:spcPts val="600"/>
              </a:spcBef>
            </a:pPr>
            <a:r>
              <a:rPr lang="es-ES" sz="2800" dirty="0"/>
              <a:t>Exposiciones a humo del tabaco, a alérgenos en caso de estar sensibilizado.</a:t>
            </a:r>
          </a:p>
          <a:p>
            <a:pPr>
              <a:lnSpc>
                <a:spcPct val="100000"/>
              </a:lnSpc>
              <a:spcBef>
                <a:spcPts val="600"/>
              </a:spcBef>
            </a:pPr>
            <a:r>
              <a:rPr lang="es-ES" sz="2800" dirty="0"/>
              <a:t>Ingreso en cuidados intensivos por asma.</a:t>
            </a:r>
          </a:p>
          <a:p>
            <a:pPr>
              <a:lnSpc>
                <a:spcPct val="100000"/>
              </a:lnSpc>
              <a:spcBef>
                <a:spcPts val="600"/>
              </a:spcBef>
            </a:pPr>
            <a:r>
              <a:rPr lang="es-ES" sz="2800" dirty="0"/>
              <a:t>Presencia de una o varias crisis graves en                     los 12 últimos meses.</a:t>
            </a:r>
          </a:p>
        </p:txBody>
      </p:sp>
    </p:spTree>
    <p:extLst>
      <p:ext uri="{BB962C8B-B14F-4D97-AF65-F5344CB8AC3E}">
        <p14:creationId xmlns:p14="http://schemas.microsoft.com/office/powerpoint/2010/main" val="2585038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234950"/>
            <a:ext cx="6859587" cy="664797"/>
          </a:xfrm>
        </p:spPr>
        <p:txBody>
          <a:bodyPr numCol="1" anchorCtr="0" compatLnSpc="1">
            <a:prstTxWarp prst="textNoShape">
              <a:avLst/>
            </a:prstTxWarp>
          </a:bodyPr>
          <a:lstStyle/>
          <a:p>
            <a:pPr eaLnBrk="1" hangingPunct="1">
              <a:defRPr/>
            </a:pPr>
            <a:r>
              <a:rPr lang="es-ES" dirty="0">
                <a:ln>
                  <a:noFill/>
                </a:ln>
                <a:solidFill>
                  <a:schemeClr val="tx1"/>
                </a:solidFill>
                <a:effectLst>
                  <a:outerShdw blurRad="38100" dist="38100" dir="2700000" algn="tl">
                    <a:srgbClr val="000000">
                      <a:alpha val="43137"/>
                    </a:srgbClr>
                  </a:outerShdw>
                </a:effectLst>
              </a:rPr>
              <a:t>Recuerda…</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0" name="Imagen 9">
            <a:extLst>
              <a:ext uri="{FF2B5EF4-FFF2-40B4-BE49-F238E27FC236}">
                <a16:creationId xmlns:a16="http://schemas.microsoft.com/office/drawing/2014/main" id="{A7ECD811-4E40-4DB8-A6D1-036224CDA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502" y="4692154"/>
            <a:ext cx="1909093" cy="1260000"/>
          </a:xfrm>
          <a:prstGeom prst="rect">
            <a:avLst/>
          </a:prstGeom>
        </p:spPr>
      </p:pic>
      <p:sp>
        <p:nvSpPr>
          <p:cNvPr id="4" name="Marcador de contenido 3">
            <a:extLst>
              <a:ext uri="{FF2B5EF4-FFF2-40B4-BE49-F238E27FC236}">
                <a16:creationId xmlns:a16="http://schemas.microsoft.com/office/drawing/2014/main" id="{B29DF12C-4391-41A1-955B-EFDC7BD728E2}"/>
              </a:ext>
            </a:extLst>
          </p:cNvPr>
          <p:cNvSpPr>
            <a:spLocks noGrp="1"/>
          </p:cNvSpPr>
          <p:nvPr>
            <p:ph idx="1"/>
          </p:nvPr>
        </p:nvSpPr>
        <p:spPr>
          <a:xfrm>
            <a:off x="381000" y="1412875"/>
            <a:ext cx="8618538" cy="3754874"/>
          </a:xfrm>
        </p:spPr>
        <p:txBody>
          <a:bodyPr/>
          <a:lstStyle/>
          <a:p>
            <a:r>
              <a:rPr lang="es-ES" sz="3000" dirty="0"/>
              <a:t>Si el </a:t>
            </a:r>
            <a:r>
              <a:rPr lang="es-ES" sz="3000" b="1" dirty="0"/>
              <a:t>tratamiento del asma </a:t>
            </a:r>
            <a:r>
              <a:rPr lang="es-ES" sz="3000" dirty="0"/>
              <a:t>se sigue según las pautas que te ha enseñado el pediatra o el neumólogo / alergólogo, con una </a:t>
            </a:r>
            <a:r>
              <a:rPr lang="es-ES" sz="3000" b="1" dirty="0"/>
              <a:t>técnica de inhalación correcta</a:t>
            </a:r>
            <a:r>
              <a:rPr lang="es-ES" sz="3000" dirty="0"/>
              <a:t> y un buen </a:t>
            </a:r>
            <a:r>
              <a:rPr lang="es-ES" sz="3000" b="1" dirty="0"/>
              <a:t>control de los factores que agravan los síntomas</a:t>
            </a:r>
            <a:r>
              <a:rPr lang="es-ES" sz="3000" dirty="0"/>
              <a:t>, se puede lograr en la mayoría de los casos un buen control del asma.</a:t>
            </a:r>
          </a:p>
          <a:p>
            <a:endParaRPr lang="es-ES" sz="2000" dirty="0"/>
          </a:p>
          <a:p>
            <a:r>
              <a:rPr lang="es-ES" sz="3000" dirty="0"/>
              <a:t>El seguimiento de la evolución es muy importante para detectar signos de mal control.</a:t>
            </a:r>
          </a:p>
        </p:txBody>
      </p:sp>
    </p:spTree>
    <p:extLst>
      <p:ext uri="{BB962C8B-B14F-4D97-AF65-F5344CB8AC3E}">
        <p14:creationId xmlns:p14="http://schemas.microsoft.com/office/powerpoint/2010/main" val="4118314740"/>
      </p:ext>
    </p:extLst>
  </p:cSld>
  <p:clrMapOvr>
    <a:masterClrMapping/>
  </p:clrMapOvr>
  <p:transition>
    <p:fade/>
  </p:transition>
</p:sld>
</file>

<file path=ppt/theme/theme1.xml><?xml version="1.0" encoding="utf-8"?>
<a:theme xmlns:a="http://schemas.openxmlformats.org/drawingml/2006/main" name="1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634</Words>
  <Application>Microsoft Office PowerPoint</Application>
  <PresentationFormat>Presentación en pantalla (4:3)</PresentationFormat>
  <Paragraphs>48</Paragraphs>
  <Slides>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Segoe</vt:lpstr>
      <vt:lpstr>Wingdings</vt:lpstr>
      <vt:lpstr>1_White with Blue Bar Segoe Template_TP10286789</vt:lpstr>
      <vt:lpstr>Presentación de PowerPoint</vt:lpstr>
      <vt:lpstr>¿Mi hijo puede tener un asma grave?</vt:lpstr>
      <vt:lpstr>Evaluación de Control del Asma en Niños</vt:lpstr>
      <vt:lpstr>Vigilar las medidas de control ambiental</vt:lpstr>
      <vt:lpstr>Asma Grave No Controlada</vt:lpstr>
      <vt:lpstr>Empeoran la evolución del asma…</vt:lpstr>
      <vt:lpstr>Factores de riesgo de asma grave</vt:lpstr>
      <vt:lpstr>Recuerda…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hijo puede tener un asma grave?</dc:title>
  <dc:creator>Usuario</dc:creator>
  <cp:lastModifiedBy>Juan José Morell Bernabé</cp:lastModifiedBy>
  <cp:revision>8</cp:revision>
  <dcterms:created xsi:type="dcterms:W3CDTF">2018-03-25T23:14:48Z</dcterms:created>
  <dcterms:modified xsi:type="dcterms:W3CDTF">2018-08-06T17:48:52Z</dcterms:modified>
</cp:coreProperties>
</file>