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
  </p:notesMasterIdLst>
  <p:sldIdLst>
    <p:sldId id="257" r:id="rId2"/>
    <p:sldId id="258" r:id="rId3"/>
    <p:sldId id="259" r:id="rId4"/>
    <p:sldId id="261" r:id="rId5"/>
    <p:sldId id="262" r:id="rId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2" d="100"/>
          <a:sy n="82" d="100"/>
        </p:scale>
        <p:origin x="-103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D46E38-630D-43E1-9801-0A5857B40ED7}" type="datetimeFigureOut">
              <a:rPr lang="es-ES" smtClean="0"/>
              <a:t>13/05/2019</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519295-932D-40A1-A176-D7B0E145A51E}" type="slidenum">
              <a:rPr lang="es-ES" smtClean="0"/>
              <a:t>‹Nº›</a:t>
            </a:fld>
            <a:endParaRPr lang="es-ES"/>
          </a:p>
        </p:txBody>
      </p:sp>
    </p:spTree>
    <p:extLst>
      <p:ext uri="{BB962C8B-B14F-4D97-AF65-F5344CB8AC3E}">
        <p14:creationId xmlns:p14="http://schemas.microsoft.com/office/powerpoint/2010/main" val="1574220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5/13/2019 10:37 PM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a:solidFill>
                  <a:srgbClr val="000000"/>
                </a:solidFill>
              </a:rPr>
            </a:br>
            <a:r>
              <a:rPr lang="en-US" sz="50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1</a:t>
            </a:fld>
            <a:endParaRPr lang="en-US">
              <a:solidFill>
                <a:srgbClr val="000000"/>
              </a:solidFill>
            </a:endParaRPr>
          </a:p>
        </p:txBody>
      </p:sp>
    </p:spTree>
    <p:extLst>
      <p:ext uri="{BB962C8B-B14F-4D97-AF65-F5344CB8AC3E}">
        <p14:creationId xmlns:p14="http://schemas.microsoft.com/office/powerpoint/2010/main" val="3217600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Tree>
    <p:extLst>
      <p:ext uri="{BB962C8B-B14F-4D97-AF65-F5344CB8AC3E}">
        <p14:creationId xmlns:p14="http://schemas.microsoft.com/office/powerpoint/2010/main" val="94228282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154871206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a:t>Haga clic para modificar el estilo de texto del patrón</a:t>
            </a:r>
          </a:p>
        </p:txBody>
      </p:sp>
    </p:spTree>
    <p:extLst>
      <p:ext uri="{BB962C8B-B14F-4D97-AF65-F5344CB8AC3E}">
        <p14:creationId xmlns:p14="http://schemas.microsoft.com/office/powerpoint/2010/main" val="3184666631"/>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98600886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75922538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416723299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2632838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09782987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346449424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Tree>
    <p:extLst>
      <p:ext uri="{BB962C8B-B14F-4D97-AF65-F5344CB8AC3E}">
        <p14:creationId xmlns:p14="http://schemas.microsoft.com/office/powerpoint/2010/main" val="298665909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066271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394582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extLst>
      <p:ext uri="{BB962C8B-B14F-4D97-AF65-F5344CB8AC3E}">
        <p14:creationId xmlns:p14="http://schemas.microsoft.com/office/powerpoint/2010/main" val="12708468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5" Type="http://schemas.openxmlformats.org/officeDocument/2006/relationships/image" Target="../media/image7.png"/><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5364" name="Text Box 5"/>
          <p:cNvSpPr txBox="1">
            <a:spLocks noChangeArrowheads="1"/>
          </p:cNvSpPr>
          <p:nvPr/>
        </p:nvSpPr>
        <p:spPr bwMode="auto">
          <a:xfrm>
            <a:off x="815340" y="1644650"/>
            <a:ext cx="7536180" cy="1446550"/>
          </a:xfrm>
          <a:prstGeom prst="rect">
            <a:avLst/>
          </a:prstGeom>
          <a:noFill/>
          <a:ln w="12700">
            <a:solidFill>
              <a:schemeClr val="tx1"/>
            </a:solidFill>
            <a:miter lim="800000"/>
            <a:headEnd/>
            <a:tailEnd/>
          </a:ln>
        </p:spPr>
        <p:txBody>
          <a:bodyPr wrap="square">
            <a:spAutoFit/>
          </a:bodyPr>
          <a:lstStyle/>
          <a:p>
            <a:pPr algn="ctr" fontAlgn="base">
              <a:spcBef>
                <a:spcPct val="50000"/>
              </a:spcBef>
              <a:spcAft>
                <a:spcPct val="0"/>
              </a:spcAft>
            </a:pPr>
            <a:r>
              <a:rPr lang="es-ES" sz="4400" dirty="0">
                <a:solidFill>
                  <a:srgbClr val="000000"/>
                </a:solidFill>
                <a:effectLst>
                  <a:outerShdw blurRad="38100" dist="38100" dir="2700000" algn="tl">
                    <a:srgbClr val="000000">
                      <a:alpha val="43137"/>
                    </a:srgbClr>
                  </a:outerShdw>
                </a:effectLst>
                <a:latin typeface="Arial" charset="0"/>
              </a:rPr>
              <a:t>¡Estoy esperando un bebé! </a:t>
            </a:r>
            <a:r>
              <a:rPr lang="es-ES" sz="4400" dirty="0" smtClean="0">
                <a:solidFill>
                  <a:srgbClr val="000000"/>
                </a:solidFill>
                <a:effectLst>
                  <a:outerShdw blurRad="38100" dist="38100" dir="2700000" algn="tl">
                    <a:srgbClr val="000000">
                      <a:alpha val="43137"/>
                    </a:srgbClr>
                  </a:outerShdw>
                </a:effectLst>
                <a:latin typeface="Arial" charset="0"/>
              </a:rPr>
              <a:t>¿</a:t>
            </a:r>
            <a:r>
              <a:rPr lang="es-ES" sz="4400" dirty="0">
                <a:solidFill>
                  <a:srgbClr val="000000"/>
                </a:solidFill>
                <a:effectLst>
                  <a:outerShdw blurRad="38100" dist="38100" dir="2700000" algn="tl">
                    <a:srgbClr val="000000">
                      <a:alpha val="43137"/>
                    </a:srgbClr>
                  </a:outerShdw>
                </a:effectLst>
                <a:latin typeface="Arial" charset="0"/>
              </a:rPr>
              <a:t>Y</a:t>
            </a:r>
            <a:r>
              <a:rPr lang="es-ES" sz="4400" dirty="0" smtClean="0">
                <a:solidFill>
                  <a:srgbClr val="000000"/>
                </a:solidFill>
                <a:effectLst>
                  <a:outerShdw blurRad="38100" dist="38100" dir="2700000" algn="tl">
                    <a:srgbClr val="000000">
                      <a:alpha val="43137"/>
                    </a:srgbClr>
                  </a:outerShdw>
                </a:effectLst>
                <a:latin typeface="Arial" charset="0"/>
              </a:rPr>
              <a:t> </a:t>
            </a:r>
            <a:r>
              <a:rPr lang="es-ES" sz="4400" dirty="0">
                <a:solidFill>
                  <a:srgbClr val="000000"/>
                </a:solidFill>
                <a:effectLst>
                  <a:outerShdw blurRad="38100" dist="38100" dir="2700000" algn="tl">
                    <a:srgbClr val="000000">
                      <a:alpha val="43137"/>
                    </a:srgbClr>
                  </a:outerShdw>
                </a:effectLst>
                <a:latin typeface="Arial" charset="0"/>
              </a:rPr>
              <a:t>ahora qué debo comer?</a:t>
            </a:r>
          </a:p>
        </p:txBody>
      </p:sp>
      <p:sp>
        <p:nvSpPr>
          <p:cNvPr id="2" name="CuadroTexto 11"/>
          <p:cNvSpPr txBox="1"/>
          <p:nvPr/>
        </p:nvSpPr>
        <p:spPr>
          <a:xfrm>
            <a:off x="1927860" y="3922713"/>
            <a:ext cx="5639753" cy="461665"/>
          </a:xfrm>
          <a:prstGeom prst="rect">
            <a:avLst/>
          </a:prstGeom>
          <a:noFill/>
        </p:spPr>
        <p:txBody>
          <a:bodyPr wrap="square">
            <a:spAutoFit/>
          </a:bodyPr>
          <a:lstStyle/>
          <a:p>
            <a:pPr fontAlgn="base">
              <a:spcBef>
                <a:spcPct val="0"/>
              </a:spcBef>
              <a:spcAft>
                <a:spcPct val="0"/>
              </a:spcAft>
              <a:defRPr/>
            </a:pPr>
            <a:r>
              <a:rPr lang="es-ES" sz="2400" dirty="0" smtClean="0">
                <a:solidFill>
                  <a:srgbClr val="000000"/>
                </a:solidFill>
                <a:effectLst>
                  <a:outerShdw blurRad="38100" dist="38100" dir="2700000" algn="tl">
                    <a:srgbClr val="C0C0C0"/>
                  </a:outerShdw>
                </a:effectLst>
                <a:latin typeface="Arial" charset="0"/>
                <a:cs typeface="Arial" charset="0"/>
              </a:rPr>
              <a:t>Mª Esther Serrano Poveda. Pediatra</a:t>
            </a:r>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99335" y="4548912"/>
            <a:ext cx="2191302"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9818671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676275"/>
            <a:ext cx="6543357" cy="498598"/>
          </a:xfrm>
        </p:spPr>
        <p:txBody>
          <a:bodyPr numCol="1" anchorCtr="0" compatLnSpc="1">
            <a:prstTxWarp prst="textNoShape">
              <a:avLst/>
            </a:prstTxWarp>
          </a:bodyPr>
          <a:lstStyle/>
          <a:p>
            <a:pPr eaLnBrk="1" hangingPunct="1">
              <a:defRPr/>
            </a:pPr>
            <a:r>
              <a:rPr lang="es-ES" sz="3600" dirty="0" smtClean="0">
                <a:ln>
                  <a:noFill/>
                </a:ln>
                <a:solidFill>
                  <a:schemeClr val="tx1"/>
                </a:solidFill>
                <a:effectLst>
                  <a:outerShdw blurRad="38100" dist="38100" dir="2700000" algn="tl">
                    <a:srgbClr val="000000">
                      <a:alpha val="43137"/>
                    </a:srgbClr>
                  </a:outerShdw>
                </a:effectLst>
              </a:rPr>
              <a:t>¿Cuál es la dieta de una embarazada?</a:t>
            </a:r>
            <a:endParaRPr lang="es-ES" sz="3600" dirty="0">
              <a:ln>
                <a:noFill/>
              </a:ln>
              <a:solidFill>
                <a:schemeClr val="tx1"/>
              </a:solidFill>
              <a:effectLst>
                <a:outerShdw blurRad="38100" dist="38100" dir="2700000" algn="tl">
                  <a:srgbClr val="000000">
                    <a:alpha val="43137"/>
                  </a:srgbClr>
                </a:outerShdw>
              </a:effectLst>
            </a:endParaRPr>
          </a:p>
        </p:txBody>
      </p:sp>
      <p:sp>
        <p:nvSpPr>
          <p:cNvPr id="19458" name="Rectangle 3"/>
          <p:cNvSpPr>
            <a:spLocks noGrp="1"/>
          </p:cNvSpPr>
          <p:nvPr>
            <p:ph type="body" idx="1"/>
          </p:nvPr>
        </p:nvSpPr>
        <p:spPr>
          <a:xfrm>
            <a:off x="622239" y="1794126"/>
            <a:ext cx="7813675" cy="3145476"/>
          </a:xfrm>
          <a:ln>
            <a:solidFill>
              <a:schemeClr val="tx1"/>
            </a:solidFill>
          </a:ln>
        </p:spPr>
        <p:txBody>
          <a:bodyPr/>
          <a:lstStyle/>
          <a:p>
            <a:pPr marL="517525" lvl="1" indent="0">
              <a:buNone/>
            </a:pPr>
            <a:endParaRPr lang="es-ES" dirty="0">
              <a:effectLst>
                <a:outerShdw blurRad="38100" dist="38100" dir="2700000" algn="tl">
                  <a:srgbClr val="000000">
                    <a:alpha val="43137"/>
                  </a:srgbClr>
                </a:outerShdw>
              </a:effectLst>
            </a:endParaRPr>
          </a:p>
          <a:p>
            <a:pPr lvl="1"/>
            <a:r>
              <a:rPr lang="es-ES" dirty="0" smtClean="0"/>
              <a:t>Dieta equilibrada con todo tipo de alimentos</a:t>
            </a:r>
          </a:p>
          <a:p>
            <a:pPr lvl="1"/>
            <a:r>
              <a:rPr lang="es-ES" dirty="0" smtClean="0"/>
              <a:t>Utiliza el sentido común: no hay que “comer por dos”</a:t>
            </a:r>
          </a:p>
          <a:p>
            <a:pPr lvl="1"/>
            <a:r>
              <a:rPr lang="es-ES" dirty="0" smtClean="0"/>
              <a:t>Sigue el control por tu médico</a:t>
            </a:r>
          </a:p>
          <a:p>
            <a:pPr lvl="1"/>
            <a:endParaRPr lang="es-ES" dirty="0" smtClean="0"/>
          </a:p>
          <a:p>
            <a:pPr marL="517525" lvl="1" indent="0">
              <a:buNone/>
            </a:pPr>
            <a:endParaRPr lang="es-ES" dirty="0" smtClean="0">
              <a:effectLst>
                <a:outerShdw blurRad="38100" dist="38100" dir="2700000" algn="tl">
                  <a:srgbClr val="000000">
                    <a:alpha val="43137"/>
                  </a:srgbClr>
                </a:outerShdw>
              </a:effectLst>
            </a:endParaRP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99335" y="4548912"/>
            <a:ext cx="2191302"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28939826"/>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445770" y="508202"/>
            <a:ext cx="7078980" cy="609398"/>
          </a:xfrm>
        </p:spPr>
        <p:txBody>
          <a:bodyPr numCol="1" anchorCtr="0" compatLnSpc="1">
            <a:prstTxWarp prst="textNoShape">
              <a:avLst/>
            </a:prstTxWarp>
          </a:bodyPr>
          <a:lstStyle/>
          <a:p>
            <a:pPr eaLnBrk="1" hangingPunct="1">
              <a:defRPr/>
            </a:pPr>
            <a:r>
              <a:rPr lang="es-ES" sz="4400" dirty="0" smtClean="0">
                <a:ln>
                  <a:noFill/>
                </a:ln>
                <a:solidFill>
                  <a:schemeClr val="tx1"/>
                </a:solidFill>
                <a:effectLst>
                  <a:outerShdw blurRad="38100" dist="38100" dir="2700000" algn="tl">
                    <a:srgbClr val="000000">
                      <a:alpha val="43137"/>
                    </a:srgbClr>
                  </a:outerShdw>
                </a:effectLst>
              </a:rPr>
              <a:t>¿Cómo es una dieta equilibrada?</a:t>
            </a:r>
            <a:endParaRPr lang="es-ES" sz="4400" dirty="0">
              <a:ln>
                <a:noFill/>
              </a:ln>
              <a:solidFill>
                <a:schemeClr val="tx1"/>
              </a:solidFill>
              <a:effectLst>
                <a:outerShdw blurRad="38100" dist="38100" dir="2700000" algn="tl">
                  <a:srgbClr val="000000">
                    <a:alpha val="43137"/>
                  </a:srgbClr>
                </a:outerShdw>
              </a:effectLst>
            </a:endParaRPr>
          </a:p>
        </p:txBody>
      </p:sp>
      <p:sp>
        <p:nvSpPr>
          <p:cNvPr id="19458" name="Rectangle 3"/>
          <p:cNvSpPr>
            <a:spLocks noGrp="1"/>
          </p:cNvSpPr>
          <p:nvPr>
            <p:ph type="body" idx="1"/>
          </p:nvPr>
        </p:nvSpPr>
        <p:spPr>
          <a:xfrm>
            <a:off x="665163" y="1325159"/>
            <a:ext cx="7813675" cy="926407"/>
          </a:xfrm>
        </p:spPr>
        <p:txBody>
          <a:bodyPr/>
          <a:lstStyle/>
          <a:p>
            <a:pPr marL="517525" lvl="1" indent="0">
              <a:buNone/>
            </a:pPr>
            <a:r>
              <a:rPr lang="es-ES" sz="1800" dirty="0" smtClean="0"/>
              <a:t> </a:t>
            </a:r>
            <a:endParaRPr lang="es-ES" sz="2400" dirty="0" smtClean="0"/>
          </a:p>
          <a:p>
            <a:pPr marL="517525" lvl="1" indent="0">
              <a:buNone/>
            </a:pPr>
            <a:endParaRPr lang="es-ES" sz="2000" dirty="0"/>
          </a:p>
          <a:p>
            <a:pPr lvl="1"/>
            <a:endParaRPr lang="es-ES" sz="2000" dirty="0"/>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4375" y="1571625"/>
            <a:ext cx="6810375" cy="3714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99335" y="4548912"/>
            <a:ext cx="2191302"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04801954"/>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480695" y="610283"/>
            <a:ext cx="7078980" cy="664797"/>
          </a:xfrm>
        </p:spPr>
        <p:txBody>
          <a:bodyPr numCol="1" anchorCtr="0" compatLnSpc="1">
            <a:prstTxWarp prst="textNoShape">
              <a:avLst/>
            </a:prstTxWarp>
          </a:bodyPr>
          <a:lstStyle/>
          <a:p>
            <a:pPr eaLnBrk="1" hangingPunct="1">
              <a:defRPr/>
            </a:pPr>
            <a:r>
              <a:rPr lang="es-ES" dirty="0" smtClean="0">
                <a:ln>
                  <a:noFill/>
                </a:ln>
                <a:solidFill>
                  <a:schemeClr val="tx1"/>
                </a:solidFill>
                <a:effectLst>
                  <a:outerShdw blurRad="38100" dist="38100" dir="2700000" algn="tl">
                    <a:srgbClr val="000000">
                      <a:alpha val="43137"/>
                    </a:srgbClr>
                  </a:outerShdw>
                </a:effectLst>
              </a:rPr>
              <a:t>¿Alguna precaución?</a:t>
            </a:r>
            <a:endParaRPr lang="es-ES" dirty="0">
              <a:ln>
                <a:noFill/>
              </a:ln>
              <a:solidFill>
                <a:schemeClr val="tx1"/>
              </a:solidFill>
              <a:effectLst>
                <a:outerShdw blurRad="38100" dist="38100" dir="2700000" algn="tl">
                  <a:srgbClr val="000000">
                    <a:alpha val="43137"/>
                  </a:srgbClr>
                </a:outerShdw>
              </a:effectLst>
            </a:endParaRPr>
          </a:p>
        </p:txBody>
      </p:sp>
      <p:sp>
        <p:nvSpPr>
          <p:cNvPr id="19458" name="Rectangle 3"/>
          <p:cNvSpPr>
            <a:spLocks noGrp="1"/>
          </p:cNvSpPr>
          <p:nvPr>
            <p:ph type="body" idx="1"/>
          </p:nvPr>
        </p:nvSpPr>
        <p:spPr>
          <a:xfrm>
            <a:off x="665163" y="1325159"/>
            <a:ext cx="7813675" cy="4859792"/>
          </a:xfrm>
        </p:spPr>
        <p:txBody>
          <a:bodyPr/>
          <a:lstStyle/>
          <a:p>
            <a:pPr marL="517525" lvl="1" indent="0">
              <a:buNone/>
            </a:pPr>
            <a:endParaRPr lang="es-ES" sz="1800" dirty="0" smtClean="0"/>
          </a:p>
          <a:p>
            <a:pPr marL="517525" lvl="1" indent="0">
              <a:buNone/>
            </a:pPr>
            <a:endParaRPr lang="es-ES" sz="1800" dirty="0" smtClean="0"/>
          </a:p>
          <a:p>
            <a:pPr lvl="1">
              <a:lnSpc>
                <a:spcPct val="100000"/>
              </a:lnSpc>
            </a:pPr>
            <a:r>
              <a:rPr lang="es-ES" sz="2000" dirty="0" smtClean="0"/>
              <a:t>Evitar </a:t>
            </a:r>
            <a:r>
              <a:rPr lang="es-ES" sz="2000" dirty="0"/>
              <a:t>el exceso de cafeína, té, sal y dulces. </a:t>
            </a:r>
            <a:endParaRPr lang="es-ES" sz="2000" dirty="0" smtClean="0"/>
          </a:p>
          <a:p>
            <a:pPr lvl="1">
              <a:lnSpc>
                <a:spcPct val="100000"/>
              </a:lnSpc>
            </a:pPr>
            <a:r>
              <a:rPr lang="es-ES" sz="2000" b="1" dirty="0" smtClean="0"/>
              <a:t>El </a:t>
            </a:r>
            <a:r>
              <a:rPr lang="es-ES" sz="2000" b="1" dirty="0"/>
              <a:t>alcohol sí debe estar prohibido</a:t>
            </a:r>
            <a:r>
              <a:rPr lang="es-ES" sz="2000" dirty="0" smtClean="0"/>
              <a:t>.</a:t>
            </a:r>
          </a:p>
          <a:p>
            <a:pPr lvl="1">
              <a:lnSpc>
                <a:spcPct val="100000"/>
              </a:lnSpc>
            </a:pPr>
            <a:r>
              <a:rPr lang="es-ES" sz="2000" dirty="0" smtClean="0"/>
              <a:t>Evitar </a:t>
            </a:r>
            <a:r>
              <a:rPr lang="es-ES" sz="2000" dirty="0"/>
              <a:t>los alimentos no controlados </a:t>
            </a:r>
            <a:r>
              <a:rPr lang="es-ES" sz="2000" dirty="0" smtClean="0"/>
              <a:t>sanitariamente</a:t>
            </a:r>
          </a:p>
          <a:p>
            <a:pPr lvl="1">
              <a:lnSpc>
                <a:spcPct val="100000"/>
              </a:lnSpc>
            </a:pPr>
            <a:r>
              <a:rPr lang="es-ES" sz="2000" dirty="0" smtClean="0"/>
              <a:t>Evitar carnes o pescados crudos o poco cocinados</a:t>
            </a:r>
          </a:p>
          <a:p>
            <a:pPr lvl="1">
              <a:lnSpc>
                <a:spcPct val="100000"/>
              </a:lnSpc>
            </a:pPr>
            <a:r>
              <a:rPr lang="es-ES" sz="2000" dirty="0" smtClean="0"/>
              <a:t>Evitar consumir pescados de gran tamaño</a:t>
            </a:r>
          </a:p>
          <a:p>
            <a:pPr lvl="1">
              <a:lnSpc>
                <a:spcPct val="100000"/>
              </a:lnSpc>
            </a:pPr>
            <a:r>
              <a:rPr lang="es-ES" sz="2000" dirty="0" smtClean="0"/>
              <a:t>Las dietas vegetarianas estrictas deben estar bien controladas</a:t>
            </a:r>
          </a:p>
          <a:p>
            <a:pPr lvl="1">
              <a:lnSpc>
                <a:spcPct val="100000"/>
              </a:lnSpc>
            </a:pPr>
            <a:r>
              <a:rPr lang="es-ES" sz="2000" dirty="0" smtClean="0"/>
              <a:t>Evitar dietas restrictivas y de adelgazamiento</a:t>
            </a:r>
          </a:p>
          <a:p>
            <a:pPr lvl="1">
              <a:lnSpc>
                <a:spcPct val="100000"/>
              </a:lnSpc>
            </a:pPr>
            <a:endParaRPr lang="es-ES" sz="1800" dirty="0" smtClean="0"/>
          </a:p>
          <a:p>
            <a:pPr marL="517525" lvl="1" indent="0">
              <a:buNone/>
            </a:pPr>
            <a:endParaRPr lang="es-ES" sz="1800" dirty="0"/>
          </a:p>
          <a:p>
            <a:pPr marL="517525" lvl="1" indent="0">
              <a:buNone/>
            </a:pPr>
            <a:endParaRPr lang="es-ES" sz="2400" dirty="0" smtClean="0"/>
          </a:p>
          <a:p>
            <a:pPr marL="517525" lvl="1" indent="0">
              <a:buNone/>
            </a:pPr>
            <a:endParaRPr lang="es-ES" sz="2000" dirty="0"/>
          </a:p>
          <a:p>
            <a:pPr lvl="1"/>
            <a:endParaRPr lang="es-ES" sz="2000" dirty="0"/>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2" name="1 CuadroTexto"/>
          <p:cNvSpPr txBox="1"/>
          <p:nvPr/>
        </p:nvSpPr>
        <p:spPr>
          <a:xfrm>
            <a:off x="902826" y="4994246"/>
            <a:ext cx="5523884" cy="369332"/>
          </a:xfrm>
          <a:prstGeom prst="rect">
            <a:avLst/>
          </a:prstGeom>
          <a:noFill/>
          <a:ln w="38100">
            <a:solidFill>
              <a:srgbClr val="00B0F0"/>
            </a:solidFill>
          </a:ln>
        </p:spPr>
        <p:txBody>
          <a:bodyPr wrap="none" rtlCol="0">
            <a:spAutoFit/>
          </a:bodyPr>
          <a:lstStyle/>
          <a:p>
            <a:r>
              <a:rPr lang="es-ES" dirty="0" smtClean="0"/>
              <a:t>EL ALCOHOL ES PELIGROSO Y PERJUDICIAL PARA TU BEBÉ</a:t>
            </a:r>
            <a:endParaRPr lang="es-ES" dirty="0"/>
          </a:p>
        </p:txBody>
      </p:sp>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99335" y="4548912"/>
            <a:ext cx="2191302"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12016917"/>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541127" y="339248"/>
            <a:ext cx="7078980" cy="443198"/>
          </a:xfrm>
        </p:spPr>
        <p:txBody>
          <a:bodyPr numCol="1" anchorCtr="0" compatLnSpc="1">
            <a:prstTxWarp prst="textNoShape">
              <a:avLst/>
            </a:prstTxWarp>
          </a:bodyPr>
          <a:lstStyle/>
          <a:p>
            <a:pPr eaLnBrk="1" hangingPunct="1">
              <a:defRPr/>
            </a:pPr>
            <a:r>
              <a:rPr lang="es-ES" sz="3200" dirty="0" smtClean="0">
                <a:ln>
                  <a:noFill/>
                </a:ln>
                <a:solidFill>
                  <a:schemeClr val="tx1"/>
                </a:solidFill>
                <a:effectLst>
                  <a:outerShdw blurRad="38100" dist="38100" dir="2700000" algn="tl">
                    <a:srgbClr val="000000">
                      <a:alpha val="43137"/>
                    </a:srgbClr>
                  </a:outerShdw>
                </a:effectLst>
              </a:rPr>
              <a:t>¿Necesitamos algún suplemento vitamínico?</a:t>
            </a:r>
            <a:endParaRPr lang="es-ES" sz="3200" dirty="0">
              <a:ln>
                <a:noFill/>
              </a:ln>
              <a:solidFill>
                <a:schemeClr val="tx1"/>
              </a:solidFill>
              <a:effectLst>
                <a:outerShdw blurRad="38100" dist="38100" dir="2700000" algn="tl">
                  <a:srgbClr val="000000">
                    <a:alpha val="43137"/>
                  </a:srgbClr>
                </a:outerShdw>
              </a:effectLst>
            </a:endParaRPr>
          </a:p>
        </p:txBody>
      </p:sp>
      <p:sp>
        <p:nvSpPr>
          <p:cNvPr id="19458" name="Rectangle 3"/>
          <p:cNvSpPr>
            <a:spLocks noGrp="1"/>
          </p:cNvSpPr>
          <p:nvPr>
            <p:ph type="body" idx="1"/>
          </p:nvPr>
        </p:nvSpPr>
        <p:spPr>
          <a:xfrm>
            <a:off x="462987" y="1325159"/>
            <a:ext cx="8015851" cy="3826390"/>
          </a:xfrm>
        </p:spPr>
        <p:txBody>
          <a:bodyPr/>
          <a:lstStyle/>
          <a:p>
            <a:pPr eaLnBrk="1" hangingPunct="1">
              <a:buFontTx/>
              <a:buNone/>
            </a:pPr>
            <a:endParaRPr lang="es-ES" sz="2000" dirty="0"/>
          </a:p>
          <a:p>
            <a:pPr marL="517525" lvl="1" indent="0">
              <a:buNone/>
            </a:pPr>
            <a:endParaRPr lang="es-ES" sz="1800" dirty="0" smtClean="0"/>
          </a:p>
          <a:p>
            <a:pPr marL="517525" lvl="1" indent="0">
              <a:buNone/>
            </a:pPr>
            <a:endParaRPr lang="es-ES" sz="1800" dirty="0" smtClean="0"/>
          </a:p>
          <a:p>
            <a:pPr lvl="1"/>
            <a:endParaRPr lang="es-ES" sz="1800" dirty="0"/>
          </a:p>
          <a:p>
            <a:pPr marL="517525" lvl="1" indent="0">
              <a:buNone/>
            </a:pPr>
            <a:endParaRPr lang="es-ES" sz="2400" dirty="0" smtClean="0"/>
          </a:p>
          <a:p>
            <a:pPr marL="517525" lvl="1" indent="0">
              <a:buNone/>
            </a:pPr>
            <a:endParaRPr lang="es-ES" sz="2000" dirty="0"/>
          </a:p>
          <a:p>
            <a:pPr lvl="1"/>
            <a:endParaRPr lang="es-ES" sz="2000" dirty="0"/>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graphicFrame>
        <p:nvGraphicFramePr>
          <p:cNvPr id="5" name="4 Tabla"/>
          <p:cNvGraphicFramePr>
            <a:graphicFrameLocks noGrp="1"/>
          </p:cNvGraphicFramePr>
          <p:nvPr>
            <p:extLst>
              <p:ext uri="{D42A27DB-BD31-4B8C-83A1-F6EECF244321}">
                <p14:modId xmlns:p14="http://schemas.microsoft.com/office/powerpoint/2010/main" val="2213243175"/>
              </p:ext>
            </p:extLst>
          </p:nvPr>
        </p:nvGraphicFramePr>
        <p:xfrm>
          <a:off x="670956" y="1241966"/>
          <a:ext cx="7040880" cy="3576320"/>
        </p:xfrm>
        <a:graphic>
          <a:graphicData uri="http://schemas.openxmlformats.org/drawingml/2006/table">
            <a:tbl>
              <a:tblPr firstRow="1" bandRow="1">
                <a:tableStyleId>{5C22544A-7EE6-4342-B048-85BDC9FD1C3A}</a:tableStyleId>
              </a:tblPr>
              <a:tblGrid>
                <a:gridCol w="2346960"/>
                <a:gridCol w="2346960"/>
                <a:gridCol w="2346960"/>
              </a:tblGrid>
              <a:tr h="370840">
                <a:tc>
                  <a:txBody>
                    <a:bodyPr/>
                    <a:lstStyle/>
                    <a:p>
                      <a:r>
                        <a:rPr lang="es-ES" dirty="0" smtClean="0"/>
                        <a:t>SUPLEMENTO</a:t>
                      </a:r>
                      <a:endParaRPr lang="es-ES" dirty="0"/>
                    </a:p>
                  </a:txBody>
                  <a:tcPr/>
                </a:tc>
                <a:tc>
                  <a:txBody>
                    <a:bodyPr/>
                    <a:lstStyle/>
                    <a:p>
                      <a:r>
                        <a:rPr lang="es-ES" dirty="0" smtClean="0"/>
                        <a:t>        RIESGO</a:t>
                      </a:r>
                      <a:endParaRPr lang="es-ES" dirty="0"/>
                    </a:p>
                  </a:txBody>
                  <a:tcPr/>
                </a:tc>
                <a:tc>
                  <a:txBody>
                    <a:bodyPr/>
                    <a:lstStyle/>
                    <a:p>
                      <a:r>
                        <a:rPr lang="es-ES" dirty="0" smtClean="0"/>
                        <a:t>    ¿ES PRECISO?  </a:t>
                      </a:r>
                      <a:endParaRPr lang="es-ES" dirty="0"/>
                    </a:p>
                  </a:txBody>
                  <a:tcPr/>
                </a:tc>
              </a:tr>
              <a:tr h="370840">
                <a:tc>
                  <a:txBody>
                    <a:bodyPr/>
                    <a:lstStyle/>
                    <a:p>
                      <a:r>
                        <a:rPr lang="es-ES" dirty="0" smtClean="0"/>
                        <a:t>HIERRO</a:t>
                      </a:r>
                      <a:endParaRPr lang="es-ES" dirty="0"/>
                    </a:p>
                  </a:txBody>
                  <a:tcPr/>
                </a:tc>
                <a:tc>
                  <a:txBody>
                    <a:bodyPr/>
                    <a:lstStyle/>
                    <a:p>
                      <a:r>
                        <a:rPr lang="es-ES" dirty="0" smtClean="0"/>
                        <a:t>Anemia</a:t>
                      </a:r>
                      <a:endParaRPr lang="es-ES" dirty="0"/>
                    </a:p>
                  </a:txBody>
                  <a:tcPr/>
                </a:tc>
                <a:tc>
                  <a:txBody>
                    <a:bodyPr/>
                    <a:lstStyle/>
                    <a:p>
                      <a:r>
                        <a:rPr lang="es-ES" sz="1600" dirty="0" smtClean="0"/>
                        <a:t>A partir</a:t>
                      </a:r>
                      <a:r>
                        <a:rPr lang="es-ES" sz="1600" baseline="0" dirty="0" smtClean="0"/>
                        <a:t> 2º trimestre si hay riesgo</a:t>
                      </a:r>
                      <a:endParaRPr lang="es-ES" sz="1600" dirty="0"/>
                    </a:p>
                  </a:txBody>
                  <a:tcPr/>
                </a:tc>
              </a:tr>
              <a:tr h="370840">
                <a:tc>
                  <a:txBody>
                    <a:bodyPr/>
                    <a:lstStyle/>
                    <a:p>
                      <a:r>
                        <a:rPr lang="es-ES" dirty="0" smtClean="0"/>
                        <a:t>ACIDO FOLICO</a:t>
                      </a:r>
                      <a:endParaRPr lang="es-ES" dirty="0"/>
                    </a:p>
                  </a:txBody>
                  <a:tcPr/>
                </a:tc>
                <a:tc>
                  <a:txBody>
                    <a:bodyPr/>
                    <a:lstStyle/>
                    <a:p>
                      <a:r>
                        <a:rPr lang="es-ES" sz="1600" dirty="0" smtClean="0"/>
                        <a:t>Espina bífida, anencefalia, labio leporino y fisura palatina, anemias y enfermedades cardiovasculares</a:t>
                      </a:r>
                      <a:endParaRPr lang="es-ES" sz="1600" dirty="0"/>
                    </a:p>
                  </a:txBody>
                  <a:tcPr/>
                </a:tc>
                <a:tc>
                  <a:txBody>
                    <a:bodyPr/>
                    <a:lstStyle/>
                    <a:p>
                      <a:endParaRPr lang="es-ES" dirty="0" smtClean="0"/>
                    </a:p>
                    <a:p>
                      <a:r>
                        <a:rPr lang="es-ES" sz="1600" dirty="0" smtClean="0"/>
                        <a:t>Durante 12 semanas primeras</a:t>
                      </a:r>
                      <a:endParaRPr lang="es-ES" sz="1600" dirty="0"/>
                    </a:p>
                  </a:txBody>
                  <a:tcPr/>
                </a:tc>
              </a:tr>
              <a:tr h="370840">
                <a:tc>
                  <a:txBody>
                    <a:bodyPr/>
                    <a:lstStyle/>
                    <a:p>
                      <a:r>
                        <a:rPr lang="es-ES" dirty="0" smtClean="0"/>
                        <a:t>IODO</a:t>
                      </a:r>
                      <a:endParaRPr lang="es-ES" dirty="0"/>
                    </a:p>
                  </a:txBody>
                  <a:tcPr/>
                </a:tc>
                <a:tc>
                  <a:txBody>
                    <a:bodyPr/>
                    <a:lstStyle/>
                    <a:p>
                      <a:r>
                        <a:rPr lang="es-ES" sz="1600" dirty="0" smtClean="0"/>
                        <a:t>Trastornos del desarrollo cerebral y neurológico </a:t>
                      </a:r>
                      <a:endParaRPr lang="es-ES" sz="1600" dirty="0"/>
                    </a:p>
                  </a:txBody>
                  <a:tcPr/>
                </a:tc>
                <a:tc>
                  <a:txBody>
                    <a:bodyPr/>
                    <a:lstStyle/>
                    <a:p>
                      <a:r>
                        <a:rPr lang="es-ES" sz="1400" dirty="0" smtClean="0"/>
                        <a:t>En mujeres que no toman</a:t>
                      </a:r>
                      <a:r>
                        <a:rPr lang="es-ES" sz="1400" baseline="0" dirty="0" smtClean="0"/>
                        <a:t> al día </a:t>
                      </a:r>
                      <a:r>
                        <a:rPr lang="es-ES" sz="1400" dirty="0" smtClean="0"/>
                        <a:t> 3 raciones de leche y derivados lácteos + 2 g de sal yodada. </a:t>
                      </a:r>
                      <a:endParaRPr lang="es-ES" sz="1400" dirty="0"/>
                    </a:p>
                  </a:txBody>
                  <a:tcPr/>
                </a:tc>
              </a:tr>
              <a:tr h="370840">
                <a:tc>
                  <a:txBody>
                    <a:bodyPr/>
                    <a:lstStyle/>
                    <a:p>
                      <a:r>
                        <a:rPr lang="es-ES" dirty="0" smtClean="0"/>
                        <a:t>MULTIVITAMINICO</a:t>
                      </a:r>
                      <a:r>
                        <a:rPr lang="es-ES" baseline="0" dirty="0" smtClean="0"/>
                        <a:t> </a:t>
                      </a:r>
                      <a:endParaRPr lang="es-ES" dirty="0"/>
                    </a:p>
                  </a:txBody>
                  <a:tcPr/>
                </a:tc>
                <a:tc>
                  <a:txBody>
                    <a:bodyPr/>
                    <a:lstStyle/>
                    <a:p>
                      <a:r>
                        <a:rPr lang="es-ES" dirty="0" smtClean="0"/>
                        <a:t>NO</a:t>
                      </a:r>
                      <a:endParaRPr lang="es-ES" dirty="0"/>
                    </a:p>
                  </a:txBody>
                  <a:tcPr/>
                </a:tc>
                <a:tc>
                  <a:txBody>
                    <a:bodyPr/>
                    <a:lstStyle/>
                    <a:p>
                      <a:r>
                        <a:rPr lang="es-ES" dirty="0" smtClean="0"/>
                        <a:t>NO</a:t>
                      </a:r>
                      <a:endParaRPr lang="es-ES" dirty="0"/>
                    </a:p>
                  </a:txBody>
                  <a:tcPr/>
                </a:tc>
              </a:tr>
            </a:tbl>
          </a:graphicData>
        </a:graphic>
      </p:graphicFrame>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99335" y="4548912"/>
            <a:ext cx="2191302"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48691711"/>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7704</TotalTime>
  <Words>305</Words>
  <Application>Microsoft Office PowerPoint</Application>
  <PresentationFormat>Presentación en pantalla (4:3)</PresentationFormat>
  <Paragraphs>54</Paragraphs>
  <Slides>5</Slides>
  <Notes>1</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1_White with Blue Bar Segoe Template_TP10286789</vt:lpstr>
      <vt:lpstr>Presentación de PowerPoint</vt:lpstr>
      <vt:lpstr>¿Cuál es la dieta de una embarazada?</vt:lpstr>
      <vt:lpstr>¿Cómo es una dieta equilibrada?</vt:lpstr>
      <vt:lpstr>¿Alguna precaución?</vt:lpstr>
      <vt:lpstr>¿Necesitamos algún suplemento vitamínico?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serra</cp:lastModifiedBy>
  <cp:revision>31</cp:revision>
  <dcterms:created xsi:type="dcterms:W3CDTF">2016-05-03T15:33:32Z</dcterms:created>
  <dcterms:modified xsi:type="dcterms:W3CDTF">2019-05-13T20:44:22Z</dcterms:modified>
</cp:coreProperties>
</file>