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512"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15/05/2019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5/15/2019 7:47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815340" y="1644650"/>
            <a:ext cx="7536180" cy="1754326"/>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3600" dirty="0">
                <a:solidFill>
                  <a:srgbClr val="000000"/>
                </a:solidFill>
                <a:effectLst>
                  <a:outerShdw blurRad="38100" dist="38100" dir="2700000" algn="tl">
                    <a:srgbClr val="000000">
                      <a:alpha val="43137"/>
                    </a:srgbClr>
                  </a:outerShdw>
                </a:effectLst>
                <a:latin typeface="Arial" charset="0"/>
              </a:rPr>
              <a:t>La actividad física en la etapa escolar: diversión, coordinación, fuerza y disciplina</a:t>
            </a:r>
          </a:p>
        </p:txBody>
      </p:sp>
      <p:sp>
        <p:nvSpPr>
          <p:cNvPr id="2" name="CuadroTexto 11"/>
          <p:cNvSpPr txBox="1"/>
          <p:nvPr/>
        </p:nvSpPr>
        <p:spPr>
          <a:xfrm>
            <a:off x="1892527" y="4110335"/>
            <a:ext cx="5080000" cy="461665"/>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Esther Serrano Poveda. </a:t>
            </a:r>
            <a:r>
              <a:rPr lang="es-ES" sz="2400" dirty="0" smtClean="0">
                <a:solidFill>
                  <a:srgbClr val="000000"/>
                </a:solidFill>
                <a:effectLst>
                  <a:outerShdw blurRad="38100" dist="38100" dir="2700000" algn="tl">
                    <a:srgbClr val="C0C0C0"/>
                  </a:outerShdw>
                </a:effectLst>
                <a:latin typeface="Arial" charset="0"/>
                <a:cs typeface="Arial" charset="0"/>
              </a:rPr>
              <a:t>Pediatra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57359" y="4553620"/>
            <a:ext cx="170434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543357" cy="1107996"/>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Objetivos actividad física en edad escolar</a:t>
            </a:r>
            <a:endParaRPr lang="es-ES" sz="4000"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813675" cy="4031873"/>
          </a:xfrm>
        </p:spPr>
        <p:txBody>
          <a:bodyPr/>
          <a:lstStyle/>
          <a:p>
            <a:pPr eaLnBrk="1" hangingPunct="1">
              <a:buFontTx/>
              <a:buNone/>
            </a:pPr>
            <a:endParaRPr lang="es-ES" dirty="0"/>
          </a:p>
          <a:p>
            <a:pPr marL="517525" lvl="1" indent="0">
              <a:buNone/>
            </a:pPr>
            <a:endParaRPr lang="es-ES" sz="3600" dirty="0"/>
          </a:p>
          <a:p>
            <a:pPr lvl="1"/>
            <a:r>
              <a:rPr lang="es-ES" dirty="0" smtClean="0"/>
              <a:t>Divertirse</a:t>
            </a:r>
            <a:endParaRPr lang="es-ES" dirty="0"/>
          </a:p>
          <a:p>
            <a:pPr lvl="1"/>
            <a:r>
              <a:rPr lang="es-ES" dirty="0" smtClean="0"/>
              <a:t>Conocer y Jugar con amigos</a:t>
            </a:r>
          </a:p>
          <a:p>
            <a:pPr lvl="1"/>
            <a:r>
              <a:rPr lang="es-ES" dirty="0" smtClean="0"/>
              <a:t>Aprender hábitos saludables</a:t>
            </a:r>
          </a:p>
          <a:p>
            <a:pPr lvl="1"/>
            <a:r>
              <a:rPr lang="es-ES" dirty="0" smtClean="0"/>
              <a:t>Tiempo de ocio</a:t>
            </a:r>
          </a:p>
          <a:p>
            <a:pPr lvl="1"/>
            <a:endParaRPr lang="es-ES" dirty="0"/>
          </a:p>
          <a:p>
            <a:pPr lvl="1"/>
            <a:endParaRPr lang="es-ES" sz="36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7359" y="4553620"/>
            <a:ext cx="170434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80695" y="508202"/>
            <a:ext cx="7078980"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Beneficios de la actividad física</a:t>
            </a:r>
            <a:endParaRPr lang="es-ES" sz="4400"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813675" cy="4505849"/>
          </a:xfrm>
        </p:spPr>
        <p:txBody>
          <a:bodyPr/>
          <a:lstStyle/>
          <a:p>
            <a:pPr eaLnBrk="1" hangingPunct="1">
              <a:buFontTx/>
              <a:buNone/>
            </a:pPr>
            <a:endParaRPr lang="es-ES" dirty="0"/>
          </a:p>
          <a:p>
            <a:pPr lvl="1"/>
            <a:r>
              <a:rPr lang="es-ES" sz="2000" dirty="0" smtClean="0"/>
              <a:t>Mayor fuerza muscular y </a:t>
            </a:r>
            <a:r>
              <a:rPr lang="es-ES" sz="2000" dirty="0"/>
              <a:t>h</a:t>
            </a:r>
            <a:r>
              <a:rPr lang="es-ES" sz="2000" dirty="0" smtClean="0"/>
              <a:t>uesos más resistentes</a:t>
            </a:r>
          </a:p>
          <a:p>
            <a:pPr lvl="1"/>
            <a:r>
              <a:rPr lang="es-ES" sz="2000" dirty="0" smtClean="0"/>
              <a:t>Mejora función de corazón y pulmón</a:t>
            </a:r>
          </a:p>
          <a:p>
            <a:pPr lvl="1"/>
            <a:r>
              <a:rPr lang="es-ES" sz="2000" dirty="0" smtClean="0"/>
              <a:t>Mayor </a:t>
            </a:r>
            <a:r>
              <a:rPr lang="es-ES" sz="2000" dirty="0"/>
              <a:t>resistencia al esfuerzo </a:t>
            </a:r>
          </a:p>
          <a:p>
            <a:pPr lvl="1"/>
            <a:r>
              <a:rPr lang="es-ES" sz="2000" dirty="0" smtClean="0"/>
              <a:t>Menor </a:t>
            </a:r>
            <a:r>
              <a:rPr lang="es-ES" sz="2000" dirty="0"/>
              <a:t>grasa </a:t>
            </a:r>
            <a:r>
              <a:rPr lang="es-ES" sz="2000" dirty="0" smtClean="0"/>
              <a:t>corporal</a:t>
            </a:r>
          </a:p>
          <a:p>
            <a:pPr lvl="1"/>
            <a:r>
              <a:rPr lang="es-ES" sz="2000" dirty="0" smtClean="0"/>
              <a:t>Mejora </a:t>
            </a:r>
            <a:r>
              <a:rPr lang="es-ES" sz="2000" dirty="0"/>
              <a:t>la postura y el equilibrio.</a:t>
            </a:r>
          </a:p>
          <a:p>
            <a:pPr lvl="1"/>
            <a:r>
              <a:rPr lang="es-ES" sz="2000" dirty="0"/>
              <a:t>M</a:t>
            </a:r>
            <a:r>
              <a:rPr lang="es-ES" sz="2000" dirty="0" smtClean="0"/>
              <a:t>ejora </a:t>
            </a:r>
            <a:r>
              <a:rPr lang="es-ES" sz="2000" dirty="0"/>
              <a:t>la autoestima y el </a:t>
            </a:r>
            <a:r>
              <a:rPr lang="es-ES" sz="2000" dirty="0" smtClean="0"/>
              <a:t>humor</a:t>
            </a:r>
          </a:p>
          <a:p>
            <a:pPr lvl="1"/>
            <a:r>
              <a:rPr lang="es-ES" sz="2000" dirty="0"/>
              <a:t>M</a:t>
            </a:r>
            <a:r>
              <a:rPr lang="es-ES" sz="2000" dirty="0" smtClean="0"/>
              <a:t>ejora </a:t>
            </a:r>
            <a:r>
              <a:rPr lang="es-ES" sz="2000" dirty="0"/>
              <a:t>el aprendizaje y la capacidad de </a:t>
            </a:r>
            <a:r>
              <a:rPr lang="es-ES" sz="2000" dirty="0" smtClean="0"/>
              <a:t>concentración</a:t>
            </a:r>
          </a:p>
          <a:p>
            <a:pPr lvl="1"/>
            <a:r>
              <a:rPr lang="es-ES" sz="2000" dirty="0"/>
              <a:t>S</a:t>
            </a:r>
            <a:r>
              <a:rPr lang="es-ES" sz="2000" dirty="0" smtClean="0"/>
              <a:t>e </a:t>
            </a:r>
            <a:r>
              <a:rPr lang="es-ES" sz="2000" dirty="0"/>
              <a:t>duerme mejor.</a:t>
            </a:r>
          </a:p>
          <a:p>
            <a:pPr lvl="1"/>
            <a:r>
              <a:rPr lang="es-ES" sz="2000" dirty="0"/>
              <a:t>S</a:t>
            </a:r>
            <a:r>
              <a:rPr lang="es-ES" sz="2000" dirty="0" smtClean="0"/>
              <a:t>e </a:t>
            </a:r>
            <a:r>
              <a:rPr lang="es-ES" sz="2000" dirty="0"/>
              <a:t>hacen amigos y se adquieren habilidades sociales.</a:t>
            </a:r>
          </a:p>
          <a:p>
            <a:pPr lvl="1"/>
            <a:endParaRPr lang="es-ES" sz="2000" dirty="0" smtClean="0"/>
          </a:p>
          <a:p>
            <a:pPr marL="517525" lvl="1" indent="0">
              <a:buNone/>
            </a:pPr>
            <a:endParaRPr lang="es-ES" sz="2000" dirty="0"/>
          </a:p>
          <a:p>
            <a:pPr lvl="1"/>
            <a:endParaRPr lang="es-ES" sz="20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7359" y="4553620"/>
            <a:ext cx="170434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480195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45770" y="508202"/>
            <a:ext cx="7078980"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Ideas para ayudarles a ser activos</a:t>
            </a:r>
            <a:endParaRPr lang="es-ES" sz="4400"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383948" y="948562"/>
            <a:ext cx="8014018" cy="6955750"/>
          </a:xfrm>
        </p:spPr>
        <p:txBody>
          <a:bodyPr/>
          <a:lstStyle/>
          <a:p>
            <a:pPr eaLnBrk="1" hangingPunct="1">
              <a:buFontTx/>
              <a:buNone/>
            </a:pPr>
            <a:endParaRPr lang="es-ES" dirty="0"/>
          </a:p>
          <a:p>
            <a:pPr lvl="1"/>
            <a:r>
              <a:rPr lang="es-ES" dirty="0" smtClean="0">
                <a:effectLst>
                  <a:outerShdw blurRad="38100" dist="38100" dir="2700000" algn="tl">
                    <a:srgbClr val="000000">
                      <a:alpha val="43137"/>
                    </a:srgbClr>
                  </a:outerShdw>
                </a:effectLst>
              </a:rPr>
              <a:t>Los padres</a:t>
            </a:r>
            <a:r>
              <a:rPr lang="es-ES" dirty="0" smtClean="0"/>
              <a:t>:</a:t>
            </a:r>
          </a:p>
          <a:p>
            <a:pPr marL="517525" lvl="1" indent="0">
              <a:buNone/>
            </a:pPr>
            <a:endParaRPr lang="es-ES" dirty="0" smtClean="0"/>
          </a:p>
          <a:p>
            <a:pPr lvl="2"/>
            <a:r>
              <a:rPr lang="es-ES" sz="2000" dirty="0" smtClean="0"/>
              <a:t>¡</a:t>
            </a:r>
            <a:r>
              <a:rPr lang="es-ES" sz="2000" dirty="0"/>
              <a:t>Predicar con el ejemplo! Hacer algo de deporte, jugar con </a:t>
            </a:r>
            <a:r>
              <a:rPr lang="es-ES" sz="2000" dirty="0" smtClean="0"/>
              <a:t>ellos</a:t>
            </a:r>
          </a:p>
          <a:p>
            <a:pPr lvl="2"/>
            <a:r>
              <a:rPr lang="es-ES" sz="2000" dirty="0" smtClean="0"/>
              <a:t>Explicar sus </a:t>
            </a:r>
            <a:r>
              <a:rPr lang="es-ES" sz="2000" dirty="0"/>
              <a:t>razones </a:t>
            </a:r>
            <a:r>
              <a:rPr lang="es-ES" sz="2000" dirty="0" smtClean="0"/>
              <a:t>para </a:t>
            </a:r>
            <a:r>
              <a:rPr lang="es-ES" sz="2000" dirty="0"/>
              <a:t>ser </a:t>
            </a:r>
            <a:r>
              <a:rPr lang="es-ES" sz="2000" dirty="0" smtClean="0"/>
              <a:t>activos</a:t>
            </a:r>
            <a:endParaRPr lang="es-ES" sz="2000" dirty="0"/>
          </a:p>
          <a:p>
            <a:pPr lvl="2"/>
            <a:r>
              <a:rPr lang="es-ES" sz="2000" dirty="0" smtClean="0"/>
              <a:t>Hablar </a:t>
            </a:r>
            <a:r>
              <a:rPr lang="es-ES" sz="2000" dirty="0"/>
              <a:t>en forma positiva del ejercicio </a:t>
            </a:r>
            <a:r>
              <a:rPr lang="es-ES" sz="2000" dirty="0" smtClean="0"/>
              <a:t>físico</a:t>
            </a:r>
            <a:endParaRPr lang="es-ES" sz="2000" dirty="0"/>
          </a:p>
          <a:p>
            <a:pPr lvl="2"/>
            <a:r>
              <a:rPr lang="es-ES" sz="2000" dirty="0"/>
              <a:t>E</a:t>
            </a:r>
            <a:r>
              <a:rPr lang="es-ES" sz="2000" dirty="0" smtClean="0"/>
              <a:t>l </a:t>
            </a:r>
            <a:r>
              <a:rPr lang="es-ES" sz="2000" dirty="0"/>
              <a:t>fin de semana se pueden compartir: una excursión, jugar </a:t>
            </a:r>
            <a:r>
              <a:rPr lang="es-ES" sz="2000" dirty="0" smtClean="0"/>
              <a:t>al </a:t>
            </a:r>
            <a:r>
              <a:rPr lang="es-ES" sz="2000" dirty="0"/>
              <a:t>balón, ir a esquiar, </a:t>
            </a:r>
            <a:r>
              <a:rPr lang="es-ES" sz="2000" dirty="0" smtClean="0"/>
              <a:t>…</a:t>
            </a:r>
            <a:endParaRPr lang="es-ES" sz="2000" dirty="0"/>
          </a:p>
          <a:p>
            <a:pPr lvl="2"/>
            <a:r>
              <a:rPr lang="es-ES" sz="2000" dirty="0" smtClean="0"/>
              <a:t>Apoyarles </a:t>
            </a:r>
            <a:r>
              <a:rPr lang="es-ES" sz="2000" dirty="0"/>
              <a:t>en </a:t>
            </a:r>
            <a:r>
              <a:rPr lang="es-ES" sz="2000" dirty="0" smtClean="0"/>
              <a:t>actividades </a:t>
            </a:r>
            <a:r>
              <a:rPr lang="es-ES" sz="2000" dirty="0"/>
              <a:t>deportivas </a:t>
            </a:r>
            <a:r>
              <a:rPr lang="es-ES" sz="2000" dirty="0" smtClean="0"/>
              <a:t>extraescolares </a:t>
            </a:r>
            <a:r>
              <a:rPr lang="es-ES" sz="2000" dirty="0"/>
              <a:t>(</a:t>
            </a:r>
            <a:r>
              <a:rPr lang="es-ES" sz="2000" dirty="0" smtClean="0"/>
              <a:t>partidos</a:t>
            </a:r>
            <a:r>
              <a:rPr lang="es-ES" sz="2000" dirty="0"/>
              <a:t>, </a:t>
            </a:r>
            <a:r>
              <a:rPr lang="es-ES" sz="2000" dirty="0" smtClean="0"/>
              <a:t>equipos, entrenadores...)</a:t>
            </a:r>
            <a:endParaRPr lang="es-ES" sz="2000" dirty="0"/>
          </a:p>
          <a:p>
            <a:pPr lvl="2"/>
            <a:r>
              <a:rPr lang="es-ES" sz="2000" dirty="0" smtClean="0"/>
              <a:t>Buscar </a:t>
            </a:r>
            <a:r>
              <a:rPr lang="es-ES" sz="2000" dirty="0"/>
              <a:t>alternativas: un grupo scout, un club local, </a:t>
            </a:r>
            <a:r>
              <a:rPr lang="es-ES" sz="2000" dirty="0" smtClean="0"/>
              <a:t>…</a:t>
            </a:r>
            <a:endParaRPr lang="es-ES" sz="2000" dirty="0"/>
          </a:p>
          <a:p>
            <a:pPr lvl="2"/>
            <a:r>
              <a:rPr lang="es-ES" sz="2000" dirty="0" smtClean="0"/>
              <a:t>Valorar </a:t>
            </a:r>
            <a:r>
              <a:rPr lang="es-ES" sz="2000" dirty="0"/>
              <a:t>sus </a:t>
            </a:r>
            <a:r>
              <a:rPr lang="es-ES" sz="2000" dirty="0" smtClean="0"/>
              <a:t>esfuerzos.</a:t>
            </a:r>
          </a:p>
          <a:p>
            <a:pPr lvl="2"/>
            <a:r>
              <a:rPr lang="es-ES" sz="2000" dirty="0" smtClean="0"/>
              <a:t>Medidas de seguridad </a:t>
            </a:r>
          </a:p>
          <a:p>
            <a:pPr marL="517525" lvl="1" indent="0">
              <a:buNone/>
            </a:pPr>
            <a:endParaRPr lang="es-ES" dirty="0"/>
          </a:p>
          <a:p>
            <a:pPr marL="517525" lvl="1" indent="0">
              <a:buNone/>
            </a:pPr>
            <a:r>
              <a:rPr lang="es-ES" dirty="0" smtClean="0"/>
              <a:t>	</a:t>
            </a:r>
          </a:p>
          <a:p>
            <a:pPr lvl="2"/>
            <a:endParaRPr lang="es-ES" dirty="0" smtClean="0"/>
          </a:p>
          <a:p>
            <a:pPr lvl="1"/>
            <a:endParaRPr lang="es-ES" dirty="0" smtClean="0"/>
          </a:p>
          <a:p>
            <a:pPr lvl="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1658" y="4568135"/>
            <a:ext cx="170434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665078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45770" y="508202"/>
            <a:ext cx="7078980"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Ideas para ayudarles a ser activos</a:t>
            </a:r>
          </a:p>
        </p:txBody>
      </p:sp>
      <p:sp>
        <p:nvSpPr>
          <p:cNvPr id="19458" name="Rectangle 3"/>
          <p:cNvSpPr>
            <a:spLocks noGrp="1"/>
          </p:cNvSpPr>
          <p:nvPr>
            <p:ph type="body" idx="1"/>
          </p:nvPr>
        </p:nvSpPr>
        <p:spPr>
          <a:xfrm>
            <a:off x="703262" y="992105"/>
            <a:ext cx="8014018" cy="6069354"/>
          </a:xfrm>
        </p:spPr>
        <p:txBody>
          <a:bodyPr/>
          <a:lstStyle/>
          <a:p>
            <a:pPr eaLnBrk="1" hangingPunct="1">
              <a:buFontTx/>
              <a:buNone/>
            </a:pPr>
            <a:endParaRPr lang="es-ES" dirty="0"/>
          </a:p>
          <a:p>
            <a:pPr lvl="1"/>
            <a:r>
              <a:rPr lang="es-ES" dirty="0" smtClean="0">
                <a:effectLst>
                  <a:outerShdw blurRad="38100" dist="38100" dir="2700000" algn="tl">
                    <a:srgbClr val="000000">
                      <a:alpha val="43137"/>
                    </a:srgbClr>
                  </a:outerShdw>
                </a:effectLst>
              </a:rPr>
              <a:t>La escuela</a:t>
            </a:r>
            <a:r>
              <a:rPr lang="es-ES" dirty="0" smtClean="0"/>
              <a:t>:</a:t>
            </a:r>
          </a:p>
          <a:p>
            <a:pPr marL="517525" lvl="1" indent="0">
              <a:buNone/>
            </a:pPr>
            <a:endParaRPr lang="es-ES" sz="2400" dirty="0" smtClean="0"/>
          </a:p>
          <a:p>
            <a:pPr lvl="2"/>
            <a:r>
              <a:rPr lang="es-ES" sz="2000" dirty="0" smtClean="0"/>
              <a:t>Lo </a:t>
            </a:r>
            <a:r>
              <a:rPr lang="es-ES" sz="2000" dirty="0"/>
              <a:t>ideal es poder ir andando al </a:t>
            </a:r>
            <a:r>
              <a:rPr lang="es-ES" sz="2000" dirty="0" smtClean="0"/>
              <a:t>colegio</a:t>
            </a:r>
          </a:p>
          <a:p>
            <a:pPr lvl="2"/>
            <a:r>
              <a:rPr lang="es-ES" sz="2000" dirty="0" smtClean="0"/>
              <a:t>Recreos activos (juegos tradicionales)</a:t>
            </a:r>
          </a:p>
          <a:p>
            <a:pPr lvl="2"/>
            <a:r>
              <a:rPr lang="es-ES" sz="2000" dirty="0"/>
              <a:t>E</a:t>
            </a:r>
            <a:r>
              <a:rPr lang="es-ES" sz="2000" dirty="0" smtClean="0"/>
              <a:t>ducación física: Deportes colectivos , actividades de coordinación, flexibilidad y fuerza motora</a:t>
            </a:r>
          </a:p>
          <a:p>
            <a:pPr lvl="2"/>
            <a:r>
              <a:rPr lang="es-ES" sz="2000" dirty="0" smtClean="0"/>
              <a:t>Fomentar la participación de todos</a:t>
            </a:r>
          </a:p>
          <a:p>
            <a:pPr lvl="2"/>
            <a:r>
              <a:rPr lang="es-ES" sz="2000" dirty="0" smtClean="0"/>
              <a:t>Educación para la salud transversal en las aulas</a:t>
            </a:r>
          </a:p>
          <a:p>
            <a:pPr lvl="2"/>
            <a:r>
              <a:rPr lang="es-ES" sz="2000" dirty="0" smtClean="0"/>
              <a:t>Medidas de seguridad en deporte</a:t>
            </a:r>
          </a:p>
          <a:p>
            <a:pPr marL="914400" lvl="2" indent="0">
              <a:buNone/>
            </a:pPr>
            <a:endParaRPr lang="es-ES" sz="2000" dirty="0" smtClean="0"/>
          </a:p>
          <a:p>
            <a:pPr marL="914400" lvl="2" indent="0">
              <a:buNone/>
            </a:pPr>
            <a:endParaRPr lang="es-ES" sz="2000" dirty="0" smtClean="0"/>
          </a:p>
          <a:p>
            <a:pPr lvl="2"/>
            <a:endParaRPr lang="es-ES" sz="2000" dirty="0" smtClean="0"/>
          </a:p>
          <a:p>
            <a:pPr marL="517525" lvl="1" indent="0">
              <a:buNone/>
            </a:pPr>
            <a:endParaRPr lang="es-ES" dirty="0" smtClean="0"/>
          </a:p>
          <a:p>
            <a:pPr lvl="1"/>
            <a:endParaRPr lang="es-ES" dirty="0" smtClean="0"/>
          </a:p>
          <a:p>
            <a:pPr lvl="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7359" y="4553620"/>
            <a:ext cx="170434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791864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45770" y="508202"/>
            <a:ext cx="7078980"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Ideas para ayudarles a ser activos</a:t>
            </a:r>
          </a:p>
        </p:txBody>
      </p:sp>
      <p:sp>
        <p:nvSpPr>
          <p:cNvPr id="19458" name="Rectangle 3"/>
          <p:cNvSpPr>
            <a:spLocks noGrp="1"/>
          </p:cNvSpPr>
          <p:nvPr>
            <p:ph type="body" idx="1"/>
          </p:nvPr>
        </p:nvSpPr>
        <p:spPr>
          <a:xfrm>
            <a:off x="265588" y="990606"/>
            <a:ext cx="8014018" cy="5398401"/>
          </a:xfrm>
        </p:spPr>
        <p:txBody>
          <a:bodyPr/>
          <a:lstStyle/>
          <a:p>
            <a:pPr eaLnBrk="1" hangingPunct="1">
              <a:buFontTx/>
              <a:buNone/>
            </a:pPr>
            <a:endParaRPr lang="es-ES" dirty="0"/>
          </a:p>
          <a:p>
            <a:pPr lvl="1"/>
            <a:r>
              <a:rPr lang="es-ES" dirty="0" smtClean="0">
                <a:effectLst>
                  <a:outerShdw blurRad="38100" dist="38100" dir="2700000" algn="tl">
                    <a:srgbClr val="000000">
                      <a:alpha val="43137"/>
                    </a:srgbClr>
                  </a:outerShdw>
                </a:effectLst>
              </a:rPr>
              <a:t>La comunidad:</a:t>
            </a:r>
          </a:p>
          <a:p>
            <a:pPr marL="517525" lvl="1" indent="0">
              <a:buNone/>
            </a:pPr>
            <a:endParaRPr lang="es-ES" sz="2400" dirty="0" smtClean="0"/>
          </a:p>
          <a:p>
            <a:pPr lvl="2"/>
            <a:r>
              <a:rPr lang="es-ES" sz="2000" dirty="0" smtClean="0"/>
              <a:t>Medidas para fomentar el trasporte activo al colegio (</a:t>
            </a:r>
            <a:r>
              <a:rPr lang="es-ES" sz="2000" dirty="0" err="1" smtClean="0"/>
              <a:t>bicibús</a:t>
            </a:r>
            <a:r>
              <a:rPr lang="es-ES" sz="2000" dirty="0" smtClean="0"/>
              <a:t>, rutas escolares seguras)</a:t>
            </a:r>
          </a:p>
          <a:p>
            <a:pPr marL="914400" lvl="2" indent="0">
              <a:buNone/>
            </a:pPr>
            <a:endParaRPr lang="es-ES" sz="2000" dirty="0" smtClean="0"/>
          </a:p>
          <a:p>
            <a:pPr lvl="2"/>
            <a:r>
              <a:rPr lang="es-ES" sz="2000" dirty="0" smtClean="0"/>
              <a:t>Mejora aceras y estructuras viarias para ello</a:t>
            </a:r>
          </a:p>
          <a:p>
            <a:pPr marL="914400" lvl="2" indent="0">
              <a:buNone/>
            </a:pPr>
            <a:endParaRPr lang="es-ES" sz="2000" dirty="0" smtClean="0"/>
          </a:p>
          <a:p>
            <a:pPr lvl="2"/>
            <a:r>
              <a:rPr lang="es-ES" sz="2000" dirty="0" smtClean="0"/>
              <a:t>Facilitar la realización de actividades </a:t>
            </a:r>
            <a:r>
              <a:rPr lang="es-ES" sz="2000" dirty="0"/>
              <a:t>deportivas extraescolares </a:t>
            </a:r>
            <a:r>
              <a:rPr lang="es-ES" sz="2000" dirty="0" smtClean="0"/>
              <a:t>utilizando </a:t>
            </a:r>
            <a:r>
              <a:rPr lang="es-ES" sz="2000" dirty="0"/>
              <a:t>instalaciones públicas o privadas en forma compartida.</a:t>
            </a:r>
            <a:endParaRPr lang="es-ES" sz="2000" dirty="0" smtClean="0"/>
          </a:p>
          <a:p>
            <a:pPr lvl="1"/>
            <a:endParaRPr lang="es-ES" sz="2000" dirty="0" smtClean="0"/>
          </a:p>
          <a:p>
            <a:pPr marL="517525" lvl="1" indent="0">
              <a:buNone/>
            </a:pPr>
            <a:endParaRPr lang="es-ES" dirty="0" smtClean="0"/>
          </a:p>
          <a:p>
            <a:pPr lvl="1"/>
            <a:endParaRPr lang="es-ES" dirty="0" smtClean="0"/>
          </a:p>
          <a:p>
            <a:pPr lvl="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7359" y="4553620"/>
            <a:ext cx="170434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859272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41127" y="339248"/>
            <a:ext cx="7078980"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“Motivación”</a:t>
            </a:r>
            <a:endParaRPr lang="es-ES"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511651" y="676275"/>
            <a:ext cx="8014018" cy="6297108"/>
          </a:xfrm>
        </p:spPr>
        <p:txBody>
          <a:bodyPr/>
          <a:lstStyle/>
          <a:p>
            <a:pPr eaLnBrk="1" hangingPunct="1">
              <a:buFontTx/>
              <a:buNone/>
            </a:pPr>
            <a:endParaRPr lang="es-ES" dirty="0"/>
          </a:p>
          <a:p>
            <a:pPr marL="517525" lvl="1" indent="0">
              <a:buNone/>
            </a:pPr>
            <a:endParaRPr lang="es-ES" sz="2400" dirty="0" smtClean="0"/>
          </a:p>
          <a:p>
            <a:pPr lvl="1"/>
            <a:r>
              <a:rPr lang="es-ES" dirty="0"/>
              <a:t>Dar importancia a la </a:t>
            </a:r>
            <a:r>
              <a:rPr lang="es-ES" dirty="0" smtClean="0"/>
              <a:t>diversión  y no a la competitividad </a:t>
            </a:r>
          </a:p>
          <a:p>
            <a:pPr lvl="1"/>
            <a:r>
              <a:rPr lang="es-ES" dirty="0" smtClean="0"/>
              <a:t>Restar </a:t>
            </a:r>
            <a:r>
              <a:rPr lang="es-ES" dirty="0"/>
              <a:t>importancia a los </a:t>
            </a:r>
            <a:r>
              <a:rPr lang="es-ES" dirty="0" smtClean="0"/>
              <a:t>resultados</a:t>
            </a:r>
          </a:p>
          <a:p>
            <a:pPr lvl="1"/>
            <a:r>
              <a:rPr lang="es-ES" dirty="0" smtClean="0"/>
              <a:t>Valorar los esfuerzos</a:t>
            </a:r>
          </a:p>
          <a:p>
            <a:pPr lvl="1"/>
            <a:r>
              <a:rPr lang="es-ES" dirty="0" smtClean="0"/>
              <a:t>No poner de ejemplo a deportistas de élite</a:t>
            </a:r>
          </a:p>
          <a:p>
            <a:pPr lvl="1"/>
            <a:r>
              <a:rPr lang="es-ES" dirty="0" smtClean="0"/>
              <a:t>Evitar la rutina. Ofrecer oportunidad de actividades diversas</a:t>
            </a:r>
          </a:p>
          <a:p>
            <a:pPr lvl="1"/>
            <a:r>
              <a:rPr lang="es-ES" dirty="0" smtClean="0"/>
              <a:t>No castigar nunca con “no ir al partido”</a:t>
            </a:r>
          </a:p>
          <a:p>
            <a:pPr lvl="1"/>
            <a:endParaRPr lang="es-ES" sz="2400" dirty="0" smtClean="0"/>
          </a:p>
          <a:p>
            <a:pPr marL="517525" lvl="1" indent="0">
              <a:buNone/>
            </a:pPr>
            <a:endParaRPr lang="es-ES" dirty="0" smtClean="0"/>
          </a:p>
          <a:p>
            <a:pPr lvl="1"/>
            <a:endParaRPr lang="es-ES" dirty="0" smtClean="0"/>
          </a:p>
          <a:p>
            <a:pPr lvl="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7359" y="4553620"/>
            <a:ext cx="170434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215463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8065</TotalTime>
  <Words>438</Words>
  <Application>Microsoft Office PowerPoint</Application>
  <PresentationFormat>Presentación en pantalla (4:3)</PresentationFormat>
  <Paragraphs>83</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1_White with Blue Bar Segoe Template_TP10286789</vt:lpstr>
      <vt:lpstr>Presentación de PowerPoint</vt:lpstr>
      <vt:lpstr>Objetivos actividad física en edad escolar</vt:lpstr>
      <vt:lpstr>Beneficios de la actividad física</vt:lpstr>
      <vt:lpstr>Ideas para ayudarles a ser activos</vt:lpstr>
      <vt:lpstr>Ideas para ayudarles a ser activos</vt:lpstr>
      <vt:lpstr>Ideas para ayudarles a ser activos</vt:lpstr>
      <vt:lpstr>“Motivación”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26</cp:revision>
  <dcterms:created xsi:type="dcterms:W3CDTF">2016-05-03T15:33:32Z</dcterms:created>
  <dcterms:modified xsi:type="dcterms:W3CDTF">2019-05-15T17:55:08Z</dcterms:modified>
</cp:coreProperties>
</file>